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C Square Sans Pro" panose="020B0506040000020004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29" d="100"/>
          <a:sy n="29" d="100"/>
        </p:scale>
        <p:origin x="101" y="4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02/09/2024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0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hyperlink" Target="https://european-digital-innovation-hubs.ec.europa.eu/media#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hyperlink" Target="https://european-digital-innovation-hubs.ec.europa.eu/media#infographic" TargetMode="External"/><Relationship Id="rId10" Type="http://schemas.openxmlformats.org/officeDocument/2006/relationships/image" Target="../media/image17.emf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hyperlink" Target="https://european-digital-innovation-hubs.ec.europa.eu/home" TargetMode="External"/><Relationship Id="rId1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es-ES" sz="7200" b="1" dirty="0" err="1">
                <a:solidFill>
                  <a:schemeClr val="bg2"/>
                </a:solidFill>
              </a:rPr>
              <a:t>European</a:t>
            </a:r>
            <a:r>
              <a:rPr lang="es-ES" sz="7200" b="1" dirty="0">
                <a:solidFill>
                  <a:schemeClr val="bg2"/>
                </a:solidFill>
              </a:rPr>
              <a:t> Digital </a:t>
            </a:r>
            <a:r>
              <a:rPr lang="es-ES" sz="7200" b="1" dirty="0" err="1">
                <a:solidFill>
                  <a:schemeClr val="bg2"/>
                </a:solidFill>
              </a:rPr>
              <a:t>Innovation</a:t>
            </a:r>
            <a:r>
              <a:rPr lang="es-ES" sz="7200" b="1" dirty="0">
                <a:solidFill>
                  <a:schemeClr val="bg2"/>
                </a:solidFill>
              </a:rPr>
              <a:t> </a:t>
            </a:r>
            <a:r>
              <a:rPr lang="es-ES" sz="7200" b="1" dirty="0" err="1">
                <a:solidFill>
                  <a:schemeClr val="bg2"/>
                </a:solidFill>
              </a:rPr>
              <a:t>Hubs</a:t>
            </a:r>
            <a:r>
              <a:rPr lang="es-ES" sz="7200" b="1" dirty="0">
                <a:solidFill>
                  <a:schemeClr val="bg2"/>
                </a:solidFill>
              </a:rPr>
              <a:t> Network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b="0" dirty="0" err="1">
                <a:solidFill>
                  <a:srgbClr val="FFFEFB"/>
                </a:solidFill>
              </a:rPr>
              <a:t>Driving</a:t>
            </a:r>
            <a:r>
              <a:rPr lang="es-ES" b="0" dirty="0">
                <a:solidFill>
                  <a:srgbClr val="FFFEFB"/>
                </a:solidFill>
              </a:rPr>
              <a:t> </a:t>
            </a:r>
            <a:r>
              <a:rPr lang="es-ES" b="0" dirty="0" err="1">
                <a:solidFill>
                  <a:srgbClr val="FFFEFB"/>
                </a:solidFill>
              </a:rPr>
              <a:t>the</a:t>
            </a:r>
            <a:r>
              <a:rPr lang="es-ES" b="0" dirty="0">
                <a:solidFill>
                  <a:srgbClr val="FFFEFB"/>
                </a:solidFill>
              </a:rPr>
              <a:t> </a:t>
            </a:r>
            <a:r>
              <a:rPr lang="es-ES" b="0" dirty="0" err="1">
                <a:solidFill>
                  <a:srgbClr val="FFFEFB"/>
                </a:solidFill>
              </a:rPr>
              <a:t>EU’s</a:t>
            </a:r>
            <a:r>
              <a:rPr lang="es-ES" b="0" dirty="0">
                <a:solidFill>
                  <a:srgbClr val="FFFEFB"/>
                </a:solidFill>
              </a:rPr>
              <a:t> digital </a:t>
            </a:r>
            <a:r>
              <a:rPr lang="es-ES" b="0" dirty="0" err="1">
                <a:solidFill>
                  <a:srgbClr val="FFFEFB"/>
                </a:solidFill>
              </a:rPr>
              <a:t>transformation</a:t>
            </a:r>
            <a:endParaRPr lang="es-ES" b="0" dirty="0">
              <a:solidFill>
                <a:srgbClr val="FFFEFB"/>
              </a:solidFill>
            </a:endParaRP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heart of Europe’s digital revolution lies the European Digital Innovation Hubs (EDIH) Network.</a:t>
            </a:r>
          </a:p>
          <a:p>
            <a:r>
              <a:rPr lang="en-US" sz="1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dynamic, pan-European community of experts on a mission to reshape the digital landscape for small and medium-sized enterprises (SMEs) and public sector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organisations</a:t>
            </a: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(PSOs). </a:t>
            </a:r>
            <a:endParaRPr lang="en-G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en-US" sz="26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EDIHs stand as beacons of digital knowledge, charting the course for SMEs to navigate the swiftly changing currents of today’s tech-driven world.</a:t>
            </a:r>
            <a:b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tapping into the potential of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digitalisation</a:t>
            </a: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businesses stand ready to improve their production processes, boost their efficiency, and outpace their competition</a:t>
            </a:r>
            <a:r>
              <a:rPr lang="en-US" sz="1900" kern="1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R" sz="1900" kern="100" dirty="0">
              <a:effectLst/>
              <a:latin typeface="EC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en-US" sz="26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EDIH Network’s commitment goes beyond digital prowess</a:t>
            </a:r>
            <a:r>
              <a:rPr lang="en-US" sz="2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4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t’s rooted in a conscious, responsible approach to delivering services that nurture environmental sustainability.</a:t>
            </a:r>
            <a:endParaRPr lang="en-G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R" sz="1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European Commission at the helm, this endeavour unites more than 200 digital innovation hubs (EDIHs), strategically distributed across EU Member States, as well as Iceland, Liechtenstein, and Norway.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en-US" sz="188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Embark on this exciting journey with us as we shape the digital future of Europe!</a:t>
            </a:r>
            <a:r>
              <a:rPr lang="el-GR" sz="188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80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  <a:endParaRPr lang="en-GR" sz="1880" kern="1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EDIH_Network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EU’s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  <a:endParaRPr lang="es-ES" sz="2000" dirty="0">
              <a:solidFill>
                <a:srgbClr val="FF5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en-GR" sz="13000" b="1" dirty="0">
                <a:solidFill>
                  <a:schemeClr val="accent1"/>
                </a:solidFill>
              </a:rPr>
              <a:t>Get involved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en-GR" sz="4800" b="0" dirty="0">
                <a:solidFill>
                  <a:schemeClr val="accent2"/>
                </a:solidFill>
              </a:rPr>
              <a:t>How can you help spread the word about the EDIH Network?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Boost the EDIH Network and its mission by creating and publishing an informative article, a thought-provoking blog post, or an engaging interview with our digital innovation hub representatives. </a:t>
            </a:r>
          </a:p>
          <a:p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 your creative ideas and insights with our team.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Establish connections between your own </a:t>
            </a:r>
            <a:r>
              <a:rPr lang="en-IE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endeavours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the EDIH Network where applicable (for example, by featuring relevant news on your website or newsletter, linking to the </a:t>
            </a:r>
            <a:r>
              <a:rPr lang="en-US" sz="20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EDIH Network website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your </a:t>
            </a:r>
            <a:r>
              <a:rPr lang="en-IE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platform, participating in or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organising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events centered around digital innovation, and sharing insights on digital transformation via your social media accounts).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 discussions about the EDIH Network with your colleagues, networks, and fellow stakeholders, and ensure that EDIH Network materials provided in this toolkit are readily available across your communication channels.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the EDIH Network’s mission by sharing, re-posting, and endorsing social media content related to it.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Seize every opportunity to promote the EDIH Network, using the resources provided in the Communications Toolkit.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EDIH_Network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EU’s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  <a:endParaRPr lang="es-ES" sz="2000" dirty="0">
              <a:solidFill>
                <a:srgbClr val="FF5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R" sz="40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Video</a:t>
            </a:r>
            <a:endParaRPr lang="en-GR" sz="40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the video as an engaging tool to showcase the network’s impactful work, goals, and success stories. Share it on various platforms to reach a wider audience.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R" sz="4000" kern="1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Brochure</a:t>
            </a:r>
            <a:endParaRPr lang="en-GR" sz="4000" kern="10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Distribute our informative service brochure to potential stakeholders and partners to provide them with a detailed overview of our services and the benefits to clients.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R" sz="4000" kern="1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Roll-up Banner</a:t>
            </a:r>
            <a:endParaRPr lang="en-GR" sz="4000" kern="100" dirty="0">
              <a:solidFill>
                <a:srgbClr val="FFC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Display the eye-catching roll-up banner at events, conferences, or workshops to attract attention and spark conversations about the EDIH Network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R" sz="4000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0300" b="1" kern="1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Communication materials</a:t>
            </a:r>
            <a:endParaRPr lang="en-GR" sz="10300" b="1" kern="1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en-US" sz="3600" b="0" kern="10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You can effectively champion the network’s mission with the help of our comprehensive </a:t>
            </a:r>
            <a:br>
              <a:rPr lang="en-US" sz="3600" b="0" kern="10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en-US" sz="3600" b="0" kern="10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Communication Materials, designed to make your outreach efforts impactful and engaging.</a:t>
            </a:r>
            <a:endParaRPr lang="en-GR" sz="3600" b="0" kern="100" dirty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 our infographics on your social media channels, websites, or presentations to convey key information about the EDIH Network in a clear and compelling manner. 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err="1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es-ES" sz="2000" dirty="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EU’s</a:t>
            </a:r>
            <a:r>
              <a:rPr lang="es-ES" sz="2000" dirty="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s-ES" sz="2000" dirty="0" err="1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s-ES" sz="2000" dirty="0">
              <a:solidFill>
                <a:schemeClr val="accent2">
                  <a:alpha val="50408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ES" sz="2000" dirty="0" err="1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EDIH_Network</a:t>
            </a:r>
            <a:endParaRPr lang="es-ES" sz="2000" dirty="0">
              <a:solidFill>
                <a:schemeClr val="accent2">
                  <a:alpha val="50408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  <a:endParaRPr lang="es-ES" sz="2000" dirty="0">
              <a:solidFill>
                <a:srgbClr val="FF5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Online meeting background</a:t>
            </a:r>
            <a:endParaRPr lang="en-GR" sz="40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96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webinars or virtual meetings, set the stage for discussions about the network by using our custom online meeting background.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kern="1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banner</a:t>
            </a:r>
            <a:endParaRPr lang="en-GR" sz="4000" kern="1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96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Enhance the network’s visibility and support its mission by adding our banner to your website.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kern="1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for email</a:t>
            </a:r>
            <a:endParaRPr lang="en-GR" sz="4000" kern="100" dirty="0">
              <a:solidFill>
                <a:srgbClr val="FFC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950" kern="100" dirty="0">
                <a:latin typeface="Arial"/>
                <a:cs typeface="Arial"/>
              </a:rPr>
              <a:t>Incorporate this banner into your email signatures or newsletters to keep the </a:t>
            </a:r>
            <a:r>
              <a:rPr lang="en-US" sz="1950" kern="100">
                <a:latin typeface="Arial"/>
                <a:cs typeface="Arial"/>
              </a:rPr>
              <a:t>EDIH Network foremost </a:t>
            </a:r>
            <a:r>
              <a:rPr lang="en-US" sz="1950" kern="100" dirty="0">
                <a:latin typeface="Arial"/>
                <a:cs typeface="Arial"/>
              </a:rPr>
              <a:t>in the minds of your professional contacts.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kern="1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media posts</a:t>
            </a:r>
            <a:endParaRPr lang="en-GR" sz="4000" kern="100" dirty="0">
              <a:solidFill>
                <a:srgbClr val="FF5A6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96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Save time and effort by using our sample social media posts. These posts are designed to be attention-grabbing and shareable, making it easy for you to spread the word about the network.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EU’s</a:t>
            </a:r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ES" sz="2000" dirty="0" err="1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EDIH_Network</a:t>
            </a:r>
            <a:endParaRPr lang="es-ES" sz="2000" dirty="0">
              <a:solidFill>
                <a:schemeClr val="accent2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  <a:endParaRPr lang="es-ES" sz="2000" dirty="0">
              <a:solidFill>
                <a:srgbClr val="FF5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these materials at your disposal, you can play a crucial role in amplifying the EDIH Network’s message and impact. Your involvement as a multiplier will help accelerate digital transformation, innovation, and growth across the European Union. </a:t>
            </a:r>
            <a:endParaRPr lang="en-GR" sz="3200" kern="1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If you need advice or have questions regarding this toolkit, please contact us at: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hear from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4" ma:contentTypeDescription="Create a new document." ma:contentTypeScope="" ma:versionID="bf630384de231048c4533b60d202e260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351ba19db5882f2f92b1f808cc7c8d37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04b4288-15a6-4b36-801c-a9875e40b072"/>
    <ds:schemaRef ds:uri="fb6c068c-bc2d-4620-b517-6a4d82a7e161"/>
  </ds:schemaRefs>
</ds:datastoreItem>
</file>

<file path=customXml/itemProps3.xml><?xml version="1.0" encoding="utf-8"?>
<ds:datastoreItem xmlns:ds="http://schemas.openxmlformats.org/officeDocument/2006/customXml" ds:itemID="{C42EFBA3-861A-41A5-AE76-701AF4B0B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775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EC Square Sans Pro</vt:lpstr>
      <vt:lpstr>Arial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46</cp:revision>
  <dcterms:created xsi:type="dcterms:W3CDTF">2022-09-13T15:48:24Z</dcterms:created>
  <dcterms:modified xsi:type="dcterms:W3CDTF">2024-02-09T08:20:43Z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