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FF"/>
    <a:srgbClr val="934B4F"/>
    <a:srgbClr val="FFCF00"/>
    <a:srgbClr val="FF5A63"/>
    <a:srgbClr val="FFFEFB"/>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055" autoAdjust="0"/>
  </p:normalViewPr>
  <p:slideViewPr>
    <p:cSldViewPr>
      <p:cViewPr varScale="1">
        <p:scale>
          <a:sx n="45" d="100"/>
          <a:sy n="45" d="100"/>
        </p:scale>
        <p:origin x="1445" y="43"/>
      </p:cViewPr>
      <p:guideLst>
        <p:guide orient="horz" pos="6826"/>
        <p:guide pos="332"/>
        <p:guide pos="12332"/>
        <p:guide pos="1292"/>
        <p:guide orient="horz" pos="4330"/>
        <p:guide pos="1724"/>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ROPOULOU Anna" userId="83b4f371-e610-4fc2-be37-eba1beaf4cee" providerId="ADAL" clId="{47EEBFAE-167C-455B-8C2E-E383BBCBC22B}"/>
    <pc:docChg chg="custSel modSld">
      <pc:chgData name="LAMPROPOULOU Anna" userId="83b4f371-e610-4fc2-be37-eba1beaf4cee" providerId="ADAL" clId="{47EEBFAE-167C-455B-8C2E-E383BBCBC22B}" dt="2024-03-28T10:23:21.720" v="18" actId="207"/>
      <pc:docMkLst>
        <pc:docMk/>
      </pc:docMkLst>
      <pc:sldChg chg="modSp mod">
        <pc:chgData name="LAMPROPOULOU Anna" userId="83b4f371-e610-4fc2-be37-eba1beaf4cee" providerId="ADAL" clId="{47EEBFAE-167C-455B-8C2E-E383BBCBC22B}" dt="2024-03-28T10:19:39.192" v="13" actId="207"/>
        <pc:sldMkLst>
          <pc:docMk/>
          <pc:sldMk cId="1620281344" sldId="270"/>
        </pc:sldMkLst>
        <pc:spChg chg="mod">
          <ac:chgData name="LAMPROPOULOU Anna" userId="83b4f371-e610-4fc2-be37-eba1beaf4cee" providerId="ADAL" clId="{47EEBFAE-167C-455B-8C2E-E383BBCBC22B}" dt="2024-03-28T10:18:06.976" v="10" actId="27636"/>
          <ac:spMkLst>
            <pc:docMk/>
            <pc:sldMk cId="1620281344" sldId="270"/>
            <ac:spMk id="3" creationId="{469276F1-1777-48B7-D42A-6BEB39CE32C8}"/>
          </ac:spMkLst>
        </pc:spChg>
        <pc:spChg chg="mod">
          <ac:chgData name="LAMPROPOULOU Anna" userId="83b4f371-e610-4fc2-be37-eba1beaf4cee" providerId="ADAL" clId="{47EEBFAE-167C-455B-8C2E-E383BBCBC22B}" dt="2024-03-28T10:18:39.312" v="12" actId="207"/>
          <ac:spMkLst>
            <pc:docMk/>
            <pc:sldMk cId="1620281344" sldId="270"/>
            <ac:spMk id="24" creationId="{E19A1BA8-F5B9-81C0-1F79-5D2D04529B48}"/>
          </ac:spMkLst>
        </pc:spChg>
        <pc:spChg chg="mod">
          <ac:chgData name="LAMPROPOULOU Anna" userId="83b4f371-e610-4fc2-be37-eba1beaf4cee" providerId="ADAL" clId="{47EEBFAE-167C-455B-8C2E-E383BBCBC22B}" dt="2024-03-28T10:18:29.618" v="11" actId="207"/>
          <ac:spMkLst>
            <pc:docMk/>
            <pc:sldMk cId="1620281344" sldId="270"/>
            <ac:spMk id="27" creationId="{AA0349BC-E389-8B2D-6E81-04C15E2536A8}"/>
          </ac:spMkLst>
        </pc:spChg>
        <pc:spChg chg="mod">
          <ac:chgData name="LAMPROPOULOU Anna" userId="83b4f371-e610-4fc2-be37-eba1beaf4cee" providerId="ADAL" clId="{47EEBFAE-167C-455B-8C2E-E383BBCBC22B}" dt="2024-03-28T10:19:39.192" v="13" actId="207"/>
          <ac:spMkLst>
            <pc:docMk/>
            <pc:sldMk cId="1620281344" sldId="270"/>
            <ac:spMk id="30" creationId="{D163881D-BBDA-2022-AB17-3780FD21FC17}"/>
          </ac:spMkLst>
        </pc:spChg>
        <pc:spChg chg="mod">
          <ac:chgData name="LAMPROPOULOU Anna" userId="83b4f371-e610-4fc2-be37-eba1beaf4cee" providerId="ADAL" clId="{47EEBFAE-167C-455B-8C2E-E383BBCBC22B}" dt="2024-03-28T10:17:08.721" v="3" actId="3626"/>
          <ac:spMkLst>
            <pc:docMk/>
            <pc:sldMk cId="1620281344" sldId="270"/>
            <ac:spMk id="33" creationId="{FEFEB86C-62D9-64A1-25ED-9753D1A8695F}"/>
          </ac:spMkLst>
        </pc:spChg>
      </pc:sldChg>
      <pc:sldChg chg="modSp mod">
        <pc:chgData name="LAMPROPOULOU Anna" userId="83b4f371-e610-4fc2-be37-eba1beaf4cee" providerId="ADAL" clId="{47EEBFAE-167C-455B-8C2E-E383BBCBC22B}" dt="2024-03-28T10:23:21.720" v="18" actId="207"/>
        <pc:sldMkLst>
          <pc:docMk/>
          <pc:sldMk cId="2804756480" sldId="280"/>
        </pc:sldMkLst>
        <pc:spChg chg="mod">
          <ac:chgData name="LAMPROPOULOU Anna" userId="83b4f371-e610-4fc2-be37-eba1beaf4cee" providerId="ADAL" clId="{47EEBFAE-167C-455B-8C2E-E383BBCBC22B}" dt="2024-03-28T10:21:11.609" v="14" actId="207"/>
          <ac:spMkLst>
            <pc:docMk/>
            <pc:sldMk cId="2804756480" sldId="280"/>
            <ac:spMk id="24" creationId="{E19A1BA8-F5B9-81C0-1F79-5D2D04529B48}"/>
          </ac:spMkLst>
        </pc:spChg>
        <pc:spChg chg="mod">
          <ac:chgData name="LAMPROPOULOU Anna" userId="83b4f371-e610-4fc2-be37-eba1beaf4cee" providerId="ADAL" clId="{47EEBFAE-167C-455B-8C2E-E383BBCBC22B}" dt="2024-03-28T10:22:04.778" v="15" actId="207"/>
          <ac:spMkLst>
            <pc:docMk/>
            <pc:sldMk cId="2804756480" sldId="280"/>
            <ac:spMk id="27" creationId="{AA0349BC-E389-8B2D-6E81-04C15E2536A8}"/>
          </ac:spMkLst>
        </pc:spChg>
        <pc:spChg chg="mod">
          <ac:chgData name="LAMPROPOULOU Anna" userId="83b4f371-e610-4fc2-be37-eba1beaf4cee" providerId="ADAL" clId="{47EEBFAE-167C-455B-8C2E-E383BBCBC22B}" dt="2024-03-28T10:22:31.320" v="16" actId="207"/>
          <ac:spMkLst>
            <pc:docMk/>
            <pc:sldMk cId="2804756480" sldId="280"/>
            <ac:spMk id="30" creationId="{D163881D-BBDA-2022-AB17-3780FD21FC17}"/>
          </ac:spMkLst>
        </pc:spChg>
        <pc:spChg chg="mod">
          <ac:chgData name="LAMPROPOULOU Anna" userId="83b4f371-e610-4fc2-be37-eba1beaf4cee" providerId="ADAL" clId="{47EEBFAE-167C-455B-8C2E-E383BBCBC22B}" dt="2024-03-28T10:23:21.720" v="18" actId="207"/>
          <ac:spMkLst>
            <pc:docMk/>
            <pc:sldMk cId="2804756480" sldId="280"/>
            <ac:spMk id="33" creationId="{FEFEB86C-62D9-64A1-25ED-9753D1A8695F}"/>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docChgLst>
    <pc:chgData name="GKOURMA Adriana" userId="6c1bde2e-c56c-4733-9819-bee0f5f6d3a6" providerId="ADAL" clId="{F8EAAFE6-DBF0-45BD-B3E1-22C363150C2E}"/>
    <pc:docChg chg="modSld">
      <pc:chgData name="GKOURMA Adriana" userId="6c1bde2e-c56c-4733-9819-bee0f5f6d3a6" providerId="ADAL" clId="{F8EAAFE6-DBF0-45BD-B3E1-22C363150C2E}" dt="2024-04-01T09:18:39.327" v="1" actId="14100"/>
      <pc:docMkLst>
        <pc:docMk/>
      </pc:docMkLst>
      <pc:sldChg chg="modSp mod">
        <pc:chgData name="GKOURMA Adriana" userId="6c1bde2e-c56c-4733-9819-bee0f5f6d3a6" providerId="ADAL" clId="{F8EAAFE6-DBF0-45BD-B3E1-22C363150C2E}" dt="2024-04-01T09:18:39.327" v="1" actId="14100"/>
        <pc:sldMkLst>
          <pc:docMk/>
          <pc:sldMk cId="3071119776" sldId="279"/>
        </pc:sldMkLst>
        <pc:spChg chg="mod">
          <ac:chgData name="GKOURMA Adriana" userId="6c1bde2e-c56c-4733-9819-bee0f5f6d3a6" providerId="ADAL" clId="{F8EAAFE6-DBF0-45BD-B3E1-22C363150C2E}" dt="2024-04-01T09:18:39.327" v="1" actId="14100"/>
          <ac:spMkLst>
            <pc:docMk/>
            <pc:sldMk cId="3071119776" sldId="279"/>
            <ac:spMk id="19" creationId="{40C0D4E9-B546-AD3E-CD9F-BB7502C8FD3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dirty="0" err="1"/>
              <a:t>Image</a:t>
            </a:r>
            <a:endParaRPr lang="es-ES" dirty="0"/>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media#infographic" TargetMode="External"/><Relationship Id="rId13" Type="http://schemas.openxmlformats.org/officeDocument/2006/relationships/hyperlink" Target="https://european-digital-innovation-hubs.ec.europa.eu/home" TargetMode="External"/><Relationship Id="rId18" Type="http://schemas.openxmlformats.org/officeDocument/2006/relationships/image" Target="../media/image21.emf"/><Relationship Id="rId3" Type="http://schemas.openxmlformats.org/officeDocument/2006/relationships/hyperlink" Target="https://european-digital-innovation-hubs.ec.europa.eu/media%23videos" TargetMode="External"/><Relationship Id="rId7" Type="http://schemas.openxmlformats.org/officeDocument/2006/relationships/hyperlink" Target="https://european-digital-innovation-hubs.ec.europa.eu/media%23roll-up-banner" TargetMode="External"/><Relationship Id="rId12" Type="http://schemas.openxmlformats.org/officeDocument/2006/relationships/image" Target="../media/image16.emf"/><Relationship Id="rId17" Type="http://schemas.openxmlformats.org/officeDocument/2006/relationships/image" Target="../media/image20.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hyperlink" Target="https://european-digital-innovation-hubs.ec.europa.eu/media#roll-up-banner" TargetMode="External"/><Relationship Id="rId11" Type="http://schemas.openxmlformats.org/officeDocument/2006/relationships/image" Target="../media/image15.emf"/><Relationship Id="rId5" Type="http://schemas.openxmlformats.org/officeDocument/2006/relationships/hyperlink" Target="https://european-digital-innovation-hubs.ec.europa.eu/media%23service-brochure" TargetMode="External"/><Relationship Id="rId15" Type="http://schemas.openxmlformats.org/officeDocument/2006/relationships/image" Target="../media/image18.emf"/><Relationship Id="rId10" Type="http://schemas.openxmlformats.org/officeDocument/2006/relationships/image" Target="../media/image14.emf"/><Relationship Id="rId4" Type="http://schemas.openxmlformats.org/officeDocument/2006/relationships/hyperlink" Target="https://european-digital-innovation-hubs.ec.europa.eu/media#service-brochure" TargetMode="External"/><Relationship Id="rId9" Type="http://schemas.openxmlformats.org/officeDocument/2006/relationships/hyperlink" Target="https://european-digital-innovation-hubs.ec.europa.eu/media%23infographic" TargetMode="External"/><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hyperlink" Target="https://european-digital-innovation-hubs.ec.europa.eu/media%23email-signature-banner" TargetMode="External"/><Relationship Id="rId13" Type="http://schemas.openxmlformats.org/officeDocument/2006/relationships/image" Target="../media/image15.emf"/><Relationship Id="rId18" Type="http://schemas.openxmlformats.org/officeDocument/2006/relationships/image" Target="../media/image23.emf"/><Relationship Id="rId3" Type="http://schemas.openxmlformats.org/officeDocument/2006/relationships/hyperlink" Target="https://european-digital-innovation-hubs.ec.europa.eu/media#online-meeting-background" TargetMode="External"/><Relationship Id="rId21" Type="http://schemas.openxmlformats.org/officeDocument/2006/relationships/image" Target="../media/image26.emf"/><Relationship Id="rId7" Type="http://schemas.openxmlformats.org/officeDocument/2006/relationships/hyperlink" Target="https://european-digital-innovation-hubs.ec.europa.eu/media#email-signature-banner" TargetMode="External"/><Relationship Id="rId12" Type="http://schemas.openxmlformats.org/officeDocument/2006/relationships/image" Target="../media/image14.emf"/><Relationship Id="rId17" Type="http://schemas.openxmlformats.org/officeDocument/2006/relationships/hyperlink" Target="mailto:info@edihnetwork.eu" TargetMode="External"/><Relationship Id="rId2" Type="http://schemas.openxmlformats.org/officeDocument/2006/relationships/image" Target="../media/image7.png"/><Relationship Id="rId16" Type="http://schemas.openxmlformats.org/officeDocument/2006/relationships/image" Target="../media/image22.png"/><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website-banners" TargetMode="External"/><Relationship Id="rId11" Type="http://schemas.openxmlformats.org/officeDocument/2006/relationships/image" Target="../media/image17.emf"/><Relationship Id="rId5" Type="http://schemas.openxmlformats.org/officeDocument/2006/relationships/hyperlink" Target="https://european-digital-innovation-hubs.ec.europa.eu/media#website-banners" TargetMode="External"/><Relationship Id="rId15" Type="http://schemas.openxmlformats.org/officeDocument/2006/relationships/hyperlink" Target="https://european-digital-innovation-hubs.ec.europa.eu/home" TargetMode="External"/><Relationship Id="rId10" Type="http://schemas.openxmlformats.org/officeDocument/2006/relationships/hyperlink" Target="https://european-digital-innovation-hubs.ec.europa.eu/media%23social-media-posts" TargetMode="External"/><Relationship Id="rId19" Type="http://schemas.openxmlformats.org/officeDocument/2006/relationships/image" Target="../media/image24.emf"/><Relationship Id="rId4" Type="http://schemas.openxmlformats.org/officeDocument/2006/relationships/hyperlink" Target="https://european-digital-innovation-hubs.ec.europa.eu/media%23online-meeting-background" TargetMode="External"/><Relationship Id="rId9" Type="http://schemas.openxmlformats.org/officeDocument/2006/relationships/hyperlink" Target="https://european-digital-innovation-hubs.ec.europa.eu/media#social-media-posts" TargetMode="External"/><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da-DK" sz="7200" b="1">
                <a:solidFill>
                  <a:schemeClr val="bg2"/>
                </a:solidFill>
              </a:rPr>
              <a:t>Netværket af europæiske digitale innovationsknudepunkter</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da-DK" b="0">
                <a:solidFill>
                  <a:srgbClr val="FFFEFB"/>
                </a:solidFill>
              </a:rPr>
              <a:t>Drivkraften bag EU's digitale omstilling</a:t>
            </a:r>
          </a:p>
          <a:p>
            <a:endParaRPr lang="es-ES" dirty="0">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TextBox 12">
            <a:extLst>
              <a:ext uri="{FF2B5EF4-FFF2-40B4-BE49-F238E27FC236}">
                <a16:creationId xmlns:a16="http://schemas.microsoft.com/office/drawing/2014/main" id="{4A0332C8-72E5-667A-0668-D73C5BEEDEFF}"/>
              </a:ext>
            </a:extLst>
          </p:cNvPr>
          <p:cNvSpPr txBox="1"/>
          <p:nvPr/>
        </p:nvSpPr>
        <p:spPr>
          <a:xfrm>
            <a:off x="1029676" y="1634951"/>
            <a:ext cx="8077200" cy="1846659"/>
          </a:xfrm>
          <a:prstGeom prst="rect">
            <a:avLst/>
          </a:prstGeom>
          <a:noFill/>
        </p:spPr>
        <p:txBody>
          <a:bodyPr wrap="square" rtlCol="0">
            <a:spAutoFit/>
          </a:bodyPr>
          <a:lstStyle/>
          <a:p>
            <a:pPr>
              <a:spcAft>
                <a:spcPts val="600"/>
              </a:spcAft>
            </a:pPr>
            <a:r>
              <a:rPr lang="da-DK" sz="2600">
                <a:solidFill>
                  <a:schemeClr val="accent2"/>
                </a:solidFill>
                <a:effectLst/>
                <a:latin typeface="Arial" panose="020B0604020202020204" pitchFamily="34" charset="0"/>
                <a:ea typeface="Calibri" panose="020F0502020204030204" pitchFamily="34" charset="0"/>
                <a:cs typeface="Arial" panose="020B0604020202020204" pitchFamily="34" charset="0"/>
              </a:rPr>
              <a:t>Netværket af europæiske digitale innovationsknudepunkter (EDIH) udgør hjertet i Europas digitale revolution.</a:t>
            </a:r>
          </a:p>
          <a:p>
            <a:r>
              <a:rPr lang="da-DK" sz="1900">
                <a:latin typeface="Arial" panose="020B0604020202020204" pitchFamily="34" charset="0"/>
                <a:ea typeface="Calibri" panose="020F0502020204030204" pitchFamily="34" charset="0"/>
                <a:cs typeface="Arial" panose="020B0604020202020204" pitchFamily="34" charset="0"/>
              </a:rPr>
              <a:t>Et dynamisk europæisk fællesskab af eksperter, der har sat sig for at omforme det digitale landskab for små og mellemstore virksomheder (SMV'er) og organisationer i den offentlige sektor.</a:t>
            </a:r>
            <a:r>
              <a:rPr lang="da-DK" sz="1900">
                <a:effectLst/>
                <a:latin typeface="Arial" panose="020B0604020202020204" pitchFamily="34" charset="0"/>
                <a:ea typeface="Calibri" panose="020F050202020403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29676" y="4586677"/>
            <a:ext cx="8305800" cy="2169825"/>
          </a:xfrm>
          <a:prstGeom prst="rect">
            <a:avLst/>
          </a:prstGeom>
          <a:noFill/>
        </p:spPr>
        <p:txBody>
          <a:bodyPr wrap="square" rtlCol="0">
            <a:spAutoFit/>
          </a:bodyPr>
          <a:lstStyle/>
          <a:p>
            <a:pPr>
              <a:spcAft>
                <a:spcPts val="600"/>
              </a:spcAft>
              <a:tabLst>
                <a:tab pos="1628775" algn="l"/>
              </a:tabLst>
            </a:pPr>
            <a:r>
              <a:rPr lang="da-DK" sz="2600">
                <a:solidFill>
                  <a:schemeClr val="accent2"/>
                </a:solidFill>
                <a:effectLst/>
                <a:latin typeface="Arial" panose="020B0604020202020204" pitchFamily="34" charset="0"/>
                <a:ea typeface="Calibri" panose="020F0502020204030204" pitchFamily="34" charset="0"/>
                <a:cs typeface="Arial" panose="020B0604020202020204" pitchFamily="34" charset="0"/>
              </a:rPr>
              <a:t>EDIH'erne står som pejlemærker for digital viden, der udstikker en sikker kurs, så SMV'erne kan navigere de hastigt skiftende strømme i dagens teknologidrevne verden.</a:t>
            </a:r>
            <a:br>
              <a:rPr lang="da-DK" sz="2400">
                <a:effectLst/>
                <a:latin typeface="Arial" panose="020B0604020202020204" pitchFamily="34" charset="0"/>
                <a:ea typeface="Calibri" panose="020F0502020204030204" pitchFamily="34" charset="0"/>
                <a:cs typeface="Times New Roman" panose="02020603050405020304" pitchFamily="18" charset="0"/>
              </a:rPr>
            </a:br>
            <a:r>
              <a:rPr lang="da-DK" sz="1900">
                <a:effectLst/>
                <a:latin typeface="Arial" panose="020B0604020202020204" pitchFamily="34" charset="0"/>
                <a:ea typeface="Calibri" panose="020F0502020204030204" pitchFamily="34" charset="0"/>
                <a:cs typeface="Arial" panose="020B0604020202020204" pitchFamily="34" charset="0"/>
              </a:rPr>
              <a:t>Med udnyttelse af digitaliseringens potentiale kan virksomhederne forbedre deres produktionsprocesser, øge deres effektivitet og overhale konkurrenterne.</a:t>
            </a:r>
            <a:r>
              <a:rPr lang="da-DK" sz="1900">
                <a:effectLst/>
                <a:latin typeface="EC Square Sans Pro" panose="02000506040000020004" pitchFamily="2" charset="0"/>
                <a:ea typeface="Calibri" panose="020F0502020204030204" pitchFamily="34" charset="0"/>
                <a:cs typeface="Times New Roman" panose="02020603050405020304" pitchFamily="18"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6" name="TextBox 15">
            <a:extLst>
              <a:ext uri="{FF2B5EF4-FFF2-40B4-BE49-F238E27FC236}">
                <a16:creationId xmlns:a16="http://schemas.microsoft.com/office/drawing/2014/main" id="{250AF70B-952C-2DC4-4559-78157EC86AA5}"/>
              </a:ext>
            </a:extLst>
          </p:cNvPr>
          <p:cNvSpPr txBox="1"/>
          <p:nvPr/>
        </p:nvSpPr>
        <p:spPr>
          <a:xfrm>
            <a:off x="1029676" y="7750684"/>
            <a:ext cx="8077200" cy="1477328"/>
          </a:xfrm>
          <a:prstGeom prst="rect">
            <a:avLst/>
          </a:prstGeom>
          <a:noFill/>
        </p:spPr>
        <p:txBody>
          <a:bodyPr wrap="square">
            <a:spAutoFit/>
          </a:bodyPr>
          <a:lstStyle/>
          <a:p>
            <a:pPr>
              <a:spcAft>
                <a:spcPts val="600"/>
              </a:spcAft>
              <a:tabLst>
                <a:tab pos="1628775" algn="l"/>
              </a:tabLst>
            </a:pPr>
            <a:r>
              <a:rPr lang="da-DK" sz="2600">
                <a:solidFill>
                  <a:schemeClr val="accent2"/>
                </a:solidFill>
                <a:latin typeface="Arial" panose="020B0604020202020204" pitchFamily="34" charset="0"/>
                <a:ea typeface="Calibri" panose="020F0502020204030204" pitchFamily="34" charset="0"/>
                <a:cs typeface="Arial" panose="020B0604020202020204" pitchFamily="34" charset="0"/>
              </a:rPr>
              <a:t>EDIH-netværkets engagement rækker ud over digital formåen.</a:t>
            </a:r>
            <a:br>
              <a:rPr lang="da-DK"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da-DK" sz="1900">
                <a:latin typeface="Arial" panose="020B0604020202020204" pitchFamily="34" charset="0"/>
                <a:ea typeface="Calibri" panose="020F0502020204030204" pitchFamily="34" charset="0"/>
                <a:cs typeface="Arial" panose="020B0604020202020204" pitchFamily="34" charset="0"/>
              </a:rPr>
              <a:t>Det er forankret i en bevidst og ansvarlig tilgang til levering af tjenester, der fremmer miljømæssig bæredygtighed.</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da-DK" sz="1950">
                <a:solidFill>
                  <a:schemeClr val="bg2"/>
                </a:solidFill>
                <a:latin typeface="Arial" panose="020B0604020202020204" pitchFamily="34" charset="0"/>
                <a:cs typeface="Arial" panose="020B0604020202020204" pitchFamily="34" charset="0"/>
              </a:rPr>
              <a:t>Med Europa-Kommissionen ved roret samler denne indsats mere end 200 digitale innovationsknudepunkter (EDIH'er), strategisk fordelt på EU's medlemsstater samt Island, Liechtenstein og Norge.</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549740"/>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2" name="TextBox 31">
            <a:extLst>
              <a:ext uri="{FF2B5EF4-FFF2-40B4-BE49-F238E27FC236}">
                <a16:creationId xmlns:a16="http://schemas.microsoft.com/office/drawing/2014/main" id="{CD294DE4-CF46-9F3E-A488-41A427598EA5}"/>
              </a:ext>
            </a:extLst>
          </p:cNvPr>
          <p:cNvSpPr txBox="1"/>
          <p:nvPr/>
        </p:nvSpPr>
        <p:spPr>
          <a:xfrm>
            <a:off x="10324138" y="9350794"/>
            <a:ext cx="9024312" cy="379335"/>
          </a:xfrm>
          <a:prstGeom prst="rect">
            <a:avLst/>
          </a:prstGeom>
          <a:noFill/>
        </p:spPr>
        <p:txBody>
          <a:bodyPr wrap="square">
            <a:spAutoFit/>
          </a:bodyPr>
          <a:lstStyle/>
          <a:p>
            <a:pPr>
              <a:lnSpc>
                <a:spcPct val="107000"/>
              </a:lnSpc>
              <a:spcAft>
                <a:spcPts val="800"/>
              </a:spcAft>
              <a:tabLst>
                <a:tab pos="1628775" algn="l"/>
              </a:tabLst>
            </a:pPr>
            <a:r>
              <a:rPr lang="da-DK" sz="1880">
                <a:solidFill>
                  <a:schemeClr val="accent2"/>
                </a:solidFill>
                <a:effectLst/>
                <a:latin typeface="Arial" panose="020B0604020202020204" pitchFamily="34" charset="0"/>
                <a:ea typeface="Calibri" panose="020F0502020204030204" pitchFamily="34" charset="0"/>
                <a:cs typeface="Arial" panose="020B0604020202020204" pitchFamily="34" charset="0"/>
              </a:rPr>
              <a:t>Tag med os på denne spændende rejse, hvor vi former Europas digitale fremtid! </a:t>
            </a:r>
            <a:r>
              <a:rPr lang="da-DK" sz="188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da-DK" sz="2000">
                <a:solidFill>
                  <a:schemeClr val="accent2">
                    <a:alpha val="50000"/>
                  </a:schemeClr>
                </a:solidFill>
                <a:latin typeface="Arial" panose="020B0604020202020204" pitchFamily="34" charset="0"/>
                <a:cs typeface="Arial" panose="020B0604020202020204" pitchFamily="34" charset="0"/>
              </a:rPr>
              <a:t>#EDIH_Network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da-DK" sz="2000">
                <a:solidFill>
                  <a:schemeClr val="accent2">
                    <a:alpha val="50000"/>
                  </a:schemeClr>
                </a:solidFill>
                <a:latin typeface="Arial" panose="020B0604020202020204" pitchFamily="34" charset="0"/>
                <a:cs typeface="Arial" panose="020B0604020202020204" pitchFamily="34" charset="0"/>
              </a:rPr>
              <a:t>Drivkraften bag EU's digitale omstilling</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da-DK"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da-DK" sz="13000" b="1">
                <a:solidFill>
                  <a:schemeClr val="accent1"/>
                </a:solidFill>
              </a:rPr>
              <a:t>Engagér dig</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0" y="3067179"/>
            <a:ext cx="19134137" cy="798333"/>
          </a:xfrm>
        </p:spPr>
        <p:txBody>
          <a:bodyPr>
            <a:noAutofit/>
          </a:bodyPr>
          <a:lstStyle/>
          <a:p>
            <a:r>
              <a:rPr lang="da-DK" sz="4800" b="0" dirty="0">
                <a:solidFill>
                  <a:schemeClr val="accent2"/>
                </a:solidFill>
              </a:rPr>
              <a:t>Hvordan kan du oplyse andre om EDIH-netværket?</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108658"/>
            <a:ext cx="8534400" cy="272404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1" name="TextBox 10">
            <a:extLst>
              <a:ext uri="{FF2B5EF4-FFF2-40B4-BE49-F238E27FC236}">
                <a16:creationId xmlns:a16="http://schemas.microsoft.com/office/drawing/2014/main" id="{0F65EE63-60FE-C70F-A609-02BA76625E87}"/>
              </a:ext>
            </a:extLst>
          </p:cNvPr>
          <p:cNvSpPr txBox="1"/>
          <p:nvPr/>
        </p:nvSpPr>
        <p:spPr>
          <a:xfrm>
            <a:off x="2363643" y="4687912"/>
            <a:ext cx="7383607" cy="1631216"/>
          </a:xfrm>
          <a:prstGeom prst="rect">
            <a:avLst/>
          </a:prstGeom>
          <a:noFill/>
        </p:spPr>
        <p:txBody>
          <a:bodyPr wrap="square" rtlCol="0">
            <a:spAutoFit/>
          </a:bodyPr>
          <a:lstStyle/>
          <a:p>
            <a:r>
              <a:rPr lang="da-DK" sz="2000">
                <a:effectLst/>
                <a:latin typeface="Arial" panose="020B0604020202020204" pitchFamily="34" charset="0"/>
                <a:ea typeface="Times New Roman" panose="02020603050405020304" pitchFamily="18" charset="0"/>
                <a:cs typeface="Arial" panose="020B0604020202020204" pitchFamily="34" charset="0"/>
              </a:rPr>
              <a:t>Styrk EDIH-netværket og dets mission ved at poste en informativ artikel, en tankevækkende blogpost eller et engagerende interview med repræsentanter for vores digitale innovationsknudepunkter. </a:t>
            </a:r>
          </a:p>
          <a:p>
            <a:r>
              <a:rPr lang="da-DK" sz="2000">
                <a:effectLst/>
                <a:latin typeface="Arial" panose="020B0604020202020204" pitchFamily="34" charset="0"/>
                <a:ea typeface="Times New Roman" panose="02020603050405020304" pitchFamily="18" charset="0"/>
                <a:cs typeface="Arial" panose="020B0604020202020204" pitchFamily="34" charset="0"/>
              </a:rPr>
              <a:t>Del dine kreative idéer med vores team.</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329009" y="7326490"/>
            <a:ext cx="7570641" cy="2185855"/>
          </a:xfrm>
          <a:prstGeom prst="rect">
            <a:avLst/>
          </a:prstGeom>
          <a:noFill/>
        </p:spPr>
        <p:txBody>
          <a:bodyPr wrap="square" rtlCol="0">
            <a:spAutoFit/>
          </a:bodyPr>
          <a:lstStyle/>
          <a:p>
            <a:pPr lvl="0">
              <a:lnSpc>
                <a:spcPct val="115000"/>
              </a:lnSpc>
              <a:spcAft>
                <a:spcPts val="1200"/>
              </a:spcAft>
            </a:pPr>
            <a:r>
              <a:rPr lang="da-DK" sz="2000">
                <a:effectLst/>
                <a:latin typeface="Arial" panose="020B0604020202020204" pitchFamily="34" charset="0"/>
                <a:ea typeface="Times New Roman" panose="02020603050405020304" pitchFamily="18" charset="0"/>
                <a:cs typeface="Arial" panose="020B0604020202020204" pitchFamily="34" charset="0"/>
              </a:rPr>
              <a:t>Skab forbindelser mellem dine egne projekter og EDIH-netværket, hvor det er relevant (f.eks. gennem relevante nyheder på dit websted eller i dit nyhedsbrev, links til </a:t>
            </a:r>
            <a:r>
              <a:rPr lang="da-DK" sz="2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EDIH-netværkets websted</a:t>
            </a:r>
            <a:r>
              <a:rPr lang="da-DK" sz="2000">
                <a:effectLst/>
                <a:latin typeface="Arial" panose="020B0604020202020204" pitchFamily="34" charset="0"/>
                <a:ea typeface="Times New Roman" panose="02020603050405020304" pitchFamily="18" charset="0"/>
                <a:cs typeface="Arial" panose="020B0604020202020204" pitchFamily="34" charset="0"/>
              </a:rPr>
              <a:t> på din egen platform, deltagelse i eller tilrettelæggelse af arrangementer med fokus på digital innovation og vidensdeling om digital omstilling via sociale medier).</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nSpc>
                <a:spcPct val="115000"/>
              </a:lnSpc>
              <a:spcAft>
                <a:spcPts val="1200"/>
              </a:spcAft>
            </a:pPr>
            <a:r>
              <a:rPr lang="da-DK" sz="2000">
                <a:effectLst/>
                <a:latin typeface="Arial" panose="020B0604020202020204" pitchFamily="34" charset="0"/>
                <a:ea typeface="Times New Roman" panose="02020603050405020304" pitchFamily="18" charset="0"/>
                <a:cs typeface="Arial" panose="020B0604020202020204" pitchFamily="34" charset="0"/>
              </a:rPr>
              <a:t>Tal om EDIH-netværket med dine kolleger, netværk og andre interessenter og sørg for, at EDIH-netværkets materialer i denne værktøjskasse er let tilgængelige via alle dine kommunikationskanaler.</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924391"/>
            <a:ext cx="7580221" cy="770083"/>
          </a:xfrm>
          <a:prstGeom prst="rect">
            <a:avLst/>
          </a:prstGeom>
          <a:noFill/>
        </p:spPr>
        <p:txBody>
          <a:bodyPr wrap="square" rtlCol="0">
            <a:spAutoFit/>
          </a:bodyPr>
          <a:lstStyle/>
          <a:p>
            <a:pPr lvl="0" algn="just">
              <a:lnSpc>
                <a:spcPct val="115000"/>
              </a:lnSpc>
              <a:spcAft>
                <a:spcPts val="1200"/>
              </a:spcAft>
            </a:pPr>
            <a:r>
              <a:rPr lang="da-DK" sz="2000" dirty="0">
                <a:effectLst/>
                <a:latin typeface="Arial" panose="020B0604020202020204" pitchFamily="34" charset="0"/>
                <a:ea typeface="Times New Roman" panose="02020603050405020304" pitchFamily="18" charset="0"/>
                <a:cs typeface="Arial" panose="020B0604020202020204" pitchFamily="34" charset="0"/>
              </a:rPr>
              <a:t>Støt EDIH-netværkets mission ved at dele, genposte og give positive reaktioner på indhold, der deles om EDIH-netværket på sociale medier.</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656503"/>
            <a:ext cx="7816614" cy="770147"/>
          </a:xfrm>
          <a:prstGeom prst="rect">
            <a:avLst/>
          </a:prstGeom>
          <a:noFill/>
        </p:spPr>
        <p:txBody>
          <a:bodyPr wrap="square" rtlCol="0">
            <a:spAutoFit/>
          </a:bodyPr>
          <a:lstStyle/>
          <a:p>
            <a:pPr lvl="0">
              <a:lnSpc>
                <a:spcPct val="115000"/>
              </a:lnSpc>
              <a:spcAft>
                <a:spcPts val="1200"/>
              </a:spcAft>
            </a:pPr>
            <a:r>
              <a:rPr lang="da-DK" sz="2000" dirty="0">
                <a:effectLst/>
                <a:latin typeface="Arial" panose="020B0604020202020204" pitchFamily="34" charset="0"/>
                <a:ea typeface="Times New Roman" panose="02020603050405020304" pitchFamily="18" charset="0"/>
                <a:cs typeface="Arial" panose="020B0604020202020204" pitchFamily="34" charset="0"/>
              </a:rPr>
              <a:t>Grib enhver lejlighed til at fremme EDIH-netværket ved hjælp af de ressourcer, der er til rådighed i kommunikationsværktøjskassen.</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da-DK" sz="2000">
                <a:solidFill>
                  <a:schemeClr val="accent2">
                    <a:alpha val="50000"/>
                  </a:schemeClr>
                </a:solidFill>
                <a:latin typeface="Arial" panose="020B0604020202020204" pitchFamily="34" charset="0"/>
                <a:cs typeface="Arial" panose="020B0604020202020204" pitchFamily="34" charset="0"/>
              </a:rPr>
              <a:t>#EDIH_Network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da-DK" sz="2000">
                <a:solidFill>
                  <a:schemeClr val="accent2">
                    <a:alpha val="50000"/>
                  </a:schemeClr>
                </a:solidFill>
                <a:latin typeface="Arial" panose="020B0604020202020204" pitchFamily="34" charset="0"/>
                <a:cs typeface="Arial" panose="020B0604020202020204" pitchFamily="34" charset="0"/>
              </a:rPr>
              <a:t>Drivkraften bag EU's digitale omstilling</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da-DK"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rtlCol="0">
            <a:spAutoFit/>
          </a:bodyPr>
          <a:lstStyle/>
          <a:p>
            <a:pPr>
              <a:spcAft>
                <a:spcPts val="600"/>
              </a:spcAft>
            </a:pPr>
            <a:r>
              <a:rPr lang="da-DK" sz="40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2"/>
              </a:rPr>
              <a:t>Videoer</a:t>
            </a:r>
            <a:endParaRPr lang="da-DK" sz="40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3"/>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da-DK" sz="2000">
                <a:effectLst/>
                <a:latin typeface="Arial" panose="020B0604020202020204" pitchFamily="34" charset="0"/>
                <a:ea typeface="Times New Roman" panose="02020603050405020304" pitchFamily="18" charset="0"/>
                <a:cs typeface="Arial" panose="020B0604020202020204" pitchFamily="34" charset="0"/>
              </a:rPr>
              <a:t>Brug videoen som et engagerende værktøj til at fremhæve netværkets virkningsfulde arbejde, mål og succeshistorier. Del den på flere platforme for at nå ud til et bredere publikum.</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rtlCol="0">
            <a:spAutoFit/>
          </a:bodyPr>
          <a:lstStyle/>
          <a:p>
            <a:pPr>
              <a:spcAft>
                <a:spcPts val="600"/>
              </a:spcAft>
            </a:pPr>
            <a:r>
              <a:rPr lang="da-DK"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Informationsbrochure</a:t>
            </a:r>
            <a:endParaRPr lang="da-DK"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233625" cy="1015663"/>
          </a:xfrm>
          <a:prstGeom prst="rect">
            <a:avLst/>
          </a:prstGeom>
          <a:noFill/>
        </p:spPr>
        <p:txBody>
          <a:bodyPr wrap="square" rtlCol="0">
            <a:spAutoFit/>
          </a:bodyPr>
          <a:lstStyle/>
          <a:p>
            <a:pPr>
              <a:spcAft>
                <a:spcPts val="600"/>
              </a:spcAft>
            </a:pPr>
            <a:r>
              <a:rPr lang="da-DK" sz="2000">
                <a:effectLst/>
                <a:latin typeface="Arial" panose="020B0604020202020204" pitchFamily="34" charset="0"/>
                <a:ea typeface="Times New Roman" panose="02020603050405020304" pitchFamily="18" charset="0"/>
                <a:cs typeface="Arial" panose="020B0604020202020204" pitchFamily="34" charset="0"/>
              </a:rPr>
              <a:t>Uddel vores informationsbrochure til potentielle interessenter og partnere for at give dem en detaljeret oversigt over vores tilbud og kundernes fordele.</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rtlCol="0">
            <a:spAutoFit/>
          </a:bodyPr>
          <a:lstStyle/>
          <a:p>
            <a:pPr>
              <a:spcAft>
                <a:spcPts val="600"/>
              </a:spcAft>
            </a:pPr>
            <a:r>
              <a:rPr lang="da-DK"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Roll-up-banner</a:t>
            </a:r>
            <a:endParaRPr lang="da-DK"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da-DK" sz="2000">
                <a:effectLst/>
                <a:latin typeface="Arial" panose="020B0604020202020204" pitchFamily="34" charset="0"/>
                <a:ea typeface="Times New Roman" panose="02020603050405020304" pitchFamily="18" charset="0"/>
                <a:cs typeface="Arial" panose="020B0604020202020204" pitchFamily="34" charset="0"/>
              </a:rPr>
              <a:t>Rul det iøjnefaldende roll-up-banner ud ved arrangementer, konferencer eller workshops for at tiltrække opmærksomhed og sætte gang i samtaler om EDIH-netværket</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rtlCol="0">
            <a:spAutoFit/>
          </a:bodyPr>
          <a:lstStyle/>
          <a:p>
            <a:pPr>
              <a:spcAft>
                <a:spcPts val="600"/>
              </a:spcAft>
            </a:pPr>
            <a:r>
              <a:rPr lang="da-DK"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Infografik</a:t>
            </a:r>
            <a:endParaRPr lang="da-DK"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da-DK" sz="10300" b="1">
                <a:solidFill>
                  <a:schemeClr val="accent1"/>
                </a:solidFill>
                <a:effectLst/>
                <a:ea typeface="Times New Roman" panose="02020603050405020304" pitchFamily="18" charset="0"/>
              </a:rPr>
              <a:t>Kommunikationsmaterialer</a:t>
            </a:r>
          </a:p>
          <a:p>
            <a:endParaRPr lang="es-ES" sz="1800" dirty="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fontScale="92500"/>
          </a:bodyPr>
          <a:lstStyle/>
          <a:p>
            <a:r>
              <a:rPr lang="da-DK" sz="3600" b="0">
                <a:solidFill>
                  <a:schemeClr val="accent2"/>
                </a:solidFill>
                <a:effectLst/>
                <a:ea typeface="Calibri" panose="020F0502020204030204" pitchFamily="34" charset="0"/>
              </a:rPr>
              <a:t>Du kan reklamere for netværkets mission ved hjælp af vores omfattende </a:t>
            </a:r>
            <a:br>
              <a:rPr lang="da-DK" sz="3600" b="0">
                <a:solidFill>
                  <a:schemeClr val="accent2"/>
                </a:solidFill>
                <a:effectLst/>
                <a:ea typeface="Calibri" panose="020F0502020204030204" pitchFamily="34" charset="0"/>
              </a:rPr>
            </a:br>
            <a:r>
              <a:rPr lang="da-DK" sz="3600" b="0">
                <a:solidFill>
                  <a:schemeClr val="accent2"/>
                </a:solidFill>
                <a:effectLst/>
                <a:ea typeface="Calibri" panose="020F0502020204030204" pitchFamily="34" charset="0"/>
              </a:rPr>
              <a:t>kommunikationsmateriale, der hjælper dig til en virkningsfuld og engageret opsøgende indsats.</a:t>
            </a:r>
          </a:p>
        </p:txBody>
      </p:sp>
      <p:pic>
        <p:nvPicPr>
          <p:cNvPr id="13" name="Picture 12">
            <a:hlinkClick r:id="rId5"/>
            <a:extLst>
              <a:ext uri="{FF2B5EF4-FFF2-40B4-BE49-F238E27FC236}">
                <a16:creationId xmlns:a16="http://schemas.microsoft.com/office/drawing/2014/main" id="{9971711D-575F-66D8-5C7F-EB3D4BC937D0}"/>
              </a:ext>
            </a:extLst>
          </p:cNvPr>
          <p:cNvPicPr>
            <a:picLocks noChangeAspect="1"/>
          </p:cNvPicPr>
          <p:nvPr/>
        </p:nvPicPr>
        <p:blipFill>
          <a:blip r:embed="rId10"/>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1"/>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2"/>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da-DK" sz="2000">
                <a:effectLst/>
                <a:latin typeface="Arial" panose="020B0604020202020204" pitchFamily="34" charset="0"/>
                <a:ea typeface="Times New Roman" panose="02020603050405020304" pitchFamily="18" charset="0"/>
                <a:cs typeface="Arial" panose="020B0604020202020204" pitchFamily="34" charset="0"/>
              </a:rPr>
              <a:t>Brug vores infografik på sociale medier, dine websteder eller i dine præsentationer for at formidle centrale oplysninger om EDIH-netværket på en klar og overbevisende måde.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da-DK" sz="2000">
                <a:solidFill>
                  <a:schemeClr val="accent2">
                    <a:alpha val="50408"/>
                  </a:schemeClr>
                </a:solidFill>
                <a:latin typeface="Arial" panose="020B0604020202020204" pitchFamily="34" charset="0"/>
                <a:cs typeface="Arial" panose="020B0604020202020204" pitchFamily="34" charset="0"/>
              </a:rPr>
              <a:t>Drivkraften bag EU's digitale omstilling</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da-DK" sz="2000">
                <a:solidFill>
                  <a:schemeClr val="accent2">
                    <a:alpha val="50408"/>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da-DK" sz="2000">
                <a:solidFill>
                  <a:srgbClr val="FF5A6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9"/>
            <a:extLst>
              <a:ext uri="{FF2B5EF4-FFF2-40B4-BE49-F238E27FC236}">
                <a16:creationId xmlns:a16="http://schemas.microsoft.com/office/drawing/2014/main" id="{C35BB56E-6FCC-C0AD-8BA0-C31046B18CDA}"/>
              </a:ext>
            </a:extLst>
          </p:cNvPr>
          <p:cNvPicPr>
            <a:picLocks noChangeAspect="1"/>
          </p:cNvPicPr>
          <p:nvPr/>
        </p:nvPicPr>
        <p:blipFill>
          <a:blip r:embed="rId14"/>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5"/>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6"/>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7"/>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8"/>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310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541476" y="6581028"/>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233625" cy="707886"/>
          </a:xfrm>
          <a:prstGeom prst="rect">
            <a:avLst/>
          </a:prstGeom>
          <a:noFill/>
        </p:spPr>
        <p:txBody>
          <a:bodyPr wrap="square" rtlCol="0">
            <a:spAutoFit/>
          </a:bodyPr>
          <a:lstStyle/>
          <a:p>
            <a:pPr>
              <a:spcAft>
                <a:spcPts val="600"/>
              </a:spcAft>
            </a:pPr>
            <a:r>
              <a:rPr lang="da-DK" sz="4000" dirty="0">
                <a:solidFill>
                  <a:srgbClr val="0068FF"/>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Baggrund til onlinemøder</a:t>
            </a:r>
            <a:endParaRPr lang="da-DK" sz="4000" dirty="0">
              <a:solidFill>
                <a:srgbClr val="0068FF"/>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1015663"/>
          </a:xfrm>
          <a:prstGeom prst="rect">
            <a:avLst/>
          </a:prstGeom>
          <a:noFill/>
        </p:spPr>
        <p:txBody>
          <a:bodyPr wrap="square" rtlCol="0">
            <a:spAutoFit/>
          </a:bodyPr>
          <a:lstStyle/>
          <a:p>
            <a:pPr>
              <a:spcAft>
                <a:spcPts val="600"/>
              </a:spcAft>
            </a:pPr>
            <a:r>
              <a:rPr lang="da-DK" sz="1960">
                <a:effectLst/>
                <a:latin typeface="Arial" panose="020B0604020202020204" pitchFamily="34" charset="0"/>
                <a:ea typeface="Times New Roman" panose="02020603050405020304" pitchFamily="18" charset="0"/>
                <a:cs typeface="Arial" panose="020B0604020202020204" pitchFamily="34" charset="0"/>
              </a:rPr>
              <a:t>På webinarer eller virtuelle møder kan du bruge vores onlinemødebaggrund til at starte samtaler om netværket.</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707886"/>
          </a:xfrm>
          <a:prstGeom prst="rect">
            <a:avLst/>
          </a:prstGeom>
          <a:noFill/>
        </p:spPr>
        <p:txBody>
          <a:bodyPr wrap="square" rtlCol="0">
            <a:spAutoFit/>
          </a:bodyPr>
          <a:lstStyle/>
          <a:p>
            <a:pPr>
              <a:spcAft>
                <a:spcPts val="600"/>
              </a:spcAft>
            </a:pPr>
            <a:r>
              <a:rPr lang="da-DK"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Webbanner</a:t>
            </a:r>
            <a:endParaRPr lang="da-DK"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da-DK" sz="1960">
                <a:effectLst/>
                <a:latin typeface="Arial" panose="020B0604020202020204" pitchFamily="34" charset="0"/>
                <a:ea typeface="Times New Roman" panose="02020603050405020304" pitchFamily="18" charset="0"/>
                <a:cs typeface="Arial" panose="020B0604020202020204" pitchFamily="34" charset="0"/>
              </a:rPr>
              <a:t>Gør netværket mere synligt og støt dets mission ved at tilføje vores banner til dit websted.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3915839"/>
            <a:ext cx="7233625" cy="707886"/>
          </a:xfrm>
          <a:prstGeom prst="rect">
            <a:avLst/>
          </a:prstGeom>
          <a:noFill/>
        </p:spPr>
        <p:txBody>
          <a:bodyPr wrap="square" rtlCol="0">
            <a:spAutoFit/>
          </a:bodyPr>
          <a:lstStyle/>
          <a:p>
            <a:pPr>
              <a:spcAft>
                <a:spcPts val="600"/>
              </a:spcAft>
            </a:pPr>
            <a:r>
              <a:rPr lang="da-DK"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E-mail-banner</a:t>
            </a:r>
            <a:endParaRPr lang="da-DK"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4623725"/>
            <a:ext cx="7233625" cy="992579"/>
          </a:xfrm>
          <a:prstGeom prst="rect">
            <a:avLst/>
          </a:prstGeom>
          <a:noFill/>
        </p:spPr>
        <p:txBody>
          <a:bodyPr wrap="square" lIns="91440" tIns="45720" rIns="91440" bIns="45720" rtlCol="0" anchor="t">
            <a:spAutoFit/>
          </a:bodyPr>
          <a:lstStyle/>
          <a:p>
            <a:pPr>
              <a:spcAft>
                <a:spcPts val="600"/>
              </a:spcAft>
            </a:pPr>
            <a:r>
              <a:rPr lang="da-DK" sz="1950">
                <a:latin typeface="Arial"/>
                <a:cs typeface="Arial"/>
              </a:rPr>
              <a:t>Anvend dette banner i dine e-mails eller nyhedsbreve og vis dine professionelle kontakter, at EDIH-netværket har en central placering.</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1465521"/>
            <a:ext cx="7233625" cy="707886"/>
          </a:xfrm>
          <a:prstGeom prst="rect">
            <a:avLst/>
          </a:prstGeom>
          <a:noFill/>
        </p:spPr>
        <p:txBody>
          <a:bodyPr wrap="square" rtlCol="0">
            <a:spAutoFit/>
          </a:bodyPr>
          <a:lstStyle/>
          <a:p>
            <a:pPr>
              <a:spcAft>
                <a:spcPts val="600"/>
              </a:spcAft>
            </a:pPr>
            <a:r>
              <a:rPr lang="da-DK"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Opslag på sociale medier</a:t>
            </a:r>
            <a:endParaRPr lang="da-DK"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11"/>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12"/>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3"/>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4"/>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2193289"/>
            <a:ext cx="7520846" cy="997196"/>
          </a:xfrm>
          <a:prstGeom prst="rect">
            <a:avLst/>
          </a:prstGeom>
          <a:noFill/>
        </p:spPr>
        <p:txBody>
          <a:bodyPr wrap="square" rtlCol="0">
            <a:spAutoFit/>
          </a:bodyPr>
          <a:lstStyle/>
          <a:p>
            <a:pPr>
              <a:spcAft>
                <a:spcPts val="600"/>
              </a:spcAft>
            </a:pPr>
            <a:r>
              <a:rPr lang="da-DK" sz="1960">
                <a:effectLst/>
                <a:latin typeface="Arial" panose="020B0604020202020204" pitchFamily="34" charset="0"/>
                <a:ea typeface="Times New Roman" panose="02020603050405020304" pitchFamily="18" charset="0"/>
                <a:cs typeface="Arial" panose="020B0604020202020204" pitchFamily="34" charset="0"/>
              </a:rPr>
              <a:t>Spar tid og kræfter ved at bruge vores opslagseksempler. Disse opslag er udformet til at skabe opmærksomhed og gøre det nemt for dig at dele og dermed sprede budskabet om netværket.</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da-DK" sz="2000">
                <a:solidFill>
                  <a:schemeClr val="accent2">
                    <a:alpha val="50000"/>
                  </a:schemeClr>
                </a:solidFill>
                <a:latin typeface="Arial" panose="020B0604020202020204" pitchFamily="34" charset="0"/>
                <a:cs typeface="Arial" panose="020B0604020202020204" pitchFamily="34" charset="0"/>
              </a:rPr>
              <a:t>Drivkraften bag EU's digitale omstilling</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da-DK" sz="2000">
                <a:solidFill>
                  <a:schemeClr val="accent2">
                    <a:alpha val="50000"/>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da-DK" sz="2000">
                <a:solidFill>
                  <a:srgbClr val="FF5A6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6694" y="6948128"/>
            <a:ext cx="8290936" cy="2246769"/>
          </a:xfrm>
          <a:prstGeom prst="rect">
            <a:avLst/>
          </a:prstGeom>
          <a:noFill/>
        </p:spPr>
        <p:txBody>
          <a:bodyPr wrap="square">
            <a:spAutoFit/>
          </a:bodyPr>
          <a:lstStyle/>
          <a:p>
            <a:pPr>
              <a:spcAft>
                <a:spcPts val="800"/>
              </a:spcAft>
            </a:pPr>
            <a:r>
              <a:rPr lang="da-DK"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Med disse materialer kan du spille en afgørende rolle for udbredelsen af EDIH-netværkets budskab og dets gennemslagskraft. Din deltagelse som multiplikator vil bidrage til at fremskynde digital omstilling, innovation og vækst i hele Den Europæiske Union.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6"/>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637987" y="7942023"/>
            <a:ext cx="6884822" cy="769441"/>
          </a:xfrm>
          <a:prstGeom prst="rect">
            <a:avLst/>
          </a:prstGeom>
          <a:noFill/>
        </p:spPr>
        <p:txBody>
          <a:bodyPr wrap="square">
            <a:spAutoFit/>
          </a:bodyPr>
          <a:lstStyle/>
          <a:p>
            <a:r>
              <a:rPr lang="da-DK" sz="2200">
                <a:latin typeface="Arial" panose="020B0604020202020204" pitchFamily="34" charset="0"/>
                <a:cs typeface="Arial" panose="020B0604020202020204" pitchFamily="34" charset="0"/>
              </a:rPr>
              <a:t>Hvis du har brug for rådgivning eller har spørgsmål om denne værktøjskasse, kan du kontakte os på: </a:t>
            </a:r>
            <a:r>
              <a:rPr lang="da-DK" sz="2200">
                <a:latin typeface="Arial" panose="020B0604020202020204" pitchFamily="34" charset="0"/>
                <a:cs typeface="Arial" panose="020B0604020202020204" pitchFamily="34" charset="0"/>
                <a:hlinkClick r:id="rId17"/>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266741" y="3970863"/>
            <a:ext cx="647991" cy="6782777"/>
          </a:xfrm>
          <a:prstGeom prst="round2SameRect">
            <a:avLst>
              <a:gd name="adj1" fmla="val 50000"/>
              <a:gd name="adj2" fmla="val 4644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508095" y="6970940"/>
            <a:ext cx="6164498" cy="707886"/>
          </a:xfrm>
          <a:prstGeom prst="rect">
            <a:avLst/>
          </a:prstGeom>
          <a:noFill/>
          <a:effectLst/>
        </p:spPr>
        <p:txBody>
          <a:bodyPr wrap="square">
            <a:spAutoFit/>
          </a:bodyPr>
          <a:lstStyle/>
          <a:p>
            <a:r>
              <a:rPr lang="da-DK" sz="4000">
                <a:solidFill>
                  <a:schemeClr val="bg2"/>
                </a:solidFill>
                <a:latin typeface="Arial" panose="020B0604020202020204" pitchFamily="34" charset="0"/>
                <a:cs typeface="Arial" panose="020B0604020202020204" pitchFamily="34" charset="0"/>
              </a:rPr>
              <a:t>Vi vil høre din mening!</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8"/>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9"/>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20"/>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21"/>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977494-D20D-4203-8542-12CD8F635D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c068c-bc2d-4620-b517-6a4d82a7e161"/>
    <ds:schemaRef ds:uri="604b4288-15a6-4b36-801c-a9875e40b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C816D-FD5D-4E38-A8F5-9437607A4DFF}">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604b4288-15a6-4b36-801c-a9875e40b072"/>
    <ds:schemaRef ds:uri="http://schemas.microsoft.com/office/infopath/2007/PartnerControls"/>
    <ds:schemaRef ds:uri="fb6c068c-bc2d-4620-b517-6a4d82a7e161"/>
    <ds:schemaRef ds:uri="http://schemas.microsoft.com/office/2006/metadata/properties"/>
  </ds:schemaRefs>
</ds:datastoreItem>
</file>

<file path=customXml/itemProps3.xml><?xml version="1.0" encoding="utf-8"?>
<ds:datastoreItem xmlns:ds="http://schemas.openxmlformats.org/officeDocument/2006/customXml" ds:itemID="{E0ABB390-BC27-4D5B-8DEB-8804567FF4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2647</TotalTime>
  <Words>728</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EC Square Sans Pro</vt:lpstr>
      <vt:lpstr>Calibri</vt:lpstr>
      <vt:lpstr>Arial</vt:lpstr>
      <vt:lpstr>Times New Roman</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GKOURMA Adriana</cp:lastModifiedBy>
  <cp:revision>47</cp:revision>
  <dcterms:created xsi:type="dcterms:W3CDTF">2022-09-13T15:48:24Z</dcterms:created>
  <dcterms:modified xsi:type="dcterms:W3CDTF">2024-04-01T09:18:42Z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