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4F"/>
    <a:srgbClr val="FFCF00"/>
    <a:srgbClr val="FF5A63"/>
    <a:srgbClr val="FFFEFB"/>
    <a:srgbClr val="0068FF"/>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68" y="86"/>
      </p:cViewPr>
      <p:guideLst>
        <p:guide orient="horz" pos="6826"/>
        <p:guide pos="332"/>
        <p:guide pos="12332"/>
        <p:guide pos="1292"/>
        <p:guide orient="horz" pos="4330"/>
        <p:guide pos="17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docChgLst>
    <pc:chgData name="GKOURMA Adriana" userId="6c1bde2e-c56c-4733-9819-bee0f5f6d3a6" providerId="ADAL" clId="{3BD5C673-778B-45ED-8BA4-A4762A255070}"/>
    <pc:docChg chg="modSld">
      <pc:chgData name="GKOURMA Adriana" userId="6c1bde2e-c56c-4733-9819-bee0f5f6d3a6" providerId="ADAL" clId="{3BD5C673-778B-45ED-8BA4-A4762A255070}" dt="2024-04-01T09:20:26.482" v="2" actId="167"/>
      <pc:docMkLst>
        <pc:docMk/>
      </pc:docMkLst>
      <pc:sldChg chg="modSp mod">
        <pc:chgData name="GKOURMA Adriana" userId="6c1bde2e-c56c-4733-9819-bee0f5f6d3a6" providerId="ADAL" clId="{3BD5C673-778B-45ED-8BA4-A4762A255070}" dt="2024-04-01T09:20:26.482" v="2" actId="167"/>
        <pc:sldMkLst>
          <pc:docMk/>
          <pc:sldMk cId="2804756480" sldId="280"/>
        </pc:sldMkLst>
        <pc:spChg chg="mod">
          <ac:chgData name="GKOURMA Adriana" userId="6c1bde2e-c56c-4733-9819-bee0f5f6d3a6" providerId="ADAL" clId="{3BD5C673-778B-45ED-8BA4-A4762A255070}" dt="2024-04-01T09:20:14.735" v="1" actId="14100"/>
          <ac:spMkLst>
            <pc:docMk/>
            <pc:sldMk cId="2804756480" sldId="280"/>
            <ac:spMk id="8" creationId="{42BCC5F5-960D-C701-FAD4-5F45515105CF}"/>
          </ac:spMkLst>
        </pc:spChg>
        <pc:spChg chg="mod ord">
          <ac:chgData name="GKOURMA Adriana" userId="6c1bde2e-c56c-4733-9819-bee0f5f6d3a6" providerId="ADAL" clId="{3BD5C673-778B-45ED-8BA4-A4762A255070}" dt="2024-04-01T09:20:26.482" v="2" actId="167"/>
          <ac:spMkLst>
            <pc:docMk/>
            <pc:sldMk cId="2804756480" sldId="280"/>
            <ac:spMk id="26" creationId="{6AE6418C-294C-6EB7-6A06-BA581DC56AD6}"/>
          </ac:spMkLst>
        </pc:spChg>
        <pc:spChg chg="mod">
          <ac:chgData name="GKOURMA Adriana" userId="6c1bde2e-c56c-4733-9819-bee0f5f6d3a6" providerId="ADAL" clId="{3BD5C673-778B-45ED-8BA4-A4762A255070}" dt="2024-04-01T09:20:06.346" v="0" actId="1076"/>
          <ac:spMkLst>
            <pc:docMk/>
            <pc:sldMk cId="2804756480" sldId="280"/>
            <ac:spMk id="27" creationId="{AA0349BC-E389-8B2D-6E81-04C15E2536A8}"/>
          </ac:spMkLst>
        </pc:spChg>
        <pc:spChg chg="mod">
          <ac:chgData name="GKOURMA Adriana" userId="6c1bde2e-c56c-4733-9819-bee0f5f6d3a6" providerId="ADAL" clId="{3BD5C673-778B-45ED-8BA4-A4762A255070}" dt="2024-04-01T09:20:06.346" v="0" actId="1076"/>
          <ac:spMkLst>
            <pc:docMk/>
            <pc:sldMk cId="2804756480" sldId="280"/>
            <ac:spMk id="28" creationId="{AC7C7818-5E10-22CF-CCA8-A59F8DB9013F}"/>
          </ac:spMkLst>
        </pc:spChg>
        <pc:picChg chg="mod">
          <ac:chgData name="GKOURMA Adriana" userId="6c1bde2e-c56c-4733-9819-bee0f5f6d3a6" providerId="ADAL" clId="{3BD5C673-778B-45ED-8BA4-A4762A255070}" dt="2024-04-01T09:20:06.346" v="0" actId="1076"/>
          <ac:picMkLst>
            <pc:docMk/>
            <pc:sldMk cId="2804756480" sldId="280"/>
            <ac:picMk id="3" creationId="{56B2AB1C-75B8-87E9-1A4C-D41431BF00EB}"/>
          </ac:picMkLst>
        </pc:picChg>
        <pc:picChg chg="mod">
          <ac:chgData name="GKOURMA Adriana" userId="6c1bde2e-c56c-4733-9819-bee0f5f6d3a6" providerId="ADAL" clId="{3BD5C673-778B-45ED-8BA4-A4762A255070}" dt="2024-04-01T09:20:06.346" v="0" actId="1076"/>
          <ac:picMkLst>
            <pc:docMk/>
            <pc:sldMk cId="2804756480" sldId="280"/>
            <ac:picMk id="16" creationId="{407E88AA-C0FA-4A39-658F-3CC7CFFD3465}"/>
          </ac:picMkLst>
        </pc:picChg>
      </pc:sldChg>
    </pc:docChg>
  </pc:docChgLst>
  <pc:docChgLst>
    <pc:chgData name="LAMPROPOULOU Anna" userId="S::alampro@netcompany.com::83b4f371-e610-4fc2-be37-eba1beaf4cee" providerId="AD" clId="Web-{0B9F5A51-9164-A8D4-0FDB-5E9108D57C95}"/>
    <pc:docChg chg="modSld">
      <pc:chgData name="LAMPROPOULOU Anna" userId="S::alampro@netcompany.com::83b4f371-e610-4fc2-be37-eba1beaf4cee" providerId="AD" clId="Web-{0B9F5A51-9164-A8D4-0FDB-5E9108D57C95}" dt="2024-03-28T11:42:04.523" v="9" actId="20577"/>
      <pc:docMkLst>
        <pc:docMk/>
      </pc:docMkLst>
      <pc:sldChg chg="modSp">
        <pc:chgData name="LAMPROPOULOU Anna" userId="S::alampro@netcompany.com::83b4f371-e610-4fc2-be37-eba1beaf4cee" providerId="AD" clId="Web-{0B9F5A51-9164-A8D4-0FDB-5E9108D57C95}" dt="2024-03-28T11:41:55.023" v="5" actId="20577"/>
        <pc:sldMkLst>
          <pc:docMk/>
          <pc:sldMk cId="1620281344" sldId="270"/>
        </pc:sldMkLst>
        <pc:spChg chg="mod">
          <ac:chgData name="LAMPROPOULOU Anna" userId="S::alampro@netcompany.com::83b4f371-e610-4fc2-be37-eba1beaf4cee" providerId="AD" clId="Web-{0B9F5A51-9164-A8D4-0FDB-5E9108D57C95}" dt="2024-03-28T11:41:46.241" v="0" actId="20577"/>
          <ac:spMkLst>
            <pc:docMk/>
            <pc:sldMk cId="1620281344" sldId="270"/>
            <ac:spMk id="24" creationId="{E19A1BA8-F5B9-81C0-1F79-5D2D04529B48}"/>
          </ac:spMkLst>
        </pc:spChg>
        <pc:spChg chg="mod">
          <ac:chgData name="LAMPROPOULOU Anna" userId="S::alampro@netcompany.com::83b4f371-e610-4fc2-be37-eba1beaf4cee" providerId="AD" clId="Web-{0B9F5A51-9164-A8D4-0FDB-5E9108D57C95}" dt="2024-03-28T11:41:48.960" v="1" actId="20577"/>
          <ac:spMkLst>
            <pc:docMk/>
            <pc:sldMk cId="1620281344" sldId="270"/>
            <ac:spMk id="27" creationId="{AA0349BC-E389-8B2D-6E81-04C15E2536A8}"/>
          </ac:spMkLst>
        </pc:spChg>
        <pc:spChg chg="mod">
          <ac:chgData name="LAMPROPOULOU Anna" userId="S::alampro@netcompany.com::83b4f371-e610-4fc2-be37-eba1beaf4cee" providerId="AD" clId="Web-{0B9F5A51-9164-A8D4-0FDB-5E9108D57C95}" dt="2024-03-28T11:41:51.054" v="3" actId="20577"/>
          <ac:spMkLst>
            <pc:docMk/>
            <pc:sldMk cId="1620281344" sldId="270"/>
            <ac:spMk id="30" creationId="{D163881D-BBDA-2022-AB17-3780FD21FC17}"/>
          </ac:spMkLst>
        </pc:spChg>
        <pc:spChg chg="mod">
          <ac:chgData name="LAMPROPOULOU Anna" userId="S::alampro@netcompany.com::83b4f371-e610-4fc2-be37-eba1beaf4cee" providerId="AD" clId="Web-{0B9F5A51-9164-A8D4-0FDB-5E9108D57C95}" dt="2024-03-28T11:41:55.023" v="5" actId="20577"/>
          <ac:spMkLst>
            <pc:docMk/>
            <pc:sldMk cId="1620281344" sldId="270"/>
            <ac:spMk id="33" creationId="{FEFEB86C-62D9-64A1-25ED-9753D1A8695F}"/>
          </ac:spMkLst>
        </pc:spChg>
      </pc:sldChg>
      <pc:sldChg chg="modSp">
        <pc:chgData name="LAMPROPOULOU Anna" userId="S::alampro@netcompany.com::83b4f371-e610-4fc2-be37-eba1beaf4cee" providerId="AD" clId="Web-{0B9F5A51-9164-A8D4-0FDB-5E9108D57C95}" dt="2024-03-28T11:42:04.523" v="9" actId="20577"/>
        <pc:sldMkLst>
          <pc:docMk/>
          <pc:sldMk cId="2804756480" sldId="280"/>
        </pc:sldMkLst>
        <pc:spChg chg="mod">
          <ac:chgData name="LAMPROPOULOU Anna" userId="S::alampro@netcompany.com::83b4f371-e610-4fc2-be37-eba1beaf4cee" providerId="AD" clId="Web-{0B9F5A51-9164-A8D4-0FDB-5E9108D57C95}" dt="2024-03-28T11:41:55.507" v="6" actId="20577"/>
          <ac:spMkLst>
            <pc:docMk/>
            <pc:sldMk cId="2804756480" sldId="280"/>
            <ac:spMk id="24" creationId="{E19A1BA8-F5B9-81C0-1F79-5D2D04529B48}"/>
          </ac:spMkLst>
        </pc:spChg>
        <pc:spChg chg="mod">
          <ac:chgData name="LAMPROPOULOU Anna" userId="S::alampro@netcompany.com::83b4f371-e610-4fc2-be37-eba1beaf4cee" providerId="AD" clId="Web-{0B9F5A51-9164-A8D4-0FDB-5E9108D57C95}" dt="2024-03-28T11:41:59.414" v="7" actId="20577"/>
          <ac:spMkLst>
            <pc:docMk/>
            <pc:sldMk cId="2804756480" sldId="280"/>
            <ac:spMk id="27" creationId="{AA0349BC-E389-8B2D-6E81-04C15E2536A8}"/>
          </ac:spMkLst>
        </pc:spChg>
        <pc:spChg chg="mod">
          <ac:chgData name="LAMPROPOULOU Anna" userId="S::alampro@netcompany.com::83b4f371-e610-4fc2-be37-eba1beaf4cee" providerId="AD" clId="Web-{0B9F5A51-9164-A8D4-0FDB-5E9108D57C95}" dt="2024-03-28T11:42:00.945" v="8" actId="20577"/>
          <ac:spMkLst>
            <pc:docMk/>
            <pc:sldMk cId="2804756480" sldId="280"/>
            <ac:spMk id="30" creationId="{D163881D-BBDA-2022-AB17-3780FD21FC17}"/>
          </ac:spMkLst>
        </pc:spChg>
        <pc:spChg chg="mod">
          <ac:chgData name="LAMPROPOULOU Anna" userId="S::alampro@netcompany.com::83b4f371-e610-4fc2-be37-eba1beaf4cee" providerId="AD" clId="Web-{0B9F5A51-9164-A8D4-0FDB-5E9108D57C95}" dt="2024-03-28T11:42:04.523" v="9" actId="20577"/>
          <ac:spMkLst>
            <pc:docMk/>
            <pc:sldMk cId="2804756480" sldId="280"/>
            <ac:spMk id="33" creationId="{FEFEB86C-62D9-64A1-25ED-9753D1A8695F}"/>
          </ac:spMkLst>
        </pc:spChg>
      </pc:sldChg>
    </pc:docChg>
  </pc:docChgLst>
  <pc:docChgLst>
    <pc:chgData name="LAMPROPOULOU Anna" userId="83b4f371-e610-4fc2-be37-eba1beaf4cee" providerId="ADAL" clId="{63EE92DF-9336-4355-BE6F-8651B28F4AB1}"/>
    <pc:docChg chg="undo custSel modSld">
      <pc:chgData name="LAMPROPOULOU Anna" userId="83b4f371-e610-4fc2-be37-eba1beaf4cee" providerId="ADAL" clId="{63EE92DF-9336-4355-BE6F-8651B28F4AB1}" dt="2024-03-28T11:49:05.081" v="15" actId="207"/>
      <pc:docMkLst>
        <pc:docMk/>
      </pc:docMkLst>
      <pc:sldChg chg="modSp mod">
        <pc:chgData name="LAMPROPOULOU Anna" userId="83b4f371-e610-4fc2-be37-eba1beaf4cee" providerId="ADAL" clId="{63EE92DF-9336-4355-BE6F-8651B28F4AB1}" dt="2024-03-28T11:43:57.270" v="7" actId="207"/>
        <pc:sldMkLst>
          <pc:docMk/>
          <pc:sldMk cId="1620281344" sldId="270"/>
        </pc:sldMkLst>
        <pc:spChg chg="mod">
          <ac:chgData name="LAMPROPOULOU Anna" userId="83b4f371-e610-4fc2-be37-eba1beaf4cee" providerId="ADAL" clId="{63EE92DF-9336-4355-BE6F-8651B28F4AB1}" dt="2024-03-28T11:42:50.944" v="0" actId="27636"/>
          <ac:spMkLst>
            <pc:docMk/>
            <pc:sldMk cId="1620281344" sldId="270"/>
            <ac:spMk id="3" creationId="{469276F1-1777-48B7-D42A-6BEB39CE32C8}"/>
          </ac:spMkLst>
        </pc:spChg>
        <pc:spChg chg="mod">
          <ac:chgData name="LAMPROPOULOU Anna" userId="83b4f371-e610-4fc2-be37-eba1beaf4cee" providerId="ADAL" clId="{63EE92DF-9336-4355-BE6F-8651B28F4AB1}" dt="2024-03-28T11:42:54.363" v="1" actId="207"/>
          <ac:spMkLst>
            <pc:docMk/>
            <pc:sldMk cId="1620281344" sldId="270"/>
            <ac:spMk id="24" creationId="{E19A1BA8-F5B9-81C0-1F79-5D2D04529B48}"/>
          </ac:spMkLst>
        </pc:spChg>
        <pc:spChg chg="mod">
          <ac:chgData name="LAMPROPOULOU Anna" userId="83b4f371-e610-4fc2-be37-eba1beaf4cee" providerId="ADAL" clId="{63EE92DF-9336-4355-BE6F-8651B28F4AB1}" dt="2024-03-28T11:43:35.656" v="6" actId="207"/>
          <ac:spMkLst>
            <pc:docMk/>
            <pc:sldMk cId="1620281344" sldId="270"/>
            <ac:spMk id="27" creationId="{AA0349BC-E389-8B2D-6E81-04C15E2536A8}"/>
          </ac:spMkLst>
        </pc:spChg>
        <pc:spChg chg="mod">
          <ac:chgData name="LAMPROPOULOU Anna" userId="83b4f371-e610-4fc2-be37-eba1beaf4cee" providerId="ADAL" clId="{63EE92DF-9336-4355-BE6F-8651B28F4AB1}" dt="2024-03-28T11:43:57.270" v="7" actId="207"/>
          <ac:spMkLst>
            <pc:docMk/>
            <pc:sldMk cId="1620281344" sldId="270"/>
            <ac:spMk id="30" creationId="{D163881D-BBDA-2022-AB17-3780FD21FC17}"/>
          </ac:spMkLst>
        </pc:spChg>
      </pc:sldChg>
      <pc:sldChg chg="modSp mod">
        <pc:chgData name="LAMPROPOULOU Anna" userId="83b4f371-e610-4fc2-be37-eba1beaf4cee" providerId="ADAL" clId="{63EE92DF-9336-4355-BE6F-8651B28F4AB1}" dt="2024-03-28T11:49:05.081" v="15" actId="207"/>
        <pc:sldMkLst>
          <pc:docMk/>
          <pc:sldMk cId="2804756480" sldId="280"/>
        </pc:sldMkLst>
        <pc:spChg chg="mod">
          <ac:chgData name="LAMPROPOULOU Anna" userId="83b4f371-e610-4fc2-be37-eba1beaf4cee" providerId="ADAL" clId="{63EE92DF-9336-4355-BE6F-8651B28F4AB1}" dt="2024-03-28T11:47:18.769" v="8" actId="207"/>
          <ac:spMkLst>
            <pc:docMk/>
            <pc:sldMk cId="2804756480" sldId="280"/>
            <ac:spMk id="24" creationId="{E19A1BA8-F5B9-81C0-1F79-5D2D04529B48}"/>
          </ac:spMkLst>
        </pc:spChg>
        <pc:spChg chg="mod">
          <ac:chgData name="LAMPROPOULOU Anna" userId="83b4f371-e610-4fc2-be37-eba1beaf4cee" providerId="ADAL" clId="{63EE92DF-9336-4355-BE6F-8651B28F4AB1}" dt="2024-03-28T11:48:57.187" v="14" actId="207"/>
          <ac:spMkLst>
            <pc:docMk/>
            <pc:sldMk cId="2804756480" sldId="280"/>
            <ac:spMk id="27" creationId="{AA0349BC-E389-8B2D-6E81-04C15E2536A8}"/>
          </ac:spMkLst>
        </pc:spChg>
        <pc:spChg chg="mod">
          <ac:chgData name="LAMPROPOULOU Anna" userId="83b4f371-e610-4fc2-be37-eba1beaf4cee" providerId="ADAL" clId="{63EE92DF-9336-4355-BE6F-8651B28F4AB1}" dt="2024-03-28T11:49:05.081" v="15" actId="207"/>
          <ac:spMkLst>
            <pc:docMk/>
            <pc:sldMk cId="2804756480" sldId="280"/>
            <ac:spMk id="30" creationId="{D163881D-BBDA-2022-AB17-3780FD21FC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ABD0863-ACF7-BD4A-90FE-C7AFA5505221}" type="slidenum">
              <a:rPr lang="es-ES" smtClean="0"/>
              <a:t>5</a:t>
            </a:fld>
            <a:endParaRPr lang="es-ES"/>
          </a:p>
        </p:txBody>
      </p:sp>
    </p:spTree>
    <p:extLst>
      <p:ext uri="{BB962C8B-B14F-4D97-AF65-F5344CB8AC3E}">
        <p14:creationId xmlns:p14="http://schemas.microsoft.com/office/powerpoint/2010/main" val="3137678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err="1"/>
              <a:t>Image</a:t>
            </a:r>
            <a:endParaRPr lang="es-ES"/>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el/node/661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el/node/6613"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hyperlink" Target="https://european-digital-innovation-hubs.ec.europa.eu/media#service-brochure" TargetMode="External"/><Relationship Id="rId7" Type="http://schemas.openxmlformats.org/officeDocument/2006/relationships/image" Target="../media/image14.emf"/><Relationship Id="rId12" Type="http://schemas.openxmlformats.org/officeDocument/2006/relationships/image" Target="../media/image17.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service-brochure" TargetMode="External"/><Relationship Id="rId11" Type="http://schemas.openxmlformats.org/officeDocument/2006/relationships/hyperlink" Target="https://european-digital-innovation-hubs.ec.europa.eu/media%23infographic" TargetMode="External"/><Relationship Id="rId5" Type="http://schemas.openxmlformats.org/officeDocument/2006/relationships/hyperlink" Target="https://european-digital-innovation-hubs.ec.europa.eu/media#infographic" TargetMode="External"/><Relationship Id="rId15" Type="http://schemas.openxmlformats.org/officeDocument/2006/relationships/image" Target="../media/image20.emf"/><Relationship Id="rId10" Type="http://schemas.openxmlformats.org/officeDocument/2006/relationships/hyperlink" Target="https://european-digital-innovation-hubs.ec.europa.eu/el/node/6613" TargetMode="External"/><Relationship Id="rId4" Type="http://schemas.openxmlformats.org/officeDocument/2006/relationships/hyperlink" Target="https://european-digital-innovation-hubs.ec.europa.eu/media#roll-up-banner" TargetMode="External"/><Relationship Id="rId9" Type="http://schemas.openxmlformats.org/officeDocument/2006/relationships/image" Target="../media/image16.emf"/><Relationship Id="rId1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18" Type="http://schemas.openxmlformats.org/officeDocument/2006/relationships/image" Target="../media/image26.emf"/><Relationship Id="rId3" Type="http://schemas.openxmlformats.org/officeDocument/2006/relationships/image" Target="../media/image7.png"/><Relationship Id="rId7" Type="http://schemas.openxmlformats.org/officeDocument/2006/relationships/hyperlink" Target="https://european-digital-innovation-hubs.ec.europa.eu/media#social-media-posts" TargetMode="External"/><Relationship Id="rId12" Type="http://schemas.openxmlformats.org/officeDocument/2006/relationships/hyperlink" Target="https://european-digital-innovation-hubs.ec.europa.eu/el/node/6613" TargetMode="External"/><Relationship Id="rId17" Type="http://schemas.openxmlformats.org/officeDocument/2006/relationships/image" Target="../media/image25.emf"/><Relationship Id="rId2" Type="http://schemas.openxmlformats.org/officeDocument/2006/relationships/notesSlide" Target="../notesSlides/notesSlide3.xml"/><Relationship Id="rId16"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hyperlink" Target="https://european-digital-innovation-hubs.ec.europa.eu/media#email-signature-banner" TargetMode="External"/><Relationship Id="rId11" Type="http://schemas.openxmlformats.org/officeDocument/2006/relationships/image" Target="../media/image16.emf"/><Relationship Id="rId5" Type="http://schemas.openxmlformats.org/officeDocument/2006/relationships/hyperlink" Target="https://european-digital-innovation-hubs.ec.europa.eu/media#website-banners" TargetMode="External"/><Relationship Id="rId15" Type="http://schemas.openxmlformats.org/officeDocument/2006/relationships/image" Target="../media/image23.emf"/><Relationship Id="rId10" Type="http://schemas.openxmlformats.org/officeDocument/2006/relationships/image" Target="../media/image15.emf"/><Relationship Id="rId4" Type="http://schemas.openxmlformats.org/officeDocument/2006/relationships/hyperlink" Target="https://european-digital-innovation-hubs.ec.europa.eu/media#online-meeting-background" TargetMode="External"/><Relationship Id="rId9" Type="http://schemas.openxmlformats.org/officeDocument/2006/relationships/image" Target="../media/image14.emf"/><Relationship Id="rId14" Type="http://schemas.openxmlformats.org/officeDocument/2006/relationships/hyperlink" Target="mailto:info@edihnetwork.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el-GR" sz="7200" b="1">
                <a:solidFill>
                  <a:schemeClr val="bg2"/>
                </a:solidFill>
              </a:rPr>
              <a:t>Δίκτυο ευρωπαϊκών κόμβων ψηφιακής καινοτομίας</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el-GR" b="0">
                <a:solidFill>
                  <a:srgbClr val="FFFEFB"/>
                </a:solidFill>
              </a:rPr>
              <a:t>Προώθηση του ψηφιακού μετασχηματισμού της ΕΕ</a:t>
            </a:r>
          </a:p>
          <a:p>
            <a:endParaRPr lang="es-ES">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140507"/>
            <a:ext cx="9044132" cy="3018628"/>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3" name="TextBox 12">
            <a:extLst>
              <a:ext uri="{FF2B5EF4-FFF2-40B4-BE49-F238E27FC236}">
                <a16:creationId xmlns:a16="http://schemas.microsoft.com/office/drawing/2014/main" id="{4A0332C8-72E5-667A-0668-D73C5BEEDEFF}"/>
              </a:ext>
            </a:extLst>
          </p:cNvPr>
          <p:cNvSpPr txBox="1"/>
          <p:nvPr/>
        </p:nvSpPr>
        <p:spPr>
          <a:xfrm>
            <a:off x="1161084" y="1375339"/>
            <a:ext cx="8077200" cy="1846659"/>
          </a:xfrm>
          <a:prstGeom prst="rect">
            <a:avLst/>
          </a:prstGeom>
          <a:noFill/>
        </p:spPr>
        <p:txBody>
          <a:bodyPr wrap="square" rtlCol="0">
            <a:spAutoFit/>
          </a:bodyPr>
          <a:lstStyle/>
          <a:p>
            <a:pPr>
              <a:spcAft>
                <a:spcPts val="600"/>
              </a:spcAft>
            </a:pPr>
            <a:r>
              <a:rPr lang="el-GR" sz="2600">
                <a:solidFill>
                  <a:schemeClr val="accent2"/>
                </a:solidFill>
                <a:effectLst/>
                <a:latin typeface="Arial" panose="020B0604020202020204" pitchFamily="34" charset="0"/>
                <a:ea typeface="Calibri" panose="020F0502020204030204" pitchFamily="34" charset="0"/>
                <a:cs typeface="Arial" panose="020B0604020202020204" pitchFamily="34" charset="0"/>
              </a:rPr>
              <a:t>Το δίκτυο ευρωπαϊκών κόμβων ψηφιακής καινοτομίας (EDIH) βρίσκεται στο επίκεντρο της ψηφιακής επανάστασης της Ευρώπης.</a:t>
            </a:r>
          </a:p>
          <a:p>
            <a:r>
              <a:rPr lang="el-GR" sz="1900">
                <a:latin typeface="Arial" panose="020B0604020202020204" pitchFamily="34" charset="0"/>
                <a:ea typeface="Calibri" panose="020F0502020204030204" pitchFamily="34" charset="0"/>
                <a:cs typeface="Arial" panose="020B0604020202020204" pitchFamily="34" charset="0"/>
              </a:rPr>
              <a:t>Μια</a:t>
            </a:r>
            <a:r>
              <a:rPr lang="el-GR" sz="1900">
                <a:effectLst/>
                <a:latin typeface="Arial" panose="020B0604020202020204" pitchFamily="34" charset="0"/>
                <a:ea typeface="Calibri" panose="020F0502020204030204" pitchFamily="34" charset="0"/>
                <a:cs typeface="Arial" panose="020B0604020202020204" pitchFamily="34" charset="0"/>
              </a:rPr>
              <a:t> δυναμική, πανευρωπαϊκή κοινότητα εμπειρογνωμόνων που έχει ως στόχο την αναδιαμόρφωση του ψηφιακού τοπίου για τις μικρές και μεσαίες επιχειρήσεις (ΜΜΕ) και τους οργανισμούς του δημόσιου τομέα.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99939" y="4140506"/>
            <a:ext cx="8305800" cy="2169825"/>
          </a:xfrm>
          <a:prstGeom prst="rect">
            <a:avLst/>
          </a:prstGeom>
          <a:noFill/>
        </p:spPr>
        <p:txBody>
          <a:bodyPr wrap="square" rtlCol="0">
            <a:spAutoFit/>
          </a:bodyPr>
          <a:lstStyle/>
          <a:p>
            <a:pPr>
              <a:spcAft>
                <a:spcPts val="600"/>
              </a:spcAft>
              <a:tabLst>
                <a:tab pos="1628775" algn="l"/>
              </a:tabLst>
            </a:pPr>
            <a:r>
              <a:rPr lang="el-GR" sz="2600">
                <a:solidFill>
                  <a:schemeClr val="accent2"/>
                </a:solidFill>
                <a:effectLst/>
                <a:latin typeface="Arial" panose="020B0604020202020204" pitchFamily="34" charset="0"/>
                <a:ea typeface="Calibri" panose="020F0502020204030204" pitchFamily="34" charset="0"/>
                <a:cs typeface="Arial" panose="020B0604020202020204" pitchFamily="34" charset="0"/>
              </a:rPr>
              <a:t>Οι ευρωπαϊκοί κόμβοι ψηφιακής καινοτομίας λειτουργούν ως φάροι ψηφιακής γνώσης και καθοδηγούν τις ΜΜΕ ώστε να προσαρμοστούν στις ταχέως μεταβαλλόμενες εξελίξεις του σημερινού κόσμου που βασίζεται στην τεχνολογία.</a:t>
            </a:r>
            <a:br>
              <a:rPr lang="el-GR" sz="2400">
                <a:effectLst/>
                <a:latin typeface="Arial" panose="020B0604020202020204" pitchFamily="34" charset="0"/>
                <a:ea typeface="Calibri" panose="020F0502020204030204" pitchFamily="34" charset="0"/>
                <a:cs typeface="Times New Roman" panose="02020603050405020304" pitchFamily="18" charset="0"/>
              </a:rPr>
            </a:br>
            <a:r>
              <a:rPr lang="el-GR" sz="1900">
                <a:effectLst/>
                <a:latin typeface="Arial" panose="020B0604020202020204" pitchFamily="34" charset="0"/>
                <a:ea typeface="Calibri" panose="020F0502020204030204" pitchFamily="34" charset="0"/>
                <a:cs typeface="Arial" panose="020B0604020202020204" pitchFamily="34" charset="0"/>
              </a:rPr>
              <a:t>Αξιοποιώντας το δυναμικό της ψηφιοποίησης, οι επιχειρήσεις μπορούν να βελτιώσουν τις διαδικασίες παραγωγής τους, να ενισχύσουν την αποδοτικότητά τους και να ξεπεράσουν τους ανταγωνιστές τους</a:t>
            </a:r>
            <a:r>
              <a:rPr lang="el-GR" sz="1900">
                <a:effectLst/>
                <a:latin typeface="EC Square Sans Pro" panose="02000506040000020004" pitchFamily="2" charset="0"/>
                <a:ea typeface="Calibri" panose="020F0502020204030204" pitchFamily="34" charset="0"/>
                <a:cs typeface="Times New Roman" panose="02020603050405020304" pitchFamily="18"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6" name="TextBox 15">
            <a:extLst>
              <a:ext uri="{FF2B5EF4-FFF2-40B4-BE49-F238E27FC236}">
                <a16:creationId xmlns:a16="http://schemas.microsoft.com/office/drawing/2014/main" id="{250AF70B-952C-2DC4-4559-78157EC86AA5}"/>
              </a:ext>
            </a:extLst>
          </p:cNvPr>
          <p:cNvSpPr txBox="1"/>
          <p:nvPr/>
        </p:nvSpPr>
        <p:spPr>
          <a:xfrm>
            <a:off x="1074322" y="7654152"/>
            <a:ext cx="8077200" cy="1477328"/>
          </a:xfrm>
          <a:prstGeom prst="rect">
            <a:avLst/>
          </a:prstGeom>
          <a:noFill/>
        </p:spPr>
        <p:txBody>
          <a:bodyPr wrap="square">
            <a:spAutoFit/>
          </a:bodyPr>
          <a:lstStyle/>
          <a:p>
            <a:pPr>
              <a:spcAft>
                <a:spcPts val="600"/>
              </a:spcAft>
              <a:tabLst>
                <a:tab pos="1628775" algn="l"/>
              </a:tabLst>
            </a:pPr>
            <a:r>
              <a:rPr lang="el-GR" sz="2600">
                <a:solidFill>
                  <a:schemeClr val="accent2"/>
                </a:solidFill>
                <a:effectLst/>
                <a:latin typeface="Arial" panose="020B0604020202020204" pitchFamily="34" charset="0"/>
                <a:ea typeface="Calibri" panose="020F0502020204030204" pitchFamily="34" charset="0"/>
                <a:cs typeface="Arial" panose="020B0604020202020204" pitchFamily="34" charset="0"/>
              </a:rPr>
              <a:t>Η δέσμευση του δικτύου EDIH δεν περιορίζεται στην ψηφιακή ικανότητα</a:t>
            </a:r>
            <a:r>
              <a:rPr lang="el-GR" sz="2600">
                <a:solidFill>
                  <a:schemeClr val="accent2"/>
                </a:solidFill>
                <a:latin typeface="Arial" panose="020B0604020202020204" pitchFamily="34" charset="0"/>
                <a:ea typeface="Calibri" panose="020F0502020204030204" pitchFamily="34" charset="0"/>
                <a:cs typeface="Arial" panose="020B0604020202020204" pitchFamily="34" charset="0"/>
              </a:rPr>
              <a:t>.</a:t>
            </a:r>
            <a:br>
              <a:rPr lang="el-GR"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el-GR" sz="1900">
                <a:effectLst/>
                <a:latin typeface="Arial" panose="020B0604020202020204" pitchFamily="34" charset="0"/>
                <a:ea typeface="Calibri" panose="020F0502020204030204" pitchFamily="34" charset="0"/>
                <a:cs typeface="Arial" panose="020B0604020202020204" pitchFamily="34" charset="0"/>
              </a:rPr>
              <a:t>Βασίζεται σε μια συνειδητή και υπεύθυνη προσέγγιση για την παροχή υπηρεσιών που προάγουν την περιβαλλοντική βιωσιμότητα.</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el-GR" sz="1950">
                <a:solidFill>
                  <a:schemeClr val="bg2"/>
                </a:solidFill>
                <a:latin typeface="Arial" panose="020B0604020202020204" pitchFamily="34" charset="0"/>
                <a:cs typeface="Arial" panose="020B0604020202020204" pitchFamily="34" charset="0"/>
              </a:rPr>
              <a:t>Υπό την ηγεσία της Ευρωπαϊκής Επιτροπής, η πρωτοβουλία αυτή αποτελείται από περισσότερους από 200 κόμβους ψηφιακής καινοτομίας (EDIH), οι οποίοι είναι στρατηγικά κατανεμημένοι σε όλα τα κράτη μέλη της ΕΕ, καθώς και στην Ισλανδία, το Λιχτενστάιν και τη Νορβηγία.</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763032"/>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2" name="TextBox 31">
            <a:extLst>
              <a:ext uri="{FF2B5EF4-FFF2-40B4-BE49-F238E27FC236}">
                <a16:creationId xmlns:a16="http://schemas.microsoft.com/office/drawing/2014/main" id="{CD294DE4-CF46-9F3E-A488-41A427598EA5}"/>
              </a:ext>
            </a:extLst>
          </p:cNvPr>
          <p:cNvSpPr txBox="1"/>
          <p:nvPr/>
        </p:nvSpPr>
        <p:spPr>
          <a:xfrm>
            <a:off x="10324138" y="9350794"/>
            <a:ext cx="9024312" cy="379335"/>
          </a:xfrm>
          <a:prstGeom prst="rect">
            <a:avLst/>
          </a:prstGeom>
          <a:noFill/>
        </p:spPr>
        <p:txBody>
          <a:bodyPr wrap="square">
            <a:spAutoFit/>
          </a:bodyPr>
          <a:lstStyle/>
          <a:p>
            <a:pPr>
              <a:lnSpc>
                <a:spcPct val="107000"/>
              </a:lnSpc>
              <a:spcAft>
                <a:spcPts val="800"/>
              </a:spcAft>
              <a:tabLst>
                <a:tab pos="1628775" algn="l"/>
              </a:tabLst>
            </a:pPr>
            <a:r>
              <a:rPr lang="el-GR" sz="1880">
                <a:solidFill>
                  <a:schemeClr val="accent2"/>
                </a:solidFill>
                <a:effectLst/>
                <a:latin typeface="Arial" panose="020B0604020202020204" pitchFamily="34" charset="0"/>
                <a:ea typeface="Calibri" panose="020F0502020204030204" pitchFamily="34" charset="0"/>
                <a:cs typeface="Arial" panose="020B0604020202020204" pitchFamily="34" charset="0"/>
              </a:rPr>
              <a:t>Ελάτε μαζί μας σε αυτό το συναρπαστικό ταξίδι, καθώς διαμορφώνουμε το ψηφιακό μέλλον της Ευρώπης! </a:t>
            </a:r>
            <a:r>
              <a:rPr lang="el-GR" sz="188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el-GR" sz="2000">
                <a:solidFill>
                  <a:schemeClr val="accent2">
                    <a:alpha val="50000"/>
                  </a:schemeClr>
                </a:solidFill>
                <a:latin typeface="Arial" panose="020B0604020202020204" pitchFamily="34" charset="0"/>
                <a:cs typeface="Arial" panose="020B0604020202020204" pitchFamily="34" charset="0"/>
              </a:rPr>
              <a:t>#EDIH_Network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el-GR" sz="2000">
                <a:solidFill>
                  <a:schemeClr val="accent2">
                    <a:alpha val="50000"/>
                  </a:schemeClr>
                </a:solidFill>
                <a:latin typeface="Arial" panose="020B0604020202020204" pitchFamily="34" charset="0"/>
                <a:cs typeface="Arial" panose="020B0604020202020204" pitchFamily="34" charset="0"/>
              </a:rPr>
              <a:t>Προώθηση του ψηφιακού μετασχηματισμού της ΕΕ</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el-GR"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https://european-digital-innovation-hubs.ec.europa.eu/el/node/6613</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587807" y="860709"/>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el-GR" sz="13000" b="1">
                <a:solidFill>
                  <a:schemeClr val="accent1"/>
                </a:solidFill>
              </a:rPr>
              <a:t>Πάρτε μέρος</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1" y="2791901"/>
            <a:ext cx="16383000" cy="838200"/>
          </a:xfrm>
        </p:spPr>
        <p:txBody>
          <a:bodyPr>
            <a:noAutofit/>
          </a:bodyPr>
          <a:lstStyle/>
          <a:p>
            <a:r>
              <a:rPr lang="el-GR" sz="4800" b="0">
                <a:solidFill>
                  <a:schemeClr val="accent2"/>
                </a:solidFill>
              </a:rPr>
              <a:t>Πώς μπορείτε να βοηθήσετε ώστε να καταστεί ευρέως γνωστό το δίκτυο EDIH;</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6897129"/>
            <a:ext cx="8534400" cy="324807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1" name="TextBox 10">
            <a:extLst>
              <a:ext uri="{FF2B5EF4-FFF2-40B4-BE49-F238E27FC236}">
                <a16:creationId xmlns:a16="http://schemas.microsoft.com/office/drawing/2014/main" id="{0F65EE63-60FE-C70F-A609-02BA76625E87}"/>
              </a:ext>
            </a:extLst>
          </p:cNvPr>
          <p:cNvSpPr txBox="1"/>
          <p:nvPr/>
        </p:nvSpPr>
        <p:spPr>
          <a:xfrm>
            <a:off x="2292179" y="4523144"/>
            <a:ext cx="7383607" cy="1631216"/>
          </a:xfrm>
          <a:prstGeom prst="rect">
            <a:avLst/>
          </a:prstGeom>
          <a:noFill/>
        </p:spPr>
        <p:txBody>
          <a:bodyPr wrap="square" rtlCol="0">
            <a:spAutoFit/>
          </a:bodyPr>
          <a:lstStyle/>
          <a:p>
            <a:r>
              <a:rPr lang="el-GR" sz="2000">
                <a:effectLst/>
                <a:latin typeface="Arial" panose="020B0604020202020204" pitchFamily="34" charset="0"/>
                <a:ea typeface="Times New Roman" panose="02020603050405020304" pitchFamily="18" charset="0"/>
                <a:cs typeface="Arial" panose="020B0604020202020204" pitchFamily="34" charset="0"/>
              </a:rPr>
              <a:t>Συμβάλετε στην προβολή του δικτύου EDIH και της αποστολής του και δημοσιεύστε ένα ενημερωτικό άρθρο, μια ανάρτηση </a:t>
            </a:r>
            <a:r>
              <a:rPr lang="el-GR" sz="2000" err="1">
                <a:effectLst/>
                <a:latin typeface="Arial" panose="020B0604020202020204" pitchFamily="34" charset="0"/>
                <a:ea typeface="Times New Roman" panose="02020603050405020304" pitchFamily="18" charset="0"/>
                <a:cs typeface="Arial" panose="020B0604020202020204" pitchFamily="34" charset="0"/>
              </a:rPr>
              <a:t>ιστολογίου</a:t>
            </a:r>
            <a:r>
              <a:rPr lang="el-GR" sz="2000">
                <a:effectLst/>
                <a:latin typeface="Arial" panose="020B0604020202020204" pitchFamily="34" charset="0"/>
                <a:ea typeface="Times New Roman" panose="02020603050405020304" pitchFamily="18" charset="0"/>
                <a:cs typeface="Arial" panose="020B0604020202020204" pitchFamily="34" charset="0"/>
              </a:rPr>
              <a:t> που προβληματίζει ή μια ενδιαφέρουσα συνέντευξη με εκπροσώπους των κόμβων ψηφιακής καινοτομίας μας. </a:t>
            </a:r>
          </a:p>
          <a:p>
            <a:r>
              <a:rPr lang="el-GR" sz="2000">
                <a:effectLst/>
                <a:latin typeface="Arial" panose="020B0604020202020204" pitchFamily="34" charset="0"/>
                <a:ea typeface="Times New Roman" panose="02020603050405020304" pitchFamily="18" charset="0"/>
                <a:cs typeface="Arial" panose="020B0604020202020204" pitchFamily="34" charset="0"/>
              </a:rPr>
              <a:t>Μοιραστείτε τις δημιουργικές ιδέες και τις γνώσεις σας με την ομάδα μας.</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292179" y="6947485"/>
            <a:ext cx="7570641" cy="2185855"/>
          </a:xfrm>
          <a:prstGeom prst="rect">
            <a:avLst/>
          </a:prstGeom>
          <a:noFill/>
        </p:spPr>
        <p:txBody>
          <a:bodyPr wrap="square" rtlCol="0">
            <a:spAutoFit/>
          </a:bodyPr>
          <a:lstStyle/>
          <a:p>
            <a:pPr lvl="0">
              <a:lnSpc>
                <a:spcPct val="115000"/>
              </a:lnSpc>
              <a:spcAft>
                <a:spcPts val="1200"/>
              </a:spcAft>
            </a:pPr>
            <a:r>
              <a:rPr lang="el-GR" sz="2000" dirty="0">
                <a:effectLst/>
                <a:latin typeface="Arial" panose="020B0604020202020204" pitchFamily="34" charset="0"/>
                <a:ea typeface="Times New Roman" panose="02020603050405020304" pitchFamily="18" charset="0"/>
                <a:cs typeface="Arial" panose="020B0604020202020204" pitchFamily="34" charset="0"/>
              </a:rPr>
              <a:t>Συνδέστε τις δραστηριότητές σας με το δίκτυο EDIH όποτε είναι δυνατό (για παράδειγμα δημοσιεύοντας σχετικές ειδήσεις στον </a:t>
            </a:r>
            <a:r>
              <a:rPr lang="el-GR" sz="2000" dirty="0" err="1">
                <a:effectLst/>
                <a:latin typeface="Arial" panose="020B0604020202020204" pitchFamily="34" charset="0"/>
                <a:ea typeface="Times New Roman" panose="02020603050405020304" pitchFamily="18" charset="0"/>
                <a:cs typeface="Arial" panose="020B0604020202020204" pitchFamily="34" charset="0"/>
              </a:rPr>
              <a:t>ιστότοπό</a:t>
            </a:r>
            <a:r>
              <a:rPr lang="el-GR" sz="2000" dirty="0">
                <a:effectLst/>
                <a:latin typeface="Arial" panose="020B0604020202020204" pitchFamily="34" charset="0"/>
                <a:ea typeface="Times New Roman" panose="02020603050405020304" pitchFamily="18" charset="0"/>
                <a:cs typeface="Arial" panose="020B0604020202020204" pitchFamily="34" charset="0"/>
              </a:rPr>
              <a:t> σας ή στο ενημερωτικό σας δελτίο, αναρτώντας συνδέσμους προς τον </a:t>
            </a:r>
            <a:r>
              <a:rPr lang="el-GR" sz="20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ιστότοπο</a:t>
            </a:r>
            <a:r>
              <a:rPr lang="el-GR"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 του δικτύου EDIH</a:t>
            </a:r>
            <a:r>
              <a:rPr lang="el-GR" sz="2000" dirty="0">
                <a:effectLst/>
                <a:latin typeface="Arial" panose="020B0604020202020204" pitchFamily="34" charset="0"/>
                <a:ea typeface="Times New Roman" panose="02020603050405020304" pitchFamily="18" charset="0"/>
                <a:cs typeface="Arial" panose="020B0604020202020204" pitchFamily="34" charset="0"/>
              </a:rPr>
              <a:t> στην πλατφόρμα σας, διοργανώνοντας ή συμμετέχοντας σε εκδηλώσεις που επικεντρώνονται στην ψηφιακή καινοτομία και κοινοποιώντας πληροφορίες που σχετίζονται με τον ψηφιακό μετασχηματισμό στους λογαριασμούς σας στα μέσα κοινωνικής δικτύωσης).</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nSpc>
                <a:spcPct val="115000"/>
              </a:lnSpc>
              <a:spcAft>
                <a:spcPts val="1200"/>
              </a:spcAft>
            </a:pPr>
            <a:r>
              <a:rPr lang="el-GR" sz="2000">
                <a:effectLst/>
                <a:latin typeface="Arial" panose="020B0604020202020204" pitchFamily="34" charset="0"/>
                <a:ea typeface="Times New Roman" panose="02020603050405020304" pitchFamily="18" charset="0"/>
                <a:cs typeface="Arial" panose="020B0604020202020204" pitchFamily="34" charset="0"/>
              </a:rPr>
              <a:t>Συζητήστε σχετικά με το δίκτυο EDIH με τους συναδέλφους σας, τις επαφές σας και άλλα ενδιαφερόμενα μέρη και βεβαιωθείτε ότι το υλικό του δικτύου EDIH που παρέχεται στην εργαλειοθήκη είναι εύκολα προσβάσιμο μέσω των διαύλων επικοινωνίας σας.</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49449" y="6775355"/>
            <a:ext cx="7580221" cy="770083"/>
          </a:xfrm>
          <a:prstGeom prst="rect">
            <a:avLst/>
          </a:prstGeom>
          <a:noFill/>
        </p:spPr>
        <p:txBody>
          <a:bodyPr wrap="square" rtlCol="0">
            <a:spAutoFit/>
          </a:bodyPr>
          <a:lstStyle/>
          <a:p>
            <a:pPr lvl="0" algn="just">
              <a:lnSpc>
                <a:spcPct val="115000"/>
              </a:lnSpc>
              <a:spcAft>
                <a:spcPts val="1200"/>
              </a:spcAft>
            </a:pPr>
            <a:r>
              <a:rPr lang="el-GR" sz="2000">
                <a:effectLst/>
                <a:latin typeface="Arial" panose="020B0604020202020204" pitchFamily="34" charset="0"/>
                <a:ea typeface="Times New Roman" panose="02020603050405020304" pitchFamily="18" charset="0"/>
                <a:cs typeface="Arial" panose="020B0604020202020204" pitchFamily="34" charset="0"/>
              </a:rPr>
              <a:t>Στηρίξτε την αποστολή του δικτύου EDIH και κοινοποιήστε, αναδημοσιεύστε και σχολιάστε θετικά το περιεχόμενο που δημοσιεύεται σε μέσα κοινωνικής δικτύωσης σχετικά με το δίκτυο.</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9" name="TextBox 18">
            <a:extLst>
              <a:ext uri="{FF2B5EF4-FFF2-40B4-BE49-F238E27FC236}">
                <a16:creationId xmlns:a16="http://schemas.microsoft.com/office/drawing/2014/main" id="{40C0D4E9-B546-AD3E-CD9F-BB7502C8FD3E}"/>
              </a:ext>
            </a:extLst>
          </p:cNvPr>
          <p:cNvSpPr txBox="1"/>
          <p:nvPr/>
        </p:nvSpPr>
        <p:spPr>
          <a:xfrm>
            <a:off x="11785771" y="8517449"/>
            <a:ext cx="7580221" cy="768095"/>
          </a:xfrm>
          <a:prstGeom prst="rect">
            <a:avLst/>
          </a:prstGeom>
          <a:noFill/>
        </p:spPr>
        <p:txBody>
          <a:bodyPr wrap="square" rtlCol="0">
            <a:spAutoFit/>
          </a:bodyPr>
          <a:lstStyle/>
          <a:p>
            <a:pPr lvl="0" algn="just">
              <a:lnSpc>
                <a:spcPct val="115000"/>
              </a:lnSpc>
              <a:spcAft>
                <a:spcPts val="1200"/>
              </a:spcAft>
            </a:pPr>
            <a:r>
              <a:rPr lang="el-GR" sz="2000">
                <a:effectLst/>
                <a:latin typeface="Arial" panose="020B0604020202020204" pitchFamily="34" charset="0"/>
                <a:ea typeface="Times New Roman" panose="02020603050405020304" pitchFamily="18" charset="0"/>
                <a:cs typeface="Arial" panose="020B0604020202020204" pitchFamily="34" charset="0"/>
              </a:rPr>
              <a:t>Αξιοποιήστε κάθε ευκαιρία για να προωθήσετε το δίκτυο EDIH, χρησιμοποιώντας τους πόρους που παρέχονται στην εργαλειοθήκη επικοινωνίας.</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el-GR" sz="2000">
                <a:solidFill>
                  <a:schemeClr val="accent2">
                    <a:alpha val="50000"/>
                  </a:schemeClr>
                </a:solidFill>
                <a:latin typeface="Arial" panose="020B0604020202020204" pitchFamily="34" charset="0"/>
                <a:cs typeface="Arial" panose="020B0604020202020204" pitchFamily="34" charset="0"/>
              </a:rPr>
              <a:t>#EDIH_Network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el-GR" sz="2000">
                <a:solidFill>
                  <a:schemeClr val="accent2">
                    <a:alpha val="50000"/>
                  </a:schemeClr>
                </a:solidFill>
                <a:latin typeface="Arial" panose="020B0604020202020204" pitchFamily="34" charset="0"/>
                <a:cs typeface="Arial" panose="020B0604020202020204" pitchFamily="34" charset="0"/>
              </a:rPr>
              <a:t>Προώθηση του ψηφιακού μετασχηματισμού της ΕΕ</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el-GR"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https://european-digital-innovation-hubs.ec.europa.eu/el/node/6613</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lIns="91440" tIns="45720" rIns="91440" bIns="45720" rtlCol="0" anchor="t">
            <a:spAutoFit/>
          </a:bodyPr>
          <a:lstStyle/>
          <a:p>
            <a:pPr>
              <a:spcAft>
                <a:spcPts val="600"/>
              </a:spcAft>
            </a:pPr>
            <a:r>
              <a:rPr lang="el-GR" sz="4000">
                <a:solidFill>
                  <a:schemeClr val="accent2"/>
                </a:solidFill>
                <a:latin typeface="Arial"/>
                <a:ea typeface="Calibri" panose="020F0502020204030204" pitchFamily="34" charset="0"/>
                <a:cs typeface="Arial"/>
                <a:hlinkClick r:id="rId2"/>
              </a:rPr>
              <a:t>Βίντεο</a:t>
            </a:r>
            <a:endParaRPr lang="el-GR" sz="4000">
              <a:solidFill>
                <a:schemeClr val="accent2"/>
              </a:solidFill>
              <a:latin typeface="Arial"/>
              <a:ea typeface="Calibri" panose="020F0502020204030204" pitchFamily="34" charset="0"/>
              <a:cs typeface="Arial"/>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el-GR" sz="2000">
                <a:effectLst/>
                <a:latin typeface="Arial" panose="020B0604020202020204" pitchFamily="34" charset="0"/>
                <a:ea typeface="Times New Roman" panose="02020603050405020304" pitchFamily="18" charset="0"/>
                <a:cs typeface="Arial" panose="020B0604020202020204" pitchFamily="34" charset="0"/>
              </a:rPr>
              <a:t>Χρησιμοποιήστε το βίντεο για να προβάλετε το έργο, τους στόχους και τα επιτεύγματα του δικτύου. Κοινοποιήστε το σε διάφορες πλατφόρμες για να προσεγγίσετε ένα ευρύτερο κοινό.</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086130"/>
            <a:ext cx="7233625" cy="707886"/>
          </a:xfrm>
          <a:prstGeom prst="rect">
            <a:avLst/>
          </a:prstGeom>
          <a:noFill/>
        </p:spPr>
        <p:txBody>
          <a:bodyPr wrap="square" lIns="91440" tIns="45720" rIns="91440" bIns="45720" rtlCol="0" anchor="t">
            <a:spAutoFit/>
          </a:bodyPr>
          <a:lstStyle/>
          <a:p>
            <a:pPr>
              <a:spcAft>
                <a:spcPts val="600"/>
              </a:spcAft>
            </a:pPr>
            <a:r>
              <a:rPr lang="el-GR" sz="4000">
                <a:solidFill>
                  <a:srgbClr val="934B4F"/>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Ενημερωτικό φυλλάδιο</a:t>
            </a:r>
            <a:endParaRPr lang="el-GR" sz="4000">
              <a:solidFill>
                <a:srgbClr val="934B4F"/>
              </a:solidFill>
              <a:effectLst/>
              <a:latin typeface="Arial"/>
              <a:ea typeface="Calibri" panose="020F0502020204030204" pitchFamily="34" charset="0"/>
              <a:cs typeface="Arial"/>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776134"/>
            <a:ext cx="7233625" cy="1015663"/>
          </a:xfrm>
          <a:prstGeom prst="rect">
            <a:avLst/>
          </a:prstGeom>
          <a:noFill/>
        </p:spPr>
        <p:txBody>
          <a:bodyPr wrap="square" rtlCol="0">
            <a:spAutoFit/>
          </a:bodyPr>
          <a:lstStyle/>
          <a:p>
            <a:pPr>
              <a:spcAft>
                <a:spcPts val="600"/>
              </a:spcAft>
            </a:pPr>
            <a:r>
              <a:rPr lang="el-GR" sz="2000">
                <a:effectLst/>
                <a:latin typeface="Arial" panose="020B0604020202020204" pitchFamily="34" charset="0"/>
                <a:ea typeface="Times New Roman" panose="02020603050405020304" pitchFamily="18" charset="0"/>
                <a:cs typeface="Arial" panose="020B0604020202020204" pitchFamily="34" charset="0"/>
              </a:rPr>
              <a:t>Κοινοποιήστε σε δυνητικά ενδιαφερόμενα μέρη και εταίρους το ενημερωτικό μας φυλλάδιο που παρέχει λεπτομερή επισκόπηση των υπηρεσιών μας και των οφελών για τους πελάτες.</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lIns="91440" tIns="45720" rIns="91440" bIns="45720" rtlCol="0" anchor="t">
            <a:spAutoFit/>
          </a:bodyPr>
          <a:lstStyle/>
          <a:p>
            <a:pPr>
              <a:spcAft>
                <a:spcPts val="600"/>
              </a:spcAft>
            </a:pPr>
            <a:r>
              <a:rPr lang="el-GR" sz="4000" dirty="0">
                <a:solidFill>
                  <a:srgbClr val="FFCF00"/>
                </a:solidFill>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Αναδιπλούμενο </a:t>
            </a:r>
            <a:r>
              <a:rPr lang="el-GR" sz="4000" dirty="0" err="1">
                <a:solidFill>
                  <a:srgbClr val="FFCF00"/>
                </a:solidFill>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μπάνερ</a:t>
            </a:r>
            <a:endParaRPr lang="el-GR" sz="4000" dirty="0">
              <a:solidFill>
                <a:srgbClr val="FFCF00"/>
              </a:solidFill>
              <a:latin typeface="Arial"/>
              <a:ea typeface="Calibri" panose="020F0502020204030204" pitchFamily="34" charset="0"/>
              <a:cs typeface="Arial"/>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el-GR" sz="2000">
                <a:effectLst/>
                <a:latin typeface="Arial" panose="020B0604020202020204" pitchFamily="34" charset="0"/>
                <a:ea typeface="Times New Roman" panose="02020603050405020304" pitchFamily="18" charset="0"/>
                <a:cs typeface="Arial" panose="020B0604020202020204" pitchFamily="34" charset="0"/>
              </a:rPr>
              <a:t>Χρησιμοποιήστε το ελκυστικό αναδιπλούμενο </a:t>
            </a:r>
            <a:r>
              <a:rPr lang="el-GR" sz="2000" err="1">
                <a:effectLst/>
                <a:latin typeface="Arial" panose="020B0604020202020204" pitchFamily="34" charset="0"/>
                <a:ea typeface="Times New Roman" panose="02020603050405020304" pitchFamily="18" charset="0"/>
                <a:cs typeface="Arial" panose="020B0604020202020204" pitchFamily="34" charset="0"/>
              </a:rPr>
              <a:t>μπάνερ</a:t>
            </a:r>
            <a:r>
              <a:rPr lang="el-GR" sz="2000">
                <a:effectLst/>
                <a:latin typeface="Arial" panose="020B0604020202020204" pitchFamily="34" charset="0"/>
                <a:ea typeface="Times New Roman" panose="02020603050405020304" pitchFamily="18" charset="0"/>
                <a:cs typeface="Arial" panose="020B0604020202020204" pitchFamily="34" charset="0"/>
              </a:rPr>
              <a:t> σε εκδηλώσεις, συνέδρια ή εργαστήρια για να προσελκύσετε την προσοχή του κοινού και να πυροδοτήσετε συζητήσεις σχετικά με το δίκτυο EDIH.</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4"/>
            <a:ext cx="9044132" cy="252096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lIns="91440" tIns="45720" rIns="91440" bIns="45720" rtlCol="0" anchor="t">
            <a:spAutoFit/>
          </a:bodyPr>
          <a:lstStyle/>
          <a:p>
            <a:pPr>
              <a:spcAft>
                <a:spcPts val="600"/>
              </a:spcAft>
            </a:pPr>
            <a:r>
              <a:rPr lang="el-GR" sz="4000">
                <a:solidFill>
                  <a:srgbClr val="FF5A63"/>
                </a:solidFill>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Ενημερωτικά γραφήματα</a:t>
            </a:r>
            <a:endParaRPr lang="el-GR" sz="4000">
              <a:solidFill>
                <a:srgbClr val="FF5A63"/>
              </a:solidFill>
              <a:latin typeface="Arial"/>
              <a:ea typeface="Calibri" panose="020F0502020204030204" pitchFamily="34" charset="0"/>
              <a:cs typeface="Arial"/>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el-GR" sz="10300" b="1">
                <a:solidFill>
                  <a:schemeClr val="accent1"/>
                </a:solidFill>
                <a:effectLst/>
                <a:ea typeface="Times New Roman" panose="02020603050405020304" pitchFamily="18" charset="0"/>
              </a:rPr>
              <a:t>Επικοινωνιακό υλικό</a:t>
            </a:r>
          </a:p>
          <a:p>
            <a:endParaRPr lang="es-ES" sz="180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fontScale="92500" lnSpcReduction="10000"/>
          </a:bodyPr>
          <a:lstStyle/>
          <a:p>
            <a:r>
              <a:rPr lang="el-GR" sz="3600" b="0">
                <a:solidFill>
                  <a:schemeClr val="accent2"/>
                </a:solidFill>
                <a:effectLst/>
                <a:ea typeface="Calibri" panose="020F0502020204030204" pitchFamily="34" charset="0"/>
              </a:rPr>
              <a:t>Μπορείτε να στηρίξετε αποτελεσματικά την αποστολή του δικτύου με τη βοήθεια του επικοινωνιακού μας υλικού που έχει σχεδιαστεί για να σας βοηθήσει να δημιουργήσετε ελκυστικό και αποτελεσματικό περιεχόμενο στο πλαίσιο των προσπαθειών προβολής σας.</a:t>
            </a:r>
          </a:p>
        </p:txBody>
      </p:sp>
      <p:pic>
        <p:nvPicPr>
          <p:cNvPr id="13" name="Picture 12">
            <a:hlinkClick r:id="rId6"/>
            <a:extLst>
              <a:ext uri="{FF2B5EF4-FFF2-40B4-BE49-F238E27FC236}">
                <a16:creationId xmlns:a16="http://schemas.microsoft.com/office/drawing/2014/main" id="{9971711D-575F-66D8-5C7F-EB3D4BC937D0}"/>
              </a:ext>
            </a:extLst>
          </p:cNvPr>
          <p:cNvPicPr>
            <a:picLocks noChangeAspect="1"/>
          </p:cNvPicPr>
          <p:nvPr/>
        </p:nvPicPr>
        <p:blipFill>
          <a:blip r:embed="rId7"/>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8"/>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9"/>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el-GR" sz="2000">
                <a:effectLst/>
                <a:latin typeface="Arial" panose="020B0604020202020204" pitchFamily="34" charset="0"/>
                <a:ea typeface="Times New Roman" panose="02020603050405020304" pitchFamily="18" charset="0"/>
                <a:cs typeface="Arial" panose="020B0604020202020204" pitchFamily="34" charset="0"/>
              </a:rPr>
              <a:t>Κοινοποιήστε τα ενημερωτικά μας γραφήματα στα μέσα κοινωνικής δικτύωσης και στους </a:t>
            </a:r>
            <a:r>
              <a:rPr lang="el-GR" sz="2000" err="1">
                <a:effectLst/>
                <a:latin typeface="Arial" panose="020B0604020202020204" pitchFamily="34" charset="0"/>
                <a:ea typeface="Times New Roman" panose="02020603050405020304" pitchFamily="18" charset="0"/>
                <a:cs typeface="Arial" panose="020B0604020202020204" pitchFamily="34" charset="0"/>
              </a:rPr>
              <a:t>ιστότοπούς</a:t>
            </a:r>
            <a:r>
              <a:rPr lang="el-GR" sz="2000">
                <a:effectLst/>
                <a:latin typeface="Arial" panose="020B0604020202020204" pitchFamily="34" charset="0"/>
                <a:ea typeface="Times New Roman" panose="02020603050405020304" pitchFamily="18" charset="0"/>
                <a:cs typeface="Arial" panose="020B0604020202020204" pitchFamily="34" charset="0"/>
              </a:rPr>
              <a:t> σας ή χρησιμοποιήστε τα στις παρουσιάσεις σας για να μεταδώσετε βασικές πληροφορίες σχετικά με το δίκτυο EDIH με σαφή και αποτελεσματικό τρόπο.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el-GR" sz="2000">
                <a:solidFill>
                  <a:schemeClr val="accent2">
                    <a:alpha val="50408"/>
                  </a:schemeClr>
                </a:solidFill>
                <a:latin typeface="Arial" panose="020B0604020202020204" pitchFamily="34" charset="0"/>
                <a:cs typeface="Arial" panose="020B0604020202020204" pitchFamily="34" charset="0"/>
              </a:rPr>
              <a:t>Προώθηση του ψηφιακού μετασχηματισμού της ΕΕ</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el-GR" sz="2000">
                <a:solidFill>
                  <a:schemeClr val="accent2">
                    <a:alpha val="50408"/>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el-GR" sz="2000">
                <a:solidFill>
                  <a:srgbClr val="FF5A6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https://european-digital-innovation-hubs.ec.europa.eu/el/node/6613</a:t>
            </a:r>
          </a:p>
        </p:txBody>
      </p:sp>
      <p:pic>
        <p:nvPicPr>
          <p:cNvPr id="12" name="Picture 11">
            <a:hlinkClick r:id="rId11"/>
            <a:extLst>
              <a:ext uri="{FF2B5EF4-FFF2-40B4-BE49-F238E27FC236}">
                <a16:creationId xmlns:a16="http://schemas.microsoft.com/office/drawing/2014/main" id="{C35BB56E-6FCC-C0AD-8BA0-C31046B18CDA}"/>
              </a:ext>
            </a:extLst>
          </p:cNvPr>
          <p:cNvPicPr>
            <a:picLocks noChangeAspect="1"/>
          </p:cNvPicPr>
          <p:nvPr/>
        </p:nvPicPr>
        <p:blipFill>
          <a:blip r:embed="rId12"/>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3"/>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4"/>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5"/>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6"/>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4127637"/>
            <a:ext cx="9044132" cy="2395233"/>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167364"/>
            <a:ext cx="9044132" cy="271030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709736" y="6963442"/>
            <a:ext cx="9212392" cy="3147768"/>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3"/>
          <a:stretch>
            <a:fillRect/>
          </a:stretch>
        </p:blipFill>
        <p:spPr>
          <a:xfrm>
            <a:off x="154451" y="618810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233625" cy="707886"/>
          </a:xfrm>
          <a:prstGeom prst="rect">
            <a:avLst/>
          </a:prstGeom>
          <a:noFill/>
        </p:spPr>
        <p:txBody>
          <a:bodyPr wrap="square" lIns="91440" tIns="45720" rIns="91440" bIns="45720" rtlCol="0" anchor="t">
            <a:spAutoFit/>
          </a:bodyPr>
          <a:lstStyle/>
          <a:p>
            <a:pPr>
              <a:spcAft>
                <a:spcPts val="600"/>
              </a:spcAft>
            </a:pPr>
            <a:r>
              <a:rPr lang="el-GR" sz="4000">
                <a:solidFill>
                  <a:schemeClr val="accent2"/>
                </a:solidFill>
                <a:latin typeface="Arial"/>
                <a:ea typeface="Calibri" panose="020F0502020204030204" pitchFamily="34" charset="0"/>
                <a:cs typeface="Arial"/>
                <a:hlinkClick r:id="rId4"/>
              </a:rPr>
              <a:t>Εικονικό φόντο</a:t>
            </a:r>
            <a:endParaRPr lang="el-GR" sz="4000">
              <a:solidFill>
                <a:schemeClr val="accent2"/>
              </a:solidFill>
              <a:latin typeface="Arial"/>
              <a:ea typeface="Calibri" panose="020F0502020204030204" pitchFamily="34" charset="0"/>
              <a:cs typeface="Arial"/>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1015663"/>
          </a:xfrm>
          <a:prstGeom prst="rect">
            <a:avLst/>
          </a:prstGeom>
          <a:noFill/>
        </p:spPr>
        <p:txBody>
          <a:bodyPr wrap="square" rtlCol="0">
            <a:spAutoFit/>
          </a:bodyPr>
          <a:lstStyle/>
          <a:p>
            <a:pPr>
              <a:spcAft>
                <a:spcPts val="600"/>
              </a:spcAft>
            </a:pPr>
            <a:r>
              <a:rPr lang="el-GR" sz="1960">
                <a:effectLst/>
                <a:latin typeface="Arial" panose="020B0604020202020204" pitchFamily="34" charset="0"/>
                <a:ea typeface="Times New Roman" panose="02020603050405020304" pitchFamily="18" charset="0"/>
                <a:cs typeface="Arial" panose="020B0604020202020204" pitchFamily="34" charset="0"/>
              </a:rPr>
              <a:t>Χρησιμοποιήστε το εξατομικευμένο εικονικό μας φόντο κατά τη διάρκεια διαδικτυακών σεμιναρίων ή συνεδριάσεων για να ξεκινήσετε συζητήσεις σχετικά με το δίκτυο.</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707886"/>
          </a:xfrm>
          <a:prstGeom prst="rect">
            <a:avLst/>
          </a:prstGeom>
          <a:noFill/>
        </p:spPr>
        <p:txBody>
          <a:bodyPr wrap="square" lIns="91440" tIns="45720" rIns="91440" bIns="45720" rtlCol="0" anchor="t">
            <a:spAutoFit/>
          </a:bodyPr>
          <a:lstStyle/>
          <a:p>
            <a:pPr>
              <a:spcAft>
                <a:spcPts val="600"/>
              </a:spcAft>
            </a:pPr>
            <a:r>
              <a:rPr lang="el-GR" sz="4000">
                <a:solidFill>
                  <a:srgbClr val="934B4F"/>
                </a:solidFill>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Διαδικτυακό μπάνερ</a:t>
            </a:r>
            <a:endParaRPr lang="el-GR" sz="4000">
              <a:solidFill>
                <a:srgbClr val="934B4F"/>
              </a:solidFill>
              <a:effectLst/>
              <a:latin typeface="Arial"/>
              <a:ea typeface="Calibri" panose="020F0502020204030204" pitchFamily="34" charset="0"/>
              <a:cs typeface="Arial"/>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el-GR" sz="1960">
                <a:effectLst/>
                <a:latin typeface="Arial" panose="020B0604020202020204" pitchFamily="34" charset="0"/>
                <a:ea typeface="Times New Roman" panose="02020603050405020304" pitchFamily="18" charset="0"/>
                <a:cs typeface="Arial" panose="020B0604020202020204" pitchFamily="34" charset="0"/>
              </a:rPr>
              <a:t>Συμβάλετε στην προβολή του δικτύου και στηρίξτε την αποστολή του ενσωματώνοντας το </a:t>
            </a:r>
            <a:r>
              <a:rPr lang="el-GR" sz="1960" err="1">
                <a:effectLst/>
                <a:latin typeface="Arial" panose="020B0604020202020204" pitchFamily="34" charset="0"/>
                <a:ea typeface="Times New Roman" panose="02020603050405020304" pitchFamily="18" charset="0"/>
                <a:cs typeface="Arial" panose="020B0604020202020204" pitchFamily="34" charset="0"/>
              </a:rPr>
              <a:t>μπάνερ</a:t>
            </a:r>
            <a:r>
              <a:rPr lang="el-GR" sz="1960">
                <a:effectLst/>
                <a:latin typeface="Arial" panose="020B0604020202020204" pitchFamily="34" charset="0"/>
                <a:ea typeface="Times New Roman" panose="02020603050405020304" pitchFamily="18" charset="0"/>
                <a:cs typeface="Arial" panose="020B0604020202020204" pitchFamily="34" charset="0"/>
              </a:rPr>
              <a:t> μας στον </a:t>
            </a:r>
            <a:r>
              <a:rPr lang="el-GR" sz="1960" err="1">
                <a:effectLst/>
                <a:latin typeface="Arial" panose="020B0604020202020204" pitchFamily="34" charset="0"/>
                <a:ea typeface="Times New Roman" panose="02020603050405020304" pitchFamily="18" charset="0"/>
                <a:cs typeface="Arial" panose="020B0604020202020204" pitchFamily="34" charset="0"/>
              </a:rPr>
              <a:t>ιστότοπό</a:t>
            </a:r>
            <a:r>
              <a:rPr lang="el-GR" sz="1960">
                <a:effectLst/>
                <a:latin typeface="Arial" panose="020B0604020202020204" pitchFamily="34" charset="0"/>
                <a:ea typeface="Times New Roman" panose="02020603050405020304" pitchFamily="18" charset="0"/>
                <a:cs typeface="Arial" panose="020B0604020202020204" pitchFamily="34" charset="0"/>
              </a:rPr>
              <a:t> σας. </a:t>
            </a:r>
          </a:p>
        </p:txBody>
      </p:sp>
      <p:sp>
        <p:nvSpPr>
          <p:cNvPr id="27" name="TextBox 26">
            <a:extLst>
              <a:ext uri="{FF2B5EF4-FFF2-40B4-BE49-F238E27FC236}">
                <a16:creationId xmlns:a16="http://schemas.microsoft.com/office/drawing/2014/main" id="{AA0349BC-E389-8B2D-6E81-04C15E2536A8}"/>
              </a:ext>
            </a:extLst>
          </p:cNvPr>
          <p:cNvSpPr txBox="1"/>
          <p:nvPr/>
        </p:nvSpPr>
        <p:spPr>
          <a:xfrm>
            <a:off x="2111748" y="4136249"/>
            <a:ext cx="7233625" cy="1323439"/>
          </a:xfrm>
          <a:prstGeom prst="rect">
            <a:avLst/>
          </a:prstGeom>
          <a:noFill/>
        </p:spPr>
        <p:txBody>
          <a:bodyPr wrap="square" lIns="91440" tIns="45720" rIns="91440" bIns="45720" rtlCol="0" anchor="t">
            <a:spAutoFit/>
          </a:bodyPr>
          <a:lstStyle/>
          <a:p>
            <a:pPr>
              <a:spcAft>
                <a:spcPts val="600"/>
              </a:spcAft>
            </a:pPr>
            <a:r>
              <a:rPr lang="el-GR" sz="4000">
                <a:solidFill>
                  <a:srgbClr val="FFCF00"/>
                </a:solidFill>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Μπάνερ για μηνύματα ηλεκτρονικού ταχυδρομείου</a:t>
            </a:r>
            <a:endParaRPr lang="el-GR" sz="4000">
              <a:solidFill>
                <a:srgbClr val="FFCF00"/>
              </a:solidFill>
              <a:latin typeface="Arial"/>
              <a:ea typeface="Calibri" panose="020F0502020204030204" pitchFamily="34" charset="0"/>
              <a:cs typeface="Arial"/>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94925" y="5443702"/>
            <a:ext cx="7233625" cy="992579"/>
          </a:xfrm>
          <a:prstGeom prst="rect">
            <a:avLst/>
          </a:prstGeom>
          <a:noFill/>
        </p:spPr>
        <p:txBody>
          <a:bodyPr wrap="square" lIns="91440" tIns="45720" rIns="91440" bIns="45720" rtlCol="0" anchor="t">
            <a:spAutoFit/>
          </a:bodyPr>
          <a:lstStyle/>
          <a:p>
            <a:pPr>
              <a:spcAft>
                <a:spcPts val="600"/>
              </a:spcAft>
            </a:pPr>
            <a:r>
              <a:rPr lang="el-GR" sz="1950" dirty="0">
                <a:latin typeface="Arial"/>
                <a:cs typeface="Arial"/>
              </a:rPr>
              <a:t>Ενσωματώστε το </a:t>
            </a:r>
            <a:r>
              <a:rPr lang="el-GR" sz="1950" dirty="0" err="1">
                <a:latin typeface="Arial"/>
                <a:cs typeface="Arial"/>
              </a:rPr>
              <a:t>μπάνερ</a:t>
            </a:r>
            <a:r>
              <a:rPr lang="el-GR" sz="1950" dirty="0">
                <a:latin typeface="Arial"/>
                <a:cs typeface="Arial"/>
              </a:rPr>
              <a:t> στην υπογραφή σας ηλεκτρονικού ταχυδρομείου ή στα ενημερωτικά σας δελτία για να υπενθυμίσετε στις επαφές σας το δίκτυο EDIH.</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94925" y="1210780"/>
            <a:ext cx="7451694" cy="1323439"/>
          </a:xfrm>
          <a:prstGeom prst="rect">
            <a:avLst/>
          </a:prstGeom>
          <a:noFill/>
        </p:spPr>
        <p:txBody>
          <a:bodyPr wrap="square" lIns="91440" tIns="45720" rIns="91440" bIns="45720" rtlCol="0" anchor="t">
            <a:spAutoFit/>
          </a:bodyPr>
          <a:lstStyle/>
          <a:p>
            <a:pPr>
              <a:spcAft>
                <a:spcPts val="600"/>
              </a:spcAft>
            </a:pPr>
            <a:r>
              <a:rPr lang="el-GR" sz="4000">
                <a:solidFill>
                  <a:srgbClr val="FF5A63"/>
                </a:solidFill>
                <a:latin typeface="Arial"/>
                <a:ea typeface="Calibri" panose="020F0502020204030204" pitchFamily="34" charset="0"/>
                <a:cs typeface="Arial"/>
                <a:hlinkClick r:id="rId7">
                  <a:extLst>
                    <a:ext uri="{A12FA001-AC4F-418D-AE19-62706E023703}">
                      <ahyp:hlinkClr xmlns:ahyp="http://schemas.microsoft.com/office/drawing/2018/hyperlinkcolor" val="tx"/>
                    </a:ext>
                  </a:extLst>
                </a:hlinkClick>
              </a:rPr>
              <a:t>Αναρτήσεις σε μέσα κοινωνικής δικτύωσης</a:t>
            </a:r>
            <a:endParaRPr lang="el-GR" sz="4000">
              <a:solidFill>
                <a:srgbClr val="FF5A63"/>
              </a:solidFill>
              <a:latin typeface="Arial"/>
              <a:ea typeface="Calibri" panose="020F0502020204030204" pitchFamily="34" charset="0"/>
              <a:cs typeface="Arial"/>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8"/>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9"/>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0"/>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1"/>
          <a:stretch>
            <a:fillRect/>
          </a:stretch>
        </p:blipFill>
        <p:spPr>
          <a:xfrm>
            <a:off x="526562" y="449221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5462" y="2525504"/>
            <a:ext cx="7520846" cy="997196"/>
          </a:xfrm>
          <a:prstGeom prst="rect">
            <a:avLst/>
          </a:prstGeom>
          <a:noFill/>
        </p:spPr>
        <p:txBody>
          <a:bodyPr wrap="square" rtlCol="0">
            <a:spAutoFit/>
          </a:bodyPr>
          <a:lstStyle/>
          <a:p>
            <a:pPr>
              <a:spcAft>
                <a:spcPts val="600"/>
              </a:spcAft>
            </a:pPr>
            <a:r>
              <a:rPr lang="el-GR" sz="1960" dirty="0">
                <a:effectLst/>
                <a:latin typeface="Arial" panose="020B0604020202020204" pitchFamily="34" charset="0"/>
                <a:ea typeface="Times New Roman" panose="02020603050405020304" pitchFamily="18" charset="0"/>
                <a:cs typeface="Arial" panose="020B0604020202020204" pitchFamily="34" charset="0"/>
              </a:rPr>
              <a:t>Εξοικονομήστε χρόνο και ενέργεια χάρη στα υποδείγματα αναρτήσεών μας. Έχουν σχεδιαστεί για να προσελκύσουν το ενδιαφέρον του κοινού και μπορούν εύκολα να κοινοποιηθούν για να καταστήσουν γνωστό το δίκτυο.</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el-GR" sz="2000">
                <a:solidFill>
                  <a:schemeClr val="accent2">
                    <a:alpha val="50000"/>
                  </a:schemeClr>
                </a:solidFill>
                <a:latin typeface="Arial" panose="020B0604020202020204" pitchFamily="34" charset="0"/>
                <a:cs typeface="Arial" panose="020B0604020202020204" pitchFamily="34" charset="0"/>
              </a:rPr>
              <a:t>Προώθηση του ψηφιακού μετασχηματισμού της ΕΕ</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el-GR" sz="2000">
                <a:solidFill>
                  <a:schemeClr val="accent2">
                    <a:alpha val="50000"/>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el-GR" sz="2000">
                <a:solidFill>
                  <a:srgbClr val="FF5A63"/>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https://european-digital-innovation-hubs.ec.europa.eu/el/node/6613</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199662" y="6982428"/>
            <a:ext cx="8290936" cy="2246769"/>
          </a:xfrm>
          <a:prstGeom prst="rect">
            <a:avLst/>
          </a:prstGeom>
          <a:noFill/>
        </p:spPr>
        <p:txBody>
          <a:bodyPr wrap="square">
            <a:spAutoFit/>
          </a:bodyPr>
          <a:lstStyle/>
          <a:p>
            <a:pPr>
              <a:spcAft>
                <a:spcPts val="800"/>
              </a:spcAft>
            </a:pPr>
            <a:r>
              <a:rPr lang="el-GR"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Με το υλικό αυτό στη διάθεσή σας, μπορείτε να συμβάλετε καθοριστικά στην ενίσχυση του μηνύματος και του αντικτύπου του δικτύου EDIH. Η συμμετοχή σας ως πολλαπλασιαστής μπορεί να συμβάλει στην επιτάχυνση του ψηφιακού μετασχηματισμού, της καινοτομίας και της ανάπτυξης σε ολόκληρη την Ευρωπαϊκή Ένωση.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3"/>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637987" y="7727328"/>
            <a:ext cx="6884822" cy="769441"/>
          </a:xfrm>
          <a:prstGeom prst="rect">
            <a:avLst/>
          </a:prstGeom>
          <a:noFill/>
        </p:spPr>
        <p:txBody>
          <a:bodyPr wrap="square">
            <a:spAutoFit/>
          </a:bodyPr>
          <a:lstStyle/>
          <a:p>
            <a:r>
              <a:rPr lang="el-GR" sz="2200">
                <a:latin typeface="Arial" panose="020B0604020202020204" pitchFamily="34" charset="0"/>
                <a:cs typeface="Arial" panose="020B0604020202020204" pitchFamily="34" charset="0"/>
              </a:rPr>
              <a:t>Αν χρειάζεστε συμβουλές ή έχετε ερωτήσεις σχετικά με την εργαλειοθήκη, επικοινωνήστε μαζί μας στη διεύθυνση: </a:t>
            </a:r>
            <a:r>
              <a:rPr lang="el-GR" sz="2200">
                <a:latin typeface="Arial" panose="020B0604020202020204" pitchFamily="34" charset="0"/>
                <a:cs typeface="Arial" panose="020B0604020202020204" pitchFamily="34" charset="0"/>
                <a:hlinkClick r:id="rId14"/>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621910" y="3278460"/>
            <a:ext cx="652059" cy="8059997"/>
          </a:xfrm>
          <a:prstGeom prst="round2SameRect">
            <a:avLst>
              <a:gd name="adj1" fmla="val 50000"/>
              <a:gd name="adj2" fmla="val 5000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508095" y="6889588"/>
            <a:ext cx="7751250" cy="707886"/>
          </a:xfrm>
          <a:prstGeom prst="rect">
            <a:avLst/>
          </a:prstGeom>
          <a:noFill/>
          <a:effectLst/>
        </p:spPr>
        <p:txBody>
          <a:bodyPr wrap="square">
            <a:spAutoFit/>
          </a:bodyPr>
          <a:lstStyle/>
          <a:p>
            <a:r>
              <a:rPr lang="el-GR" sz="4000">
                <a:solidFill>
                  <a:schemeClr val="bg2"/>
                </a:solidFill>
                <a:latin typeface="Arial" panose="020B0604020202020204" pitchFamily="34" charset="0"/>
                <a:cs typeface="Arial" panose="020B0604020202020204" pitchFamily="34" charset="0"/>
              </a:rPr>
              <a:t>Η άποψή σας μας ενδιαφέρει!</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5"/>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6"/>
          <a:stretch>
            <a:fillRect/>
          </a:stretch>
        </p:blipFill>
        <p:spPr>
          <a:xfrm>
            <a:off x="747086" y="462947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17"/>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18"/>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2.xml><?xml version="1.0" encoding="utf-8"?>
<ds:datastoreItem xmlns:ds="http://schemas.openxmlformats.org/officeDocument/2006/customXml" ds:itemID="{76B408B9-3C18-4AD0-898C-491A7BBEAA3B}">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1C816D-FD5D-4E38-A8F5-9437607A4DFF}">
  <ds:schemaRefs>
    <ds:schemaRef ds:uri="604b4288-15a6-4b36-801c-a9875e40b072"/>
    <ds:schemaRef ds:uri="fb6c068c-bc2d-4620-b517-6a4d82a7e1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868</Words>
  <Application>Microsoft Office PowerPoint</Application>
  <PresentationFormat>Custom</PresentationFormat>
  <Paragraphs>52</Paragraphs>
  <Slides>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EC Square Sans Pro</vt:lpstr>
      <vt:lpstr>Calibri</vt:lpstr>
      <vt:lpstr>Arial</vt:lpstr>
      <vt:lpstr>Times New Roman</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GKOURMA Adriana</cp:lastModifiedBy>
  <cp:revision>1</cp:revision>
  <dcterms:created xsi:type="dcterms:W3CDTF">2022-09-13T15:48:24Z</dcterms:created>
  <dcterms:modified xsi:type="dcterms:W3CDTF">2024-04-01T09:20:35Z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