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4F"/>
    <a:srgbClr val="0068FF"/>
    <a:srgbClr val="FFCF00"/>
    <a:srgbClr val="FF5A63"/>
    <a:srgbClr val="FFFEFB"/>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768" y="86"/>
      </p:cViewPr>
      <p:guideLst>
        <p:guide orient="horz" pos="6826"/>
        <p:guide pos="332"/>
        <p:guide pos="12332"/>
        <p:guide pos="1292"/>
        <p:guide orient="horz" pos="4330"/>
        <p:guide pos="17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KOURMA Adriana" userId="6c1bde2e-c56c-4733-9819-bee0f5f6d3a6" providerId="ADAL" clId="{19434447-EE56-4A62-A20B-CA49DBB25970}"/>
    <pc:docChg chg="modSld">
      <pc:chgData name="GKOURMA Adriana" userId="6c1bde2e-c56c-4733-9819-bee0f5f6d3a6" providerId="ADAL" clId="{19434447-EE56-4A62-A20B-CA49DBB25970}" dt="2024-04-01T09:22:20.834" v="0" actId="14100"/>
      <pc:docMkLst>
        <pc:docMk/>
      </pc:docMkLst>
      <pc:sldChg chg="modSp mod">
        <pc:chgData name="GKOURMA Adriana" userId="6c1bde2e-c56c-4733-9819-bee0f5f6d3a6" providerId="ADAL" clId="{19434447-EE56-4A62-A20B-CA49DBB25970}" dt="2024-04-01T09:22:20.834" v="0" actId="14100"/>
        <pc:sldMkLst>
          <pc:docMk/>
          <pc:sldMk cId="977502121" sldId="278"/>
        </pc:sldMkLst>
        <pc:spChg chg="mod">
          <ac:chgData name="GKOURMA Adriana" userId="6c1bde2e-c56c-4733-9819-bee0f5f6d3a6" providerId="ADAL" clId="{19434447-EE56-4A62-A20B-CA49DBB25970}" dt="2024-04-01T09:22:20.834" v="0" actId="14100"/>
          <ac:spMkLst>
            <pc:docMk/>
            <pc:sldMk cId="977502121" sldId="278"/>
            <ac:spMk id="29" creationId="{2B11DAC4-0710-F043-4AF0-E87901281637}"/>
          </ac:spMkLst>
        </pc:spChg>
      </pc:sldChg>
    </pc:docChg>
  </pc:docChgLst>
  <pc:docChgLst>
    <pc:chgData name="LAMPROPOULOU Anna" userId="83b4f371-e610-4fc2-be37-eba1beaf4cee" providerId="ADAL" clId="{1428C748-C1C6-4E8C-851D-0BF37CE0A661}"/>
    <pc:docChg chg="custSel modSld">
      <pc:chgData name="LAMPROPOULOU Anna" userId="83b4f371-e610-4fc2-be37-eba1beaf4cee" providerId="ADAL" clId="{1428C748-C1C6-4E8C-851D-0BF37CE0A661}" dt="2024-03-28T10:57:14.018" v="18" actId="207"/>
      <pc:docMkLst>
        <pc:docMk/>
      </pc:docMkLst>
      <pc:sldChg chg="modSp mod">
        <pc:chgData name="LAMPROPOULOU Anna" userId="83b4f371-e610-4fc2-be37-eba1beaf4cee" providerId="ADAL" clId="{1428C748-C1C6-4E8C-851D-0BF37CE0A661}" dt="2024-03-28T10:57:14.018" v="18" actId="207"/>
        <pc:sldMkLst>
          <pc:docMk/>
          <pc:sldMk cId="1620281344" sldId="270"/>
        </pc:sldMkLst>
        <pc:spChg chg="mod">
          <ac:chgData name="LAMPROPOULOU Anna" userId="83b4f371-e610-4fc2-be37-eba1beaf4cee" providerId="ADAL" clId="{1428C748-C1C6-4E8C-851D-0BF37CE0A661}" dt="2024-03-28T10:52:39.707" v="9" actId="207"/>
          <ac:spMkLst>
            <pc:docMk/>
            <pc:sldMk cId="1620281344" sldId="270"/>
            <ac:spMk id="24" creationId="{E19A1BA8-F5B9-81C0-1F79-5D2D04529B48}"/>
          </ac:spMkLst>
        </pc:spChg>
        <pc:spChg chg="mod">
          <ac:chgData name="LAMPROPOULOU Anna" userId="83b4f371-e610-4fc2-be37-eba1beaf4cee" providerId="ADAL" clId="{1428C748-C1C6-4E8C-851D-0BF37CE0A661}" dt="2024-03-28T10:53:08.346" v="10" actId="207"/>
          <ac:spMkLst>
            <pc:docMk/>
            <pc:sldMk cId="1620281344" sldId="270"/>
            <ac:spMk id="27" creationId="{AA0349BC-E389-8B2D-6E81-04C15E2536A8}"/>
          </ac:spMkLst>
        </pc:spChg>
        <pc:spChg chg="mod">
          <ac:chgData name="LAMPROPOULOU Anna" userId="83b4f371-e610-4fc2-be37-eba1beaf4cee" providerId="ADAL" clId="{1428C748-C1C6-4E8C-851D-0BF37CE0A661}" dt="2024-03-28T10:57:14.018" v="18" actId="207"/>
          <ac:spMkLst>
            <pc:docMk/>
            <pc:sldMk cId="1620281344" sldId="270"/>
            <ac:spMk id="30" creationId="{D163881D-BBDA-2022-AB17-3780FD21FC17}"/>
          </ac:spMkLst>
        </pc:spChg>
        <pc:spChg chg="mod">
          <ac:chgData name="LAMPROPOULOU Anna" userId="83b4f371-e610-4fc2-be37-eba1beaf4cee" providerId="ADAL" clId="{1428C748-C1C6-4E8C-851D-0BF37CE0A661}" dt="2024-03-28T10:57:09.994" v="17" actId="207"/>
          <ac:spMkLst>
            <pc:docMk/>
            <pc:sldMk cId="1620281344" sldId="270"/>
            <ac:spMk id="33" creationId="{FEFEB86C-62D9-64A1-25ED-9753D1A8695F}"/>
          </ac:spMkLst>
        </pc:spChg>
      </pc:sldChg>
      <pc:sldChg chg="modSp mod">
        <pc:chgData name="LAMPROPOULOU Anna" userId="83b4f371-e610-4fc2-be37-eba1beaf4cee" providerId="ADAL" clId="{1428C748-C1C6-4E8C-851D-0BF37CE0A661}" dt="2024-03-28T10:55:56.414" v="16" actId="1076"/>
        <pc:sldMkLst>
          <pc:docMk/>
          <pc:sldMk cId="2804756480" sldId="280"/>
        </pc:sldMkLst>
        <pc:spChg chg="mod">
          <ac:chgData name="LAMPROPOULOU Anna" userId="83b4f371-e610-4fc2-be37-eba1beaf4cee" providerId="ADAL" clId="{1428C748-C1C6-4E8C-851D-0BF37CE0A661}" dt="2024-03-28T10:54:28.110" v="11" actId="207"/>
          <ac:spMkLst>
            <pc:docMk/>
            <pc:sldMk cId="2804756480" sldId="280"/>
            <ac:spMk id="24" creationId="{E19A1BA8-F5B9-81C0-1F79-5D2D04529B48}"/>
          </ac:spMkLst>
        </pc:spChg>
        <pc:spChg chg="mod">
          <ac:chgData name="LAMPROPOULOU Anna" userId="83b4f371-e610-4fc2-be37-eba1beaf4cee" providerId="ADAL" clId="{1428C748-C1C6-4E8C-851D-0BF37CE0A661}" dt="2024-03-28T10:54:57.247" v="12" actId="207"/>
          <ac:spMkLst>
            <pc:docMk/>
            <pc:sldMk cId="2804756480" sldId="280"/>
            <ac:spMk id="27" creationId="{AA0349BC-E389-8B2D-6E81-04C15E2536A8}"/>
          </ac:spMkLst>
        </pc:spChg>
        <pc:spChg chg="mod">
          <ac:chgData name="LAMPROPOULOU Anna" userId="83b4f371-e610-4fc2-be37-eba1beaf4cee" providerId="ADAL" clId="{1428C748-C1C6-4E8C-851D-0BF37CE0A661}" dt="2024-03-28T10:55:18.352" v="13" actId="207"/>
          <ac:spMkLst>
            <pc:docMk/>
            <pc:sldMk cId="2804756480" sldId="280"/>
            <ac:spMk id="30" creationId="{D163881D-BBDA-2022-AB17-3780FD21FC17}"/>
          </ac:spMkLst>
        </pc:spChg>
        <pc:spChg chg="mod">
          <ac:chgData name="LAMPROPOULOU Anna" userId="83b4f371-e610-4fc2-be37-eba1beaf4cee" providerId="ADAL" clId="{1428C748-C1C6-4E8C-851D-0BF37CE0A661}" dt="2024-03-28T10:55:56.414" v="16" actId="1076"/>
          <ac:spMkLst>
            <pc:docMk/>
            <pc:sldMk cId="2804756480" sldId="280"/>
            <ac:spMk id="33" creationId="{FEFEB86C-62D9-64A1-25ED-9753D1A8695F}"/>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LAMPROPOULOU Anna" userId="S::alampro@netcompany.com::83b4f371-e610-4fc2-be37-eba1beaf4cee" providerId="AD" clId="Web-{E5E3C6F9-9AC6-153D-4929-B973D1A2BA98}"/>
    <pc:docChg chg="sldOrd">
      <pc:chgData name="LAMPROPOULOU Anna" userId="S::alampro@netcompany.com::83b4f371-e610-4fc2-be37-eba1beaf4cee" providerId="AD" clId="Web-{E5E3C6F9-9AC6-153D-4929-B973D1A2BA98}" dt="2024-03-28T10:50:25.440" v="0"/>
      <pc:docMkLst>
        <pc:docMk/>
      </pc:docMkLst>
      <pc:sldChg chg="ord">
        <pc:chgData name="LAMPROPOULOU Anna" userId="S::alampro@netcompany.com::83b4f371-e610-4fc2-be37-eba1beaf4cee" providerId="AD" clId="Web-{E5E3C6F9-9AC6-153D-4929-B973D1A2BA98}" dt="2024-03-28T10:50:25.440" v="0"/>
        <pc:sldMkLst>
          <pc:docMk/>
          <pc:sldMk cId="2804756480" sldId="280"/>
        </pc:sldMkLst>
      </pc:sldChg>
    </pc:docChg>
  </pc:docChgLst>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04/01/2024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Thank</a:t>
            </a:r>
            <a:r>
              <a:rPr lang="es-ES"/>
              <a:t> </a:t>
            </a:r>
            <a:r>
              <a:rPr lang="es-ES" err="1"/>
              <a:t>you</a:t>
            </a:r>
            <a:r>
              <a:rPr lang="es-ES"/>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erat</a:t>
            </a:r>
            <a:r>
              <a:rPr lang="es-ES"/>
              <a:t> </a:t>
            </a:r>
            <a:r>
              <a:rPr lang="es-ES" err="1"/>
              <a:t>volutpat</a:t>
            </a:r>
            <a:r>
              <a:rPr lang="es-ES"/>
              <a:t>. </a:t>
            </a:r>
            <a:r>
              <a:rPr lang="es-ES" err="1"/>
              <a:t>Lorem</a:t>
            </a:r>
            <a:r>
              <a:rPr lang="es-ES"/>
              <a:t> </a:t>
            </a:r>
            <a:r>
              <a:rPr lang="es-ES" err="1"/>
              <a:t>ipsum</a:t>
            </a:r>
            <a:r>
              <a:rPr lang="es-ES"/>
              <a:t> dolor </a:t>
            </a:r>
            <a:r>
              <a:rPr lang="es-ES" err="1"/>
              <a:t>sit</a:t>
            </a:r>
            <a:r>
              <a:rPr lang="es-ES"/>
              <a:t> </a:t>
            </a:r>
            <a:r>
              <a:rPr lang="es-ES" err="1"/>
              <a:t>amet</a:t>
            </a:r>
            <a:r>
              <a:rPr lang="es-ES"/>
              <a:t>, </a:t>
            </a:r>
            <a:r>
              <a:rPr lang="es-ES" err="1"/>
              <a:t>consec</a:t>
            </a:r>
            <a:r>
              <a:rPr lang="es-ES"/>
              <a:t> </a:t>
            </a:r>
            <a:r>
              <a:rPr lang="es-ES" err="1"/>
              <a:t>tetuer</a:t>
            </a:r>
            <a:r>
              <a:rPr lang="es-ES"/>
              <a:t> </a:t>
            </a:r>
            <a:r>
              <a:rPr lang="es-ES" err="1"/>
              <a:t>adipiscing</a:t>
            </a:r>
            <a:r>
              <a:rPr lang="es-ES"/>
              <a:t> </a:t>
            </a:r>
            <a:r>
              <a:rPr lang="es-ES" err="1"/>
              <a:t>elit</a:t>
            </a:r>
            <a:r>
              <a:rPr lang="es-ES"/>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a:t>
            </a:r>
            <a:r>
              <a:rPr lang="es-ES"/>
              <a:t> </a:t>
            </a:r>
            <a:r>
              <a:rPr lang="es-ES" err="1"/>
              <a:t>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dignissim</a:t>
            </a:r>
            <a:r>
              <a:rPr lang="es-ES"/>
              <a:t> qui </a:t>
            </a:r>
            <a:r>
              <a:rPr lang="es-ES" err="1"/>
              <a:t>blandit</a:t>
            </a:r>
            <a:r>
              <a:rPr lang="es-ES"/>
              <a:t> </a:t>
            </a:r>
            <a:r>
              <a:rPr lang="es-ES" err="1"/>
              <a:t>praesent</a:t>
            </a:r>
            <a:r>
              <a:rPr lang="es-ES"/>
              <a:t> </a:t>
            </a:r>
            <a:r>
              <a:rPr lang="es-ES" err="1"/>
              <a:t>dolore</a:t>
            </a:r>
            <a:r>
              <a:rPr lang="es-ES"/>
              <a:t> te </a:t>
            </a:r>
            <a:r>
              <a:rPr lang="es-ES" err="1"/>
              <a:t>feugait</a:t>
            </a:r>
            <a:r>
              <a:rPr lang="es-ES"/>
              <a:t> </a:t>
            </a:r>
            <a:r>
              <a:rPr lang="es-ES" err="1"/>
              <a:t>nulla</a:t>
            </a:r>
            <a:r>
              <a:rPr lang="es-ES"/>
              <a:t> </a:t>
            </a:r>
            <a:r>
              <a:rPr lang="es-ES" err="1"/>
              <a:t>facilisi</a:t>
            </a:r>
            <a:r>
              <a:rPr lang="es-ES"/>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err="1"/>
              <a:t>Section</a:t>
            </a:r>
            <a:r>
              <a:rPr lang="es-ES"/>
              <a:t> </a:t>
            </a:r>
            <a:r>
              <a:rPr lang="es-ES" err="1"/>
              <a:t>Title</a:t>
            </a:r>
            <a:endParaRPr lang="es-ES"/>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err="1"/>
              <a:t>Subtitle</a:t>
            </a:r>
            <a:endParaRPr lang="es-ES"/>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 </a:t>
            </a:r>
            <a:r>
              <a:rPr lang="es-ES" err="1"/>
              <a:t>Duis</a:t>
            </a:r>
            <a:r>
              <a:rPr lang="es-ES"/>
              <a:t> </a:t>
            </a:r>
            <a:r>
              <a:rPr lang="es-ES" err="1"/>
              <a:t>autem</a:t>
            </a:r>
            <a:r>
              <a:rPr lang="es-ES"/>
              <a:t> </a:t>
            </a:r>
            <a:r>
              <a:rPr lang="es-ES" err="1"/>
              <a:t>vel</a:t>
            </a:r>
            <a:r>
              <a:rPr lang="es-ES"/>
              <a:t> </a:t>
            </a:r>
            <a:r>
              <a:rPr lang="es-ES" err="1"/>
              <a:t>eum</a:t>
            </a:r>
            <a:r>
              <a:rPr lang="es-ES"/>
              <a:t> </a:t>
            </a:r>
            <a:r>
              <a:rPr lang="es-ES" err="1"/>
              <a:t>iriure</a:t>
            </a:r>
            <a:r>
              <a:rPr lang="es-ES"/>
              <a:t> dolor in </a:t>
            </a:r>
            <a:r>
              <a:rPr lang="es-ES" err="1"/>
              <a:t>hendrerit</a:t>
            </a:r>
            <a:r>
              <a:rPr lang="es-ES"/>
              <a:t> in </a:t>
            </a:r>
            <a:r>
              <a:rPr lang="es-ES" err="1"/>
              <a:t>vulputate</a:t>
            </a:r>
            <a:r>
              <a:rPr lang="es-ES"/>
              <a:t> </a:t>
            </a:r>
            <a:r>
              <a:rPr lang="es-ES" err="1"/>
              <a:t>velit</a:t>
            </a:r>
            <a:r>
              <a:rPr lang="es-ES"/>
              <a:t> </a:t>
            </a:r>
            <a:r>
              <a:rPr lang="es-ES" err="1"/>
              <a:t>esse</a:t>
            </a:r>
            <a:r>
              <a:rPr lang="es-ES"/>
              <a:t> </a:t>
            </a:r>
            <a:r>
              <a:rPr lang="es-ES" err="1"/>
              <a:t>molestie</a:t>
            </a:r>
            <a:r>
              <a:rPr lang="es-ES"/>
              <a:t> </a:t>
            </a:r>
            <a:r>
              <a:rPr lang="es-ES" err="1"/>
              <a:t>consequat</a:t>
            </a:r>
            <a:r>
              <a:rPr lang="es-ES"/>
              <a:t>, </a:t>
            </a:r>
            <a:r>
              <a:rPr lang="es-ES" err="1"/>
              <a:t>vel</a:t>
            </a:r>
            <a:r>
              <a:rPr lang="es-ES"/>
              <a:t> </a:t>
            </a:r>
            <a:r>
              <a:rPr lang="es-ES" err="1"/>
              <a:t>illum</a:t>
            </a:r>
            <a:r>
              <a:rPr lang="es-ES"/>
              <a:t> </a:t>
            </a:r>
            <a:r>
              <a:rPr lang="es-ES" err="1"/>
              <a:t>dolore</a:t>
            </a:r>
            <a:r>
              <a:rPr lang="es-ES"/>
              <a:t> </a:t>
            </a:r>
            <a:r>
              <a:rPr lang="es-ES" err="1"/>
              <a:t>eu</a:t>
            </a:r>
            <a:r>
              <a:rPr lang="es-ES"/>
              <a:t> </a:t>
            </a:r>
            <a:r>
              <a:rPr lang="es-ES" err="1"/>
              <a:t>feugiat</a:t>
            </a:r>
            <a:r>
              <a:rPr lang="es-ES"/>
              <a:t> </a:t>
            </a:r>
            <a:r>
              <a:rPr lang="es-ES" err="1"/>
              <a:t>nulla</a:t>
            </a:r>
            <a:r>
              <a:rPr lang="es-ES"/>
              <a:t> </a:t>
            </a:r>
            <a:r>
              <a:rPr lang="es-ES" err="1"/>
              <a:t>facilisis</a:t>
            </a:r>
            <a:r>
              <a:rPr lang="es-ES"/>
              <a:t> at vero eros et </a:t>
            </a:r>
            <a:r>
              <a:rPr lang="es-ES" err="1"/>
              <a:t>accumsan</a:t>
            </a:r>
            <a:r>
              <a:rPr lang="es-ES"/>
              <a:t> et </a:t>
            </a:r>
            <a:r>
              <a:rPr lang="es-ES" err="1"/>
              <a:t>iusto</a:t>
            </a:r>
            <a:r>
              <a:rPr lang="es-ES"/>
              <a:t> odio </a:t>
            </a:r>
            <a:r>
              <a:rPr lang="es-ES" err="1"/>
              <a:t>dignissim</a:t>
            </a:r>
            <a:r>
              <a:rPr lang="es-ES"/>
              <a:t> qui </a:t>
            </a:r>
            <a:r>
              <a:rPr lang="es-ES" err="1"/>
              <a:t>blandit</a:t>
            </a:r>
            <a:r>
              <a:rPr lang="es-ES"/>
              <a:t> </a:t>
            </a:r>
            <a:r>
              <a:rPr lang="es-ES" err="1"/>
              <a:t>praesent</a:t>
            </a:r>
            <a:r>
              <a:rPr lang="es-ES"/>
              <a:t> </a:t>
            </a:r>
            <a:r>
              <a:rPr lang="es-ES" err="1"/>
              <a:t>luptatum</a:t>
            </a:r>
            <a:r>
              <a:rPr lang="es-ES"/>
              <a:t> </a:t>
            </a:r>
            <a:r>
              <a:rPr lang="es-ES" err="1"/>
              <a:t>zzril</a:t>
            </a:r>
            <a:r>
              <a:rPr lang="es-ES"/>
              <a:t> </a:t>
            </a:r>
            <a:r>
              <a:rPr lang="es-ES" err="1"/>
              <a:t>delenit</a:t>
            </a:r>
            <a:r>
              <a:rPr lang="es-ES"/>
              <a:t> </a:t>
            </a:r>
            <a:r>
              <a:rPr lang="es-ES" err="1"/>
              <a:t>augue</a:t>
            </a:r>
            <a:r>
              <a:rPr lang="es-ES"/>
              <a:t> </a:t>
            </a:r>
            <a:r>
              <a:rPr lang="es-ES" err="1"/>
              <a:t>duis</a:t>
            </a:r>
            <a:r>
              <a:rPr lang="es-ES"/>
              <a:t> </a:t>
            </a:r>
            <a:r>
              <a:rPr lang="es-ES" err="1"/>
              <a:t>dolore</a:t>
            </a:r>
            <a:r>
              <a:rPr lang="es-ES"/>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err="1"/>
              <a:t>Image</a:t>
            </a:r>
            <a:endParaRPr lang="es-ES"/>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err="1"/>
              <a:t>Image</a:t>
            </a:r>
            <a:endParaRPr lang="es-ES"/>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Chapter</a:t>
            </a:r>
            <a:endParaRPr lang="es-ES"/>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err="1"/>
              <a:t>Subtitle</a:t>
            </a:r>
            <a:endParaRPr lang="es-ES"/>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home"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hyperlink" Target="https://european-digital-innovation-hubs.ec.europa.eu/media#infographic" TargetMode="External"/><Relationship Id="rId13" Type="http://schemas.openxmlformats.org/officeDocument/2006/relationships/hyperlink" Target="https://european-digital-innovation-hubs.ec.europa.eu/home" TargetMode="External"/><Relationship Id="rId18" Type="http://schemas.openxmlformats.org/officeDocument/2006/relationships/image" Target="../media/image21.emf"/><Relationship Id="rId3" Type="http://schemas.openxmlformats.org/officeDocument/2006/relationships/hyperlink" Target="https://european-digital-innovation-hubs.ec.europa.eu/media%23videos" TargetMode="External"/><Relationship Id="rId7" Type="http://schemas.openxmlformats.org/officeDocument/2006/relationships/hyperlink" Target="https://european-digital-innovation-hubs.ec.europa.eu/media%23roll-up-banner" TargetMode="External"/><Relationship Id="rId12" Type="http://schemas.openxmlformats.org/officeDocument/2006/relationships/image" Target="../media/image16.emf"/><Relationship Id="rId17" Type="http://schemas.openxmlformats.org/officeDocument/2006/relationships/image" Target="../media/image20.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hyperlink" Target="https://european-digital-innovation-hubs.ec.europa.eu/media#roll-up-banner" TargetMode="External"/><Relationship Id="rId11" Type="http://schemas.openxmlformats.org/officeDocument/2006/relationships/image" Target="../media/image15.emf"/><Relationship Id="rId5" Type="http://schemas.openxmlformats.org/officeDocument/2006/relationships/hyperlink" Target="https://european-digital-innovation-hubs.ec.europa.eu/media%23service-brochure" TargetMode="External"/><Relationship Id="rId15" Type="http://schemas.openxmlformats.org/officeDocument/2006/relationships/image" Target="../media/image18.emf"/><Relationship Id="rId10" Type="http://schemas.openxmlformats.org/officeDocument/2006/relationships/image" Target="../media/image14.emf"/><Relationship Id="rId4" Type="http://schemas.openxmlformats.org/officeDocument/2006/relationships/hyperlink" Target="https://european-digital-innovation-hubs.ec.europa.eu/media#service-brochure" TargetMode="External"/><Relationship Id="rId9" Type="http://schemas.openxmlformats.org/officeDocument/2006/relationships/hyperlink" Target="https://european-digital-innovation-hubs.ec.europa.eu/media%23infographic" TargetMode="External"/><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hyperlink" Target="https://european-digital-innovation-hubs.ec.europa.eu/media%23email-signature-banner" TargetMode="External"/><Relationship Id="rId13" Type="http://schemas.openxmlformats.org/officeDocument/2006/relationships/image" Target="../media/image15.emf"/><Relationship Id="rId18" Type="http://schemas.openxmlformats.org/officeDocument/2006/relationships/image" Target="../media/image23.emf"/><Relationship Id="rId3" Type="http://schemas.openxmlformats.org/officeDocument/2006/relationships/hyperlink" Target="https://european-digital-innovation-hubs.ec.europa.eu/media#online-meeting-background" TargetMode="External"/><Relationship Id="rId21" Type="http://schemas.openxmlformats.org/officeDocument/2006/relationships/image" Target="../media/image26.emf"/><Relationship Id="rId7" Type="http://schemas.openxmlformats.org/officeDocument/2006/relationships/hyperlink" Target="https://european-digital-innovation-hubs.ec.europa.eu/media#email-signature-banner" TargetMode="External"/><Relationship Id="rId12" Type="http://schemas.openxmlformats.org/officeDocument/2006/relationships/image" Target="../media/image14.emf"/><Relationship Id="rId17" Type="http://schemas.openxmlformats.org/officeDocument/2006/relationships/hyperlink" Target="mailto:info@edihnetwork.eu" TargetMode="External"/><Relationship Id="rId2" Type="http://schemas.openxmlformats.org/officeDocument/2006/relationships/image" Target="../media/image7.png"/><Relationship Id="rId16" Type="http://schemas.openxmlformats.org/officeDocument/2006/relationships/image" Target="../media/image22.png"/><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website-banners" TargetMode="External"/><Relationship Id="rId11" Type="http://schemas.openxmlformats.org/officeDocument/2006/relationships/image" Target="../media/image17.emf"/><Relationship Id="rId5" Type="http://schemas.openxmlformats.org/officeDocument/2006/relationships/hyperlink" Target="https://european-digital-innovation-hubs.ec.europa.eu/media#website-banners" TargetMode="External"/><Relationship Id="rId15" Type="http://schemas.openxmlformats.org/officeDocument/2006/relationships/hyperlink" Target="https://european-digital-innovation-hubs.ec.europa.eu/home" TargetMode="External"/><Relationship Id="rId10" Type="http://schemas.openxmlformats.org/officeDocument/2006/relationships/hyperlink" Target="https://european-digital-innovation-hubs.ec.europa.eu/media%23social-media-posts" TargetMode="External"/><Relationship Id="rId19" Type="http://schemas.openxmlformats.org/officeDocument/2006/relationships/image" Target="../media/image24.emf"/><Relationship Id="rId4" Type="http://schemas.openxmlformats.org/officeDocument/2006/relationships/hyperlink" Target="https://european-digital-innovation-hubs.ec.europa.eu/media%23online-meeting-background" TargetMode="External"/><Relationship Id="rId9" Type="http://schemas.openxmlformats.org/officeDocument/2006/relationships/hyperlink" Target="https://european-digital-innovation-hubs.ec.europa.eu/media#social-media-posts" TargetMode="External"/><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et-EE" sz="7200" b="1">
                <a:solidFill>
                  <a:schemeClr val="bg2"/>
                </a:solidFill>
              </a:rPr>
              <a:t>Euroopa digitaalse innovatsiooni keskuste võrgustik</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et-EE" b="0">
                <a:solidFill>
                  <a:srgbClr val="FFFEFB"/>
                </a:solidFill>
              </a:rPr>
              <a:t>ELi digipöörde hoogustaja</a:t>
            </a:r>
          </a:p>
          <a:p>
            <a:endParaRPr lang="es-ES">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312219"/>
            <a:ext cx="9044132" cy="262667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30"/>
            <a:ext cx="9044132" cy="247221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3" name="TextBox 12">
            <a:extLst>
              <a:ext uri="{FF2B5EF4-FFF2-40B4-BE49-F238E27FC236}">
                <a16:creationId xmlns:a16="http://schemas.microsoft.com/office/drawing/2014/main" id="{4A0332C8-72E5-667A-0668-D73C5BEEDEFF}"/>
              </a:ext>
            </a:extLst>
          </p:cNvPr>
          <p:cNvSpPr txBox="1"/>
          <p:nvPr/>
        </p:nvSpPr>
        <p:spPr>
          <a:xfrm>
            <a:off x="1083721" y="1604910"/>
            <a:ext cx="8077200" cy="1846659"/>
          </a:xfrm>
          <a:prstGeom prst="rect">
            <a:avLst/>
          </a:prstGeom>
          <a:noFill/>
        </p:spPr>
        <p:txBody>
          <a:bodyPr wrap="square" rtlCol="0">
            <a:spAutoFit/>
          </a:bodyPr>
          <a:lstStyle/>
          <a:p>
            <a:pPr>
              <a:spcAft>
                <a:spcPts val="600"/>
              </a:spcAft>
            </a:pPr>
            <a:r>
              <a:rPr lang="et-EE" sz="2600">
                <a:solidFill>
                  <a:schemeClr val="accent2"/>
                </a:solidFill>
                <a:effectLst/>
                <a:latin typeface="Arial" panose="020B0604020202020204" pitchFamily="34" charset="0"/>
                <a:ea typeface="Calibri" panose="020F0502020204030204" pitchFamily="34" charset="0"/>
                <a:cs typeface="Arial" panose="020B0604020202020204" pitchFamily="34" charset="0"/>
              </a:rPr>
              <a:t>Euroopa digirevolutsiooni keskmes on Euroopa digitaalse innovatsiooni keskuste võrgustik.</a:t>
            </a:r>
          </a:p>
          <a:p>
            <a:r>
              <a:rPr lang="et-EE" sz="1900">
                <a:effectLst/>
                <a:latin typeface="Arial" panose="020B0604020202020204" pitchFamily="34" charset="0"/>
                <a:ea typeface="Calibri" panose="020F0502020204030204" pitchFamily="34" charset="0"/>
                <a:cs typeface="Arial" panose="020B0604020202020204" pitchFamily="34" charset="0"/>
              </a:rPr>
              <a:t>Dünaamiline </a:t>
            </a:r>
            <a:r>
              <a:rPr lang="et-EE" sz="1900" err="1">
                <a:effectLst/>
                <a:latin typeface="Arial" panose="020B0604020202020204" pitchFamily="34" charset="0"/>
                <a:ea typeface="Calibri" panose="020F0502020204030204" pitchFamily="34" charset="0"/>
                <a:cs typeface="Arial" panose="020B0604020202020204" pitchFamily="34" charset="0"/>
              </a:rPr>
              <a:t>üleeuroopaline</a:t>
            </a:r>
            <a:r>
              <a:rPr lang="et-EE" sz="1900">
                <a:effectLst/>
                <a:latin typeface="Arial" panose="020B0604020202020204" pitchFamily="34" charset="0"/>
                <a:ea typeface="Calibri" panose="020F0502020204030204" pitchFamily="34" charset="0"/>
                <a:cs typeface="Arial" panose="020B0604020202020204" pitchFamily="34" charset="0"/>
              </a:rPr>
              <a:t> ekspertide kogukond, kelle ülesanne on kujundada digimaastik ümber väikeste ja keskmise suurusega ettevõtjate (</a:t>
            </a:r>
            <a:r>
              <a:rPr lang="et-EE" sz="1900" err="1">
                <a:effectLst/>
                <a:latin typeface="Arial" panose="020B0604020202020204" pitchFamily="34" charset="0"/>
                <a:ea typeface="Calibri" panose="020F0502020204030204" pitchFamily="34" charset="0"/>
                <a:cs typeface="Arial" panose="020B0604020202020204" pitchFamily="34" charset="0"/>
              </a:rPr>
              <a:t>VKEde</a:t>
            </a:r>
            <a:r>
              <a:rPr lang="et-EE" sz="1900">
                <a:effectLst/>
                <a:latin typeface="Arial" panose="020B0604020202020204" pitchFamily="34" charset="0"/>
                <a:ea typeface="Calibri" panose="020F0502020204030204" pitchFamily="34" charset="0"/>
                <a:cs typeface="Arial" panose="020B0604020202020204" pitchFamily="34" charset="0"/>
              </a:rPr>
              <a:t>) ning avaliku sektori organisatsioonide jaoks.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23766" y="4327071"/>
            <a:ext cx="8305800" cy="2169825"/>
          </a:xfrm>
          <a:prstGeom prst="rect">
            <a:avLst/>
          </a:prstGeom>
          <a:noFill/>
        </p:spPr>
        <p:txBody>
          <a:bodyPr wrap="square" rtlCol="0">
            <a:spAutoFit/>
          </a:bodyPr>
          <a:lstStyle/>
          <a:p>
            <a:pPr>
              <a:spcAft>
                <a:spcPts val="600"/>
              </a:spcAft>
              <a:tabLst>
                <a:tab pos="1628775" algn="l"/>
              </a:tabLst>
            </a:pPr>
            <a:r>
              <a:rPr lang="et-EE" sz="26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Euroopa digitaalse innovatsiooni keskused on digiteadmiste majakad, mis kaardistavad VKEde kurssi tänapäeva tehnoloogiapõhise maailma kiirelt muutuvatel voogudel.</a:t>
            </a:r>
            <a:br>
              <a:rPr lang="et-EE" sz="2400" dirty="0">
                <a:effectLst/>
                <a:latin typeface="Arial" panose="020B0604020202020204" pitchFamily="34" charset="0"/>
                <a:ea typeface="Calibri" panose="020F0502020204030204" pitchFamily="34" charset="0"/>
                <a:cs typeface="Times New Roman" panose="02020603050405020304" pitchFamily="18" charset="0"/>
              </a:rPr>
            </a:br>
            <a:r>
              <a:rPr lang="et-EE" sz="1900" dirty="0">
                <a:effectLst/>
                <a:latin typeface="Arial" panose="020B0604020202020204" pitchFamily="34" charset="0"/>
                <a:ea typeface="Calibri" panose="020F0502020204030204" pitchFamily="34" charset="0"/>
                <a:cs typeface="Arial" panose="020B0604020202020204" pitchFamily="34" charset="0"/>
              </a:rPr>
              <a:t>Kasutades ära digiteerimise potentsiaali, on ettevõtjad valmis parandama oma tootmisprotsesse, suurendama tõhusust ja selja taha jätma konkurentsi</a:t>
            </a:r>
            <a:r>
              <a:rPr lang="et-EE" sz="1900" dirty="0">
                <a:effectLst/>
                <a:latin typeface="EC Square Sans Pro" panose="02000506040000020004" pitchFamily="2" charset="0"/>
                <a:ea typeface="Calibri" panose="020F0502020204030204" pitchFamily="34" charset="0"/>
                <a:cs typeface="Times New Roman" panose="02020603050405020304" pitchFamily="18" charset="0"/>
              </a:rPr>
              <a:t>.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6" name="TextBox 15">
            <a:extLst>
              <a:ext uri="{FF2B5EF4-FFF2-40B4-BE49-F238E27FC236}">
                <a16:creationId xmlns:a16="http://schemas.microsoft.com/office/drawing/2014/main" id="{250AF70B-952C-2DC4-4559-78157EC86AA5}"/>
              </a:ext>
            </a:extLst>
          </p:cNvPr>
          <p:cNvSpPr txBox="1"/>
          <p:nvPr/>
        </p:nvSpPr>
        <p:spPr>
          <a:xfrm>
            <a:off x="1083721" y="7706818"/>
            <a:ext cx="8077200" cy="1477328"/>
          </a:xfrm>
          <a:prstGeom prst="rect">
            <a:avLst/>
          </a:prstGeom>
          <a:noFill/>
        </p:spPr>
        <p:txBody>
          <a:bodyPr wrap="square">
            <a:spAutoFit/>
          </a:bodyPr>
          <a:lstStyle/>
          <a:p>
            <a:pPr>
              <a:spcAft>
                <a:spcPts val="600"/>
              </a:spcAft>
              <a:tabLst>
                <a:tab pos="1628775" algn="l"/>
              </a:tabLst>
            </a:pPr>
            <a:r>
              <a:rPr lang="et-EE" sz="2600">
                <a:solidFill>
                  <a:schemeClr val="accent2"/>
                </a:solidFill>
                <a:effectLst/>
                <a:latin typeface="Arial" panose="020B0604020202020204" pitchFamily="34" charset="0"/>
                <a:ea typeface="Calibri" panose="020F0502020204030204" pitchFamily="34" charset="0"/>
                <a:cs typeface="Arial" panose="020B0604020202020204" pitchFamily="34" charset="0"/>
              </a:rPr>
              <a:t>Võrgustiku pühendumus ulatub digivilumusest kaugemale</a:t>
            </a:r>
            <a:r>
              <a:rPr lang="et-EE" sz="2600">
                <a:solidFill>
                  <a:schemeClr val="accent2"/>
                </a:solidFill>
                <a:latin typeface="Arial" panose="020B0604020202020204" pitchFamily="34" charset="0"/>
                <a:ea typeface="Calibri" panose="020F0502020204030204" pitchFamily="34" charset="0"/>
                <a:cs typeface="Arial" panose="020B0604020202020204" pitchFamily="34" charset="0"/>
              </a:rPr>
              <a:t>.</a:t>
            </a:r>
            <a:br>
              <a:rPr lang="et-EE" sz="24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et-EE" sz="1900">
                <a:effectLst/>
                <a:latin typeface="Arial" panose="020B0604020202020204" pitchFamily="34" charset="0"/>
                <a:ea typeface="Calibri" panose="020F0502020204030204" pitchFamily="34" charset="0"/>
                <a:cs typeface="Arial" panose="020B0604020202020204" pitchFamily="34" charset="0"/>
              </a:rPr>
              <a:t>Selle aluseks on teadlik ja vastutustundlik lähenemisviis keskkonnasäästlikkust toetavate teenuste osutamisele.</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et-EE" sz="1950">
                <a:solidFill>
                  <a:schemeClr val="bg2"/>
                </a:solidFill>
                <a:latin typeface="Arial" panose="020B0604020202020204" pitchFamily="34" charset="0"/>
                <a:cs typeface="Arial" panose="020B0604020202020204" pitchFamily="34" charset="0"/>
              </a:rPr>
              <a:t>See ettevõtmine, mille juhtohjad on Euroopa Komisjoni käes, ühendab rohkem kui 200 digitaalse innovatsiooni keskust, mis on strateegiliselt jaotatud ELi liikmesriikide ning Islandi, Liechtensteini ja Norra vahel.</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549740"/>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2" name="TextBox 31">
            <a:extLst>
              <a:ext uri="{FF2B5EF4-FFF2-40B4-BE49-F238E27FC236}">
                <a16:creationId xmlns:a16="http://schemas.microsoft.com/office/drawing/2014/main" id="{CD294DE4-CF46-9F3E-A488-41A427598EA5}"/>
              </a:ext>
            </a:extLst>
          </p:cNvPr>
          <p:cNvSpPr txBox="1"/>
          <p:nvPr/>
        </p:nvSpPr>
        <p:spPr>
          <a:xfrm>
            <a:off x="10090433" y="9354681"/>
            <a:ext cx="9660301" cy="379399"/>
          </a:xfrm>
          <a:prstGeom prst="rect">
            <a:avLst/>
          </a:prstGeom>
          <a:noFill/>
        </p:spPr>
        <p:txBody>
          <a:bodyPr wrap="square">
            <a:spAutoFit/>
          </a:bodyPr>
          <a:lstStyle/>
          <a:p>
            <a:pPr>
              <a:lnSpc>
                <a:spcPct val="107000"/>
              </a:lnSpc>
              <a:spcAft>
                <a:spcPts val="800"/>
              </a:spcAft>
              <a:tabLst>
                <a:tab pos="1628775" algn="l"/>
              </a:tabLst>
            </a:pPr>
            <a:r>
              <a:rPr lang="et-EE" sz="1880">
                <a:solidFill>
                  <a:schemeClr val="accent2"/>
                </a:solidFill>
                <a:effectLst/>
                <a:latin typeface="Arial" panose="020B0604020202020204" pitchFamily="34" charset="0"/>
                <a:ea typeface="Calibri" panose="020F0502020204030204" pitchFamily="34" charset="0"/>
                <a:cs typeface="Arial" panose="020B0604020202020204" pitchFamily="34" charset="0"/>
              </a:rPr>
              <a:t>Alustage meiega seda põnevat teekonda ja asume kujundama Euroopa digitulevikku! </a:t>
            </a:r>
            <a:r>
              <a:rPr lang="et-EE" sz="1880">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et-E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et-EE" sz="2000">
                <a:solidFill>
                  <a:schemeClr val="accent2">
                    <a:alpha val="50000"/>
                  </a:schemeClr>
                </a:solidFill>
                <a:latin typeface="Arial" panose="020B0604020202020204" pitchFamily="34" charset="0"/>
                <a:cs typeface="Arial" panose="020B0604020202020204" pitchFamily="34" charset="0"/>
              </a:rPr>
              <a:t>ELi digipöörde hoogustaja</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et-EE"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https://european-digital-innovation-hubs.ec.europa.eu/home</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711617" y="807432"/>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et-EE" sz="13000" b="1">
                <a:solidFill>
                  <a:schemeClr val="accent1"/>
                </a:solidFill>
              </a:rPr>
              <a:t>Lööge kaasa!</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527050" y="2791901"/>
            <a:ext cx="19134137" cy="838200"/>
          </a:xfrm>
        </p:spPr>
        <p:txBody>
          <a:bodyPr>
            <a:noAutofit/>
          </a:bodyPr>
          <a:lstStyle/>
          <a:p>
            <a:r>
              <a:rPr lang="et-EE" sz="4800" b="0">
                <a:solidFill>
                  <a:schemeClr val="accent2"/>
                </a:solidFill>
              </a:rPr>
              <a:t>Kuidas saate aidata levitada teavet Euroopa digitaalse innovatsiooni keskuste võrgustiku kohta?</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7057393"/>
            <a:ext cx="8534400" cy="272404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1" name="TextBox 10">
            <a:extLst>
              <a:ext uri="{FF2B5EF4-FFF2-40B4-BE49-F238E27FC236}">
                <a16:creationId xmlns:a16="http://schemas.microsoft.com/office/drawing/2014/main" id="{0F65EE63-60FE-C70F-A609-02BA76625E87}"/>
              </a:ext>
            </a:extLst>
          </p:cNvPr>
          <p:cNvSpPr txBox="1"/>
          <p:nvPr/>
        </p:nvSpPr>
        <p:spPr>
          <a:xfrm>
            <a:off x="2244706" y="4853388"/>
            <a:ext cx="7383607" cy="1631216"/>
          </a:xfrm>
          <a:prstGeom prst="rect">
            <a:avLst/>
          </a:prstGeom>
          <a:noFill/>
        </p:spPr>
        <p:txBody>
          <a:bodyPr wrap="square" rtlCol="0">
            <a:spAutoFit/>
          </a:bodyPr>
          <a:lstStyle/>
          <a:p>
            <a:r>
              <a:rPr lang="et-EE" sz="2000">
                <a:effectLst/>
                <a:latin typeface="Arial" panose="020B0604020202020204" pitchFamily="34" charset="0"/>
                <a:ea typeface="Times New Roman" panose="02020603050405020304" pitchFamily="18" charset="0"/>
                <a:cs typeface="Arial" panose="020B0604020202020204" pitchFamily="34" charset="0"/>
              </a:rPr>
              <a:t>Toetage võrgustikku ja selle missiooni, koostades ja avaldades informatiivse artikli, mõtlemapaneva blogipostituse või kaasava intervjuu meie digitaalse innovatsiooni keskuse esindajatega. </a:t>
            </a:r>
          </a:p>
          <a:p>
            <a:r>
              <a:rPr lang="et-EE" sz="2000">
                <a:effectLst/>
                <a:latin typeface="Arial" panose="020B0604020202020204" pitchFamily="34" charset="0"/>
                <a:ea typeface="Times New Roman" panose="02020603050405020304" pitchFamily="18" charset="0"/>
                <a:cs typeface="Arial" panose="020B0604020202020204" pitchFamily="34" charset="0"/>
              </a:rPr>
              <a:t>Jagage oma loomingulisi ideid ja teadmisi meie meeskonnaga.</a:t>
            </a:r>
          </a:p>
        </p:txBody>
      </p:sp>
      <p:sp>
        <p:nvSpPr>
          <p:cNvPr id="12" name="TextBox 11">
            <a:extLst>
              <a:ext uri="{FF2B5EF4-FFF2-40B4-BE49-F238E27FC236}">
                <a16:creationId xmlns:a16="http://schemas.microsoft.com/office/drawing/2014/main" id="{C857DB31-C8F5-087C-6040-B6CF66ADF8B9}"/>
              </a:ext>
            </a:extLst>
          </p:cNvPr>
          <p:cNvSpPr txBox="1"/>
          <p:nvPr/>
        </p:nvSpPr>
        <p:spPr>
          <a:xfrm>
            <a:off x="2329009" y="7232975"/>
            <a:ext cx="7570641" cy="2185855"/>
          </a:xfrm>
          <a:prstGeom prst="rect">
            <a:avLst/>
          </a:prstGeom>
          <a:noFill/>
        </p:spPr>
        <p:txBody>
          <a:bodyPr wrap="square" rtlCol="0">
            <a:spAutoFit/>
          </a:bodyPr>
          <a:lstStyle/>
          <a:p>
            <a:pPr lvl="0">
              <a:lnSpc>
                <a:spcPct val="115000"/>
              </a:lnSpc>
              <a:spcAft>
                <a:spcPts val="1200"/>
              </a:spcAft>
            </a:pPr>
            <a:r>
              <a:rPr lang="et-EE" sz="2000">
                <a:effectLst/>
                <a:latin typeface="Arial" panose="020B0604020202020204" pitchFamily="34" charset="0"/>
                <a:ea typeface="Times New Roman" panose="02020603050405020304" pitchFamily="18" charset="0"/>
                <a:cs typeface="Arial" panose="020B0604020202020204" pitchFamily="34" charset="0"/>
              </a:rPr>
              <a:t>Ühendage võimaluse korral enda ja võrgustiku püüdlused (nt avaldades seotud uudiseid oma veebisaidil või uudiskirjas, lisades </a:t>
            </a:r>
            <a:r>
              <a:rPr lang="et-EE" sz="2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Euroopa digitaalse innovatsiooni keskuste võrgustiku veebisaidile</a:t>
            </a:r>
            <a:r>
              <a:rPr lang="et-EE" sz="2000">
                <a:effectLst/>
                <a:latin typeface="Arial" panose="020B0604020202020204" pitchFamily="34" charset="0"/>
                <a:ea typeface="Times New Roman" panose="02020603050405020304" pitchFamily="18" charset="0"/>
                <a:cs typeface="Arial" panose="020B0604020202020204" pitchFamily="34" charset="0"/>
              </a:rPr>
              <a:t> viiva lingi oma platvormile, osaledes digitaalsele innovatsioonile pühendatud üritustel või korraldades neid ning jagades oma sotsiaalmeediakontodel digipööret käsitlevat teavet).</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5" name="TextBox 14">
            <a:extLst>
              <a:ext uri="{FF2B5EF4-FFF2-40B4-BE49-F238E27FC236}">
                <a16:creationId xmlns:a16="http://schemas.microsoft.com/office/drawing/2014/main" id="{964ACAD3-E04E-2718-B502-3F88E781FCC4}"/>
              </a:ext>
            </a:extLst>
          </p:cNvPr>
          <p:cNvSpPr txBox="1"/>
          <p:nvPr/>
        </p:nvSpPr>
        <p:spPr>
          <a:xfrm>
            <a:off x="11728686" y="4469366"/>
            <a:ext cx="7580222" cy="1477969"/>
          </a:xfrm>
          <a:prstGeom prst="rect">
            <a:avLst/>
          </a:prstGeom>
          <a:noFill/>
        </p:spPr>
        <p:txBody>
          <a:bodyPr wrap="square" rtlCol="0">
            <a:spAutoFit/>
          </a:bodyPr>
          <a:lstStyle/>
          <a:p>
            <a:pPr lvl="0">
              <a:lnSpc>
                <a:spcPct val="115000"/>
              </a:lnSpc>
              <a:spcAft>
                <a:spcPts val="1200"/>
              </a:spcAft>
            </a:pPr>
            <a:r>
              <a:rPr lang="et-EE" sz="2000">
                <a:effectLst/>
                <a:latin typeface="Arial" panose="020B0604020202020204" pitchFamily="34" charset="0"/>
                <a:ea typeface="Times New Roman" panose="02020603050405020304" pitchFamily="18" charset="0"/>
                <a:cs typeface="Arial" panose="020B0604020202020204" pitchFamily="34" charset="0"/>
              </a:rPr>
              <a:t>Algatage arutelusid Euroopa digitaalse innovatsiooni keskuste võrgustiku üle oma kolleegide, võrgustike ja teiste sidusrühmadega ning veenduge, et selles teavitusvahendite komplektis esitatud materjalid on teie suhtluskanalites hõlpsasti kättesaadavad.</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60436" y="6847933"/>
            <a:ext cx="7580221" cy="770083"/>
          </a:xfrm>
          <a:prstGeom prst="rect">
            <a:avLst/>
          </a:prstGeom>
          <a:noFill/>
        </p:spPr>
        <p:txBody>
          <a:bodyPr wrap="square" rtlCol="0">
            <a:spAutoFit/>
          </a:bodyPr>
          <a:lstStyle/>
          <a:p>
            <a:pPr lvl="0" algn="just">
              <a:lnSpc>
                <a:spcPct val="115000"/>
              </a:lnSpc>
              <a:spcAft>
                <a:spcPts val="1200"/>
              </a:spcAft>
            </a:pPr>
            <a:r>
              <a:rPr lang="et-EE" sz="2000">
                <a:effectLst/>
                <a:latin typeface="Arial" panose="020B0604020202020204" pitchFamily="34" charset="0"/>
                <a:ea typeface="Times New Roman" panose="02020603050405020304" pitchFamily="18" charset="0"/>
                <a:cs typeface="Arial" panose="020B0604020202020204" pitchFamily="34" charset="0"/>
              </a:rPr>
              <a:t>Toetage Euroopa digitaalse innovatsiooni keskuste võrgustiku missiooni, jagades, </a:t>
            </a:r>
            <a:r>
              <a:rPr lang="et-EE" sz="2000" err="1">
                <a:effectLst/>
                <a:latin typeface="Arial" panose="020B0604020202020204" pitchFamily="34" charset="0"/>
                <a:ea typeface="Times New Roman" panose="02020603050405020304" pitchFamily="18" charset="0"/>
                <a:cs typeface="Arial" panose="020B0604020202020204" pitchFamily="34" charset="0"/>
              </a:rPr>
              <a:t>taaspostitades</a:t>
            </a:r>
            <a:r>
              <a:rPr lang="et-EE" sz="2000">
                <a:effectLst/>
                <a:latin typeface="Arial" panose="020B0604020202020204" pitchFamily="34" charset="0"/>
                <a:ea typeface="Times New Roman" panose="02020603050405020304" pitchFamily="18" charset="0"/>
                <a:cs typeface="Arial" panose="020B0604020202020204" pitchFamily="34" charset="0"/>
              </a:rPr>
              <a:t> ja kiites heaks sellega seotud sotsiaalmeedia sisu.</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19" name="TextBox 18">
            <a:extLst>
              <a:ext uri="{FF2B5EF4-FFF2-40B4-BE49-F238E27FC236}">
                <a16:creationId xmlns:a16="http://schemas.microsoft.com/office/drawing/2014/main" id="{40C0D4E9-B546-AD3E-CD9F-BB7502C8FD3E}"/>
              </a:ext>
            </a:extLst>
          </p:cNvPr>
          <p:cNvSpPr txBox="1"/>
          <p:nvPr/>
        </p:nvSpPr>
        <p:spPr>
          <a:xfrm>
            <a:off x="11760436" y="8490352"/>
            <a:ext cx="7580221" cy="768095"/>
          </a:xfrm>
          <a:prstGeom prst="rect">
            <a:avLst/>
          </a:prstGeom>
          <a:noFill/>
        </p:spPr>
        <p:txBody>
          <a:bodyPr wrap="square" rtlCol="0">
            <a:spAutoFit/>
          </a:bodyPr>
          <a:lstStyle/>
          <a:p>
            <a:pPr lvl="0" algn="just">
              <a:lnSpc>
                <a:spcPct val="115000"/>
              </a:lnSpc>
              <a:spcAft>
                <a:spcPts val="1200"/>
              </a:spcAft>
            </a:pPr>
            <a:r>
              <a:rPr lang="et-EE" sz="2000">
                <a:effectLst/>
                <a:latin typeface="Arial" panose="020B0604020202020204" pitchFamily="34" charset="0"/>
                <a:ea typeface="Times New Roman" panose="02020603050405020304" pitchFamily="18" charset="0"/>
                <a:cs typeface="Arial" panose="020B0604020202020204" pitchFamily="34" charset="0"/>
              </a:rPr>
              <a:t>Haarake kõigist võimalustest Euroopa digitaalse innovatsiooni keskuste võrgustiku edendamiseks, kasutades teavitusvahendite komplektis esitatud vahendeid.</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et-E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et-EE" sz="2000">
                <a:solidFill>
                  <a:schemeClr val="accent2">
                    <a:alpha val="50000"/>
                  </a:schemeClr>
                </a:solidFill>
                <a:latin typeface="Arial" panose="020B0604020202020204" pitchFamily="34" charset="0"/>
                <a:cs typeface="Arial" panose="020B0604020202020204" pitchFamily="34" charset="0"/>
              </a:rPr>
              <a:t>ELi digipöörde hoogustaja</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et-EE"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https://european-digital-innovation-hubs.ec.europa.eu/home</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rtlCol="0">
            <a:spAutoFit/>
          </a:bodyPr>
          <a:lstStyle/>
          <a:p>
            <a:pPr>
              <a:spcAft>
                <a:spcPts val="600"/>
              </a:spcAft>
            </a:pPr>
            <a:r>
              <a:rPr lang="et-EE" sz="4000">
                <a:solidFill>
                  <a:srgbClr val="0068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Video</a:t>
            </a:r>
            <a:endParaRPr lang="et-EE" sz="4000">
              <a:solidFill>
                <a:srgbClr val="0068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015663"/>
          </a:xfrm>
          <a:prstGeom prst="rect">
            <a:avLst/>
          </a:prstGeom>
          <a:noFill/>
        </p:spPr>
        <p:txBody>
          <a:bodyPr wrap="square" rtlCol="0">
            <a:spAutoFit/>
          </a:bodyPr>
          <a:lstStyle/>
          <a:p>
            <a:pPr>
              <a:spcAft>
                <a:spcPts val="600"/>
              </a:spcAft>
            </a:pPr>
            <a:r>
              <a:rPr lang="et-EE" sz="2000">
                <a:effectLst/>
                <a:latin typeface="Arial" panose="020B0604020202020204" pitchFamily="34" charset="0"/>
                <a:ea typeface="Times New Roman" panose="02020603050405020304" pitchFamily="18" charset="0"/>
                <a:cs typeface="Arial" panose="020B0604020202020204" pitchFamily="34" charset="0"/>
              </a:rPr>
              <a:t>Kasutage videot kaasava vahendina, et tutvustada võrgustiku mõjukat tööd, eesmärke ja edulugusid. Jagage seda erinevatel platvormidel, et jõuda laiema publikuni.</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5102956"/>
            <a:ext cx="7233625" cy="707886"/>
          </a:xfrm>
          <a:prstGeom prst="rect">
            <a:avLst/>
          </a:prstGeom>
          <a:noFill/>
        </p:spPr>
        <p:txBody>
          <a:bodyPr wrap="square" rtlCol="0">
            <a:spAutoFit/>
          </a:bodyPr>
          <a:lstStyle/>
          <a:p>
            <a:pPr>
              <a:spcAft>
                <a:spcPts val="600"/>
              </a:spcAft>
            </a:pPr>
            <a:r>
              <a:rPr lang="et-EE" sz="400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Teenusvoldik</a:t>
            </a:r>
            <a:endParaRPr lang="et-EE" sz="400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810842"/>
            <a:ext cx="7233625" cy="1015663"/>
          </a:xfrm>
          <a:prstGeom prst="rect">
            <a:avLst/>
          </a:prstGeom>
          <a:noFill/>
        </p:spPr>
        <p:txBody>
          <a:bodyPr wrap="square" rtlCol="0">
            <a:spAutoFit/>
          </a:bodyPr>
          <a:lstStyle/>
          <a:p>
            <a:pPr>
              <a:spcAft>
                <a:spcPts val="600"/>
              </a:spcAft>
            </a:pPr>
            <a:r>
              <a:rPr lang="et-EE" sz="2000">
                <a:effectLst/>
                <a:latin typeface="Arial" panose="020B0604020202020204" pitchFamily="34" charset="0"/>
                <a:ea typeface="Times New Roman" panose="02020603050405020304" pitchFamily="18" charset="0"/>
                <a:cs typeface="Arial" panose="020B0604020202020204" pitchFamily="34" charset="0"/>
              </a:rPr>
              <a:t>Edastage meie informatiivne teenusvoldik võimalikele sidusrühmadele ja partneritele, et anda neile üksikasjalik ülevaade meie teenustest ja kasust klientidele.</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rtlCol="0">
            <a:spAutoFit/>
          </a:bodyPr>
          <a:lstStyle/>
          <a:p>
            <a:pPr>
              <a:spcAft>
                <a:spcPts val="600"/>
              </a:spcAft>
            </a:pPr>
            <a:r>
              <a:rPr lang="et-EE" sz="4000">
                <a:solidFill>
                  <a:srgbClr val="FFCF00"/>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Rullitav bänner</a:t>
            </a:r>
            <a:endParaRPr lang="et-EE" sz="400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et-EE" sz="2000">
                <a:effectLst/>
                <a:latin typeface="Arial" panose="020B0604020202020204" pitchFamily="34" charset="0"/>
                <a:ea typeface="Times New Roman" panose="02020603050405020304" pitchFamily="18" charset="0"/>
                <a:cs typeface="Arial" panose="020B0604020202020204" pitchFamily="34" charset="0"/>
              </a:rPr>
              <a:t>Asetage üritustel, konverentsidel või seminaridel nähtavale kohale silmatorkav rullitav bänner, et äratada tähelepanu ja algatada vestlusi võrgustiku kohta.</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rtlCol="0">
            <a:spAutoFit/>
          </a:bodyPr>
          <a:lstStyle/>
          <a:p>
            <a:pPr>
              <a:spcAft>
                <a:spcPts val="600"/>
              </a:spcAft>
            </a:pPr>
            <a:r>
              <a:rPr lang="et-EE" sz="4000">
                <a:solidFill>
                  <a:srgbClr val="FF5A63"/>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Infograafikud</a:t>
            </a:r>
            <a:endParaRPr lang="et-EE" sz="400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et-EE" sz="10300" b="1">
                <a:solidFill>
                  <a:schemeClr val="accent1"/>
                </a:solidFill>
                <a:effectLst/>
                <a:ea typeface="Times New Roman" panose="02020603050405020304" pitchFamily="18" charset="0"/>
              </a:rPr>
              <a:t>Teavitusmaterjalid</a:t>
            </a:r>
          </a:p>
          <a:p>
            <a:endParaRPr lang="es-ES" sz="180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a:bodyPr>
          <a:lstStyle/>
          <a:p>
            <a:r>
              <a:rPr lang="et-EE" sz="3600" b="0">
                <a:solidFill>
                  <a:schemeClr val="accent2"/>
                </a:solidFill>
                <a:effectLst/>
                <a:ea typeface="Calibri" panose="020F0502020204030204" pitchFamily="34" charset="0"/>
              </a:rPr>
              <a:t>Võite võrgustiku missiooni tõhusalt edendada, kui kasutate selleks meie terviklikke </a:t>
            </a:r>
            <a:br>
              <a:rPr lang="et-EE" sz="3600" b="0">
                <a:solidFill>
                  <a:schemeClr val="accent2"/>
                </a:solidFill>
                <a:effectLst/>
                <a:ea typeface="Calibri" panose="020F0502020204030204" pitchFamily="34" charset="0"/>
              </a:rPr>
            </a:br>
            <a:r>
              <a:rPr lang="et-EE" sz="3600" b="0">
                <a:solidFill>
                  <a:schemeClr val="accent2"/>
                </a:solidFill>
                <a:effectLst/>
                <a:ea typeface="Calibri" panose="020F0502020204030204" pitchFamily="34" charset="0"/>
              </a:rPr>
              <a:t>teavitusmaterjale, mille eesmärk on muuta teavitustegevus mõjusaks ja kaasavaks.</a:t>
            </a:r>
          </a:p>
        </p:txBody>
      </p:sp>
      <p:pic>
        <p:nvPicPr>
          <p:cNvPr id="13" name="Picture 12">
            <a:hlinkClick r:id="rId5"/>
            <a:extLst>
              <a:ext uri="{FF2B5EF4-FFF2-40B4-BE49-F238E27FC236}">
                <a16:creationId xmlns:a16="http://schemas.microsoft.com/office/drawing/2014/main" id="{9971711D-575F-66D8-5C7F-EB3D4BC937D0}"/>
              </a:ext>
            </a:extLst>
          </p:cNvPr>
          <p:cNvPicPr>
            <a:picLocks noChangeAspect="1"/>
          </p:cNvPicPr>
          <p:nvPr/>
        </p:nvPicPr>
        <p:blipFill>
          <a:blip r:embed="rId10"/>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1"/>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2"/>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et-EE" sz="2000">
                <a:effectLst/>
                <a:latin typeface="Arial" panose="020B0604020202020204" pitchFamily="34" charset="0"/>
                <a:ea typeface="Times New Roman" panose="02020603050405020304" pitchFamily="18" charset="0"/>
                <a:cs typeface="Arial" panose="020B0604020202020204" pitchFamily="34" charset="0"/>
              </a:rPr>
              <a:t>Jagage meie infograafikuid oma sotsiaalmeediakanalites, veebisaitidel või esitlustes, et edastada selgelt ja veenvalt olulist teavet Euroopa digitaalse innovatsiooni keskuste võrgustiku kohta.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et-EE" sz="2000">
                <a:solidFill>
                  <a:schemeClr val="accent2">
                    <a:alpha val="50408"/>
                  </a:schemeClr>
                </a:solidFill>
                <a:latin typeface="Arial" panose="020B0604020202020204" pitchFamily="34" charset="0"/>
                <a:cs typeface="Arial" panose="020B0604020202020204" pitchFamily="34" charset="0"/>
              </a:rPr>
              <a:t>ELi digipöörde hoogustaja</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et-EE" sz="2000">
                <a:solidFill>
                  <a:schemeClr val="accent2">
                    <a:alpha val="50408"/>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et-EE" sz="2000">
                <a:solidFill>
                  <a:srgbClr val="FF5A63"/>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https://european-digital-innovation-hubs.ec.europa.eu/home</a:t>
            </a:r>
          </a:p>
        </p:txBody>
      </p:sp>
      <p:pic>
        <p:nvPicPr>
          <p:cNvPr id="12" name="Picture 11">
            <a:hlinkClick r:id="rId9"/>
            <a:extLst>
              <a:ext uri="{FF2B5EF4-FFF2-40B4-BE49-F238E27FC236}">
                <a16:creationId xmlns:a16="http://schemas.microsoft.com/office/drawing/2014/main" id="{C35BB56E-6FCC-C0AD-8BA0-C31046B18CDA}"/>
              </a:ext>
            </a:extLst>
          </p:cNvPr>
          <p:cNvPicPr>
            <a:picLocks noChangeAspect="1"/>
          </p:cNvPicPr>
          <p:nvPr/>
        </p:nvPicPr>
        <p:blipFill>
          <a:blip r:embed="rId14"/>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5"/>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6"/>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7"/>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8"/>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3310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541476" y="6581028"/>
            <a:ext cx="9212392" cy="300065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2"/>
          <a:stretch>
            <a:fillRect/>
          </a:stretch>
        </p:blipFill>
        <p:spPr>
          <a:xfrm>
            <a:off x="277047" y="589269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33" name="TextBox 32">
            <a:extLst>
              <a:ext uri="{FF2B5EF4-FFF2-40B4-BE49-F238E27FC236}">
                <a16:creationId xmlns:a16="http://schemas.microsoft.com/office/drawing/2014/main" id="{FEFEB86C-62D9-64A1-25ED-9753D1A8695F}"/>
              </a:ext>
            </a:extLst>
          </p:cNvPr>
          <p:cNvSpPr txBox="1"/>
          <p:nvPr/>
        </p:nvSpPr>
        <p:spPr>
          <a:xfrm>
            <a:off x="11554438" y="3915839"/>
            <a:ext cx="7233625" cy="707886"/>
          </a:xfrm>
          <a:prstGeom prst="rect">
            <a:avLst/>
          </a:prstGeom>
          <a:noFill/>
        </p:spPr>
        <p:txBody>
          <a:bodyPr wrap="square" rtlCol="0">
            <a:spAutoFit/>
          </a:bodyPr>
          <a:lstStyle/>
          <a:p>
            <a:pPr>
              <a:spcAft>
                <a:spcPts val="600"/>
              </a:spcAft>
            </a:pPr>
            <a:r>
              <a:rPr lang="et-EE" sz="4000">
                <a:solidFill>
                  <a:srgbClr val="0068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Veebikoosoleku taust</a:t>
            </a:r>
            <a:endParaRPr lang="et-EE" sz="4000">
              <a:solidFill>
                <a:srgbClr val="0068FF"/>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4623724"/>
            <a:ext cx="7233625" cy="1015663"/>
          </a:xfrm>
          <a:prstGeom prst="rect">
            <a:avLst/>
          </a:prstGeom>
          <a:noFill/>
        </p:spPr>
        <p:txBody>
          <a:bodyPr wrap="square" rtlCol="0">
            <a:spAutoFit/>
          </a:bodyPr>
          <a:lstStyle/>
          <a:p>
            <a:pPr>
              <a:spcAft>
                <a:spcPts val="600"/>
              </a:spcAft>
            </a:pPr>
            <a:r>
              <a:rPr lang="et-EE" sz="1960">
                <a:effectLst/>
                <a:latin typeface="Arial" panose="020B0604020202020204" pitchFamily="34" charset="0"/>
                <a:ea typeface="Times New Roman" panose="02020603050405020304" pitchFamily="18" charset="0"/>
                <a:cs typeface="Arial" panose="020B0604020202020204" pitchFamily="34" charset="0"/>
              </a:rPr>
              <a:t>Looge veebiseminaridel või virtuaalsetel koosolekutel tingimused aruteludeks võrgustiku üle, kasutades meie kohandatud veebikoosoleku tausta.</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1463675"/>
            <a:ext cx="7233625" cy="707886"/>
          </a:xfrm>
          <a:prstGeom prst="rect">
            <a:avLst/>
          </a:prstGeom>
          <a:noFill/>
        </p:spPr>
        <p:txBody>
          <a:bodyPr wrap="square" rtlCol="0">
            <a:spAutoFit/>
          </a:bodyPr>
          <a:lstStyle/>
          <a:p>
            <a:pPr>
              <a:spcAft>
                <a:spcPts val="600"/>
              </a:spcAft>
            </a:pPr>
            <a:r>
              <a:rPr lang="et-EE" sz="400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Veebibänner</a:t>
            </a:r>
            <a:endParaRPr lang="et-EE" sz="400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et-EE" sz="1960">
                <a:effectLst/>
                <a:latin typeface="Arial" panose="020B0604020202020204" pitchFamily="34" charset="0"/>
                <a:ea typeface="Times New Roman" panose="02020603050405020304" pitchFamily="18" charset="0"/>
                <a:cs typeface="Arial" panose="020B0604020202020204" pitchFamily="34" charset="0"/>
              </a:rPr>
              <a:t>Lisage oma veebisaidile bänner ning suurendage võrgustiku nähtavust ja toetage selle missiooni. </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38837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3915839"/>
            <a:ext cx="7233625" cy="707886"/>
          </a:xfrm>
          <a:prstGeom prst="rect">
            <a:avLst/>
          </a:prstGeom>
          <a:noFill/>
        </p:spPr>
        <p:txBody>
          <a:bodyPr wrap="square" rtlCol="0">
            <a:spAutoFit/>
          </a:bodyPr>
          <a:lstStyle/>
          <a:p>
            <a:pPr>
              <a:spcAft>
                <a:spcPts val="600"/>
              </a:spcAft>
            </a:pPr>
            <a:r>
              <a:rPr lang="et-EE" sz="400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E-posti bänner</a:t>
            </a:r>
            <a:endParaRPr lang="et-EE" sz="4000">
              <a:solidFill>
                <a:srgbClr val="FFCF00"/>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4623725"/>
            <a:ext cx="7233625" cy="992579"/>
          </a:xfrm>
          <a:prstGeom prst="rect">
            <a:avLst/>
          </a:prstGeom>
          <a:noFill/>
        </p:spPr>
        <p:txBody>
          <a:bodyPr wrap="square" lIns="91440" tIns="45720" rIns="91440" bIns="45720" rtlCol="0" anchor="t">
            <a:spAutoFit/>
          </a:bodyPr>
          <a:lstStyle/>
          <a:p>
            <a:pPr>
              <a:spcAft>
                <a:spcPts val="600"/>
              </a:spcAft>
            </a:pPr>
            <a:r>
              <a:rPr lang="et-EE" sz="1950">
                <a:latin typeface="Arial"/>
                <a:cs typeface="Arial"/>
              </a:rPr>
              <a:t>Lisage see bänner oma e-kirjade jalusele või uudiskirjadele, et Euroopa digitaalse innovatsiooni keskuste võrgustik oleks teie ametialastele kontaktidele nähtav.</a:t>
            </a: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1485403"/>
            <a:ext cx="7233625" cy="707886"/>
          </a:xfrm>
          <a:prstGeom prst="rect">
            <a:avLst/>
          </a:prstGeom>
          <a:noFill/>
        </p:spPr>
        <p:txBody>
          <a:bodyPr wrap="square" rtlCol="0">
            <a:spAutoFit/>
          </a:bodyPr>
          <a:lstStyle/>
          <a:p>
            <a:pPr>
              <a:spcAft>
                <a:spcPts val="600"/>
              </a:spcAft>
            </a:pPr>
            <a:r>
              <a:rPr lang="et-EE" sz="400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Sotsiaalmeedia postitused</a:t>
            </a:r>
            <a:endParaRPr lang="et-EE" sz="4000">
              <a:solidFill>
                <a:srgbClr val="FF5A63"/>
              </a:solidFill>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11"/>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12"/>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3"/>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4"/>
          <a:stretch>
            <a:fillRect/>
          </a:stretch>
        </p:blipFill>
        <p:spPr>
          <a:xfrm>
            <a:off x="526562" y="424832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2193289"/>
            <a:ext cx="7520846" cy="997196"/>
          </a:xfrm>
          <a:prstGeom prst="rect">
            <a:avLst/>
          </a:prstGeom>
          <a:noFill/>
        </p:spPr>
        <p:txBody>
          <a:bodyPr wrap="square" rtlCol="0">
            <a:spAutoFit/>
          </a:bodyPr>
          <a:lstStyle/>
          <a:p>
            <a:pPr>
              <a:spcAft>
                <a:spcPts val="600"/>
              </a:spcAft>
            </a:pPr>
            <a:r>
              <a:rPr lang="et-EE" sz="1960">
                <a:effectLst/>
                <a:latin typeface="Arial" panose="020B0604020202020204" pitchFamily="34" charset="0"/>
                <a:ea typeface="Times New Roman" panose="02020603050405020304" pitchFamily="18" charset="0"/>
                <a:cs typeface="Arial" panose="020B0604020202020204" pitchFamily="34" charset="0"/>
              </a:rPr>
              <a:t>Säästke aega ja jõupingutusi, kasutades meie sotsiaalmeedia postituste näidiseid. Need postitused on loodud sellisel viisil, et need oleksid tähelepanu köitvad ja jagatavad, mistõttu on teil lihtne võrgustiku kohta teavet levitada.</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et-EE" sz="2000">
                <a:solidFill>
                  <a:schemeClr val="accent2">
                    <a:alpha val="50000"/>
                  </a:schemeClr>
                </a:solidFill>
                <a:latin typeface="Arial" panose="020B0604020202020204" pitchFamily="34" charset="0"/>
                <a:cs typeface="Arial" panose="020B0604020202020204" pitchFamily="34" charset="0"/>
              </a:rPr>
              <a:t>ELi digipöörde hoogustaja</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et-E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et-EE" sz="2000">
                <a:solidFill>
                  <a:srgbClr val="FF5A63"/>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https://european-digital-innovation-hubs.ec.europa.eu/home</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214577" y="6794269"/>
            <a:ext cx="8290936" cy="2246769"/>
          </a:xfrm>
          <a:prstGeom prst="rect">
            <a:avLst/>
          </a:prstGeom>
          <a:noFill/>
        </p:spPr>
        <p:txBody>
          <a:bodyPr wrap="square">
            <a:spAutoFit/>
          </a:bodyPr>
          <a:lstStyle/>
          <a:p>
            <a:pPr>
              <a:spcAft>
                <a:spcPts val="800"/>
              </a:spcAft>
            </a:pPr>
            <a:r>
              <a:rPr lang="et-EE" sz="2800">
                <a:solidFill>
                  <a:schemeClr val="bg2"/>
                </a:solidFill>
                <a:effectLst/>
                <a:latin typeface="Arial" panose="020B0604020202020204" pitchFamily="34" charset="0"/>
                <a:ea typeface="Times New Roman" panose="02020603050405020304" pitchFamily="18" charset="0"/>
                <a:cs typeface="Arial" panose="020B0604020202020204" pitchFamily="34" charset="0"/>
              </a:rPr>
              <a:t>Nende teie käsutuses olevate materjalide abil võite mängida olulist rolli Euroopa digitaalse innovatsiooni keskuste võrgustiku sõnumi ja mõju võimendamisel. Teie osalus teabelevitajana aitab kiirendada digipööret, innovatsiooni ja majanduskasvu kogu Euroopa Liidus.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016860" y="4330773"/>
            <a:ext cx="1032637" cy="7979260"/>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6"/>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591897" y="7814798"/>
            <a:ext cx="6884822" cy="769441"/>
          </a:xfrm>
          <a:prstGeom prst="rect">
            <a:avLst/>
          </a:prstGeom>
          <a:noFill/>
        </p:spPr>
        <p:txBody>
          <a:bodyPr wrap="square">
            <a:spAutoFit/>
          </a:bodyPr>
          <a:lstStyle/>
          <a:p>
            <a:r>
              <a:rPr lang="et-EE" sz="2200">
                <a:latin typeface="Arial" panose="020B0604020202020204" pitchFamily="34" charset="0"/>
                <a:cs typeface="Arial" panose="020B0604020202020204" pitchFamily="34" charset="0"/>
              </a:rPr>
              <a:t>Kui vajate nõu või teil on selle komplekti kohta küsimusi, siis palun võtke meiega ühendust järgmisel aadressil: </a:t>
            </a:r>
            <a:r>
              <a:rPr lang="et-EE" sz="2200" err="1">
                <a:latin typeface="Arial" panose="020B0604020202020204" pitchFamily="34" charset="0"/>
                <a:cs typeface="Arial" panose="020B0604020202020204" pitchFamily="34" charset="0"/>
                <a:hlinkClick r:id="rId17"/>
              </a:rPr>
              <a:t>info@edihnetwork.eu</a:t>
            </a:r>
            <a:endParaRPr lang="et-EE" sz="2200">
              <a:latin typeface="Arial" panose="020B0604020202020204" pitchFamily="34" charset="0"/>
              <a:cs typeface="Arial" panose="020B0604020202020204" pitchFamily="34" charset="0"/>
              <a:hlinkClick r:id="rId17"/>
            </a:endParaRP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266741" y="3970863"/>
            <a:ext cx="647991" cy="6782777"/>
          </a:xfrm>
          <a:prstGeom prst="round2SameRect">
            <a:avLst>
              <a:gd name="adj1" fmla="val 50000"/>
              <a:gd name="adj2" fmla="val 4644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591897" y="7052695"/>
            <a:ext cx="6164498" cy="707886"/>
          </a:xfrm>
          <a:prstGeom prst="rect">
            <a:avLst/>
          </a:prstGeom>
          <a:noFill/>
          <a:effectLst/>
        </p:spPr>
        <p:txBody>
          <a:bodyPr wrap="square">
            <a:spAutoFit/>
          </a:bodyPr>
          <a:lstStyle/>
          <a:p>
            <a:r>
              <a:rPr lang="et-EE" sz="4000">
                <a:solidFill>
                  <a:schemeClr val="bg2"/>
                </a:solidFill>
                <a:latin typeface="Arial" panose="020B0604020202020204" pitchFamily="34" charset="0"/>
                <a:cs typeface="Arial" panose="020B0604020202020204" pitchFamily="34" charset="0"/>
              </a:rPr>
              <a:t>Ootame kõigi arvamusi!</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8"/>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9"/>
          <a:stretch>
            <a:fillRect/>
          </a:stretch>
        </p:blipFill>
        <p:spPr>
          <a:xfrm>
            <a:off x="747086" y="438558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20"/>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21"/>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BB390-BC27-4D5B-8DEB-8804567FF4BF}">
  <ds:schemaRefs>
    <ds:schemaRef ds:uri="http://schemas.microsoft.com/sharepoint/v3/contenttype/forms"/>
  </ds:schemaRefs>
</ds:datastoreItem>
</file>

<file path=customXml/itemProps2.xml><?xml version="1.0" encoding="utf-8"?>
<ds:datastoreItem xmlns:ds="http://schemas.openxmlformats.org/officeDocument/2006/customXml" ds:itemID="{BD1C816D-FD5D-4E38-A8F5-9437607A4DFF}">
  <ds:schemaRefs>
    <ds:schemaRef ds:uri="604b4288-15a6-4b36-801c-a9875e40b072"/>
    <ds:schemaRef ds:uri="fb6c068c-bc2d-4620-b517-6a4d82a7e1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72633C-86F6-49A3-8F3B-C0CA8A56B5B7}">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650</Words>
  <Application>Microsoft Office PowerPoint</Application>
  <PresentationFormat>Custom</PresentationFormat>
  <Paragraphs>51</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EC Square Sans Pro</vt:lpstr>
      <vt:lpstr>Calibri</vt:lpstr>
      <vt:lpstr>Arial</vt:lpstr>
      <vt:lpstr>Times New Roman</vt: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lastModifiedBy>GKOURMA Adriana</cp:lastModifiedBy>
  <cp:revision>1</cp:revision>
  <dcterms:created xsi:type="dcterms:W3CDTF">2022-09-13T15:48:24Z</dcterms:created>
  <dcterms:modified xsi:type="dcterms:W3CDTF">2024-04-01T09:22:29Z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