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FF"/>
    <a:srgbClr val="934B4F"/>
    <a:srgbClr val="FFCF00"/>
    <a:srgbClr val="FF5A63"/>
    <a:srgbClr val="FFFEFB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6055" autoAdjust="0"/>
  </p:normalViewPr>
  <p:slideViewPr>
    <p:cSldViewPr>
      <p:cViewPr varScale="1">
        <p:scale>
          <a:sx n="45" d="100"/>
          <a:sy n="45" d="100"/>
        </p:scale>
        <p:origin x="1445" y="43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URMA Adriana" userId="6c1bde2e-c56c-4733-9819-bee0f5f6d3a6" providerId="ADAL" clId="{21DF2205-96B8-4292-B5E4-12D009FFAA98}"/>
    <pc:docChg chg="modSld">
      <pc:chgData name="GKOURMA Adriana" userId="6c1bde2e-c56c-4733-9819-bee0f5f6d3a6" providerId="ADAL" clId="{21DF2205-96B8-4292-B5E4-12D009FFAA98}" dt="2024-04-01T09:23:16.686" v="0" actId="1076"/>
      <pc:docMkLst>
        <pc:docMk/>
      </pc:docMkLst>
      <pc:sldChg chg="modSp mod">
        <pc:chgData name="GKOURMA Adriana" userId="6c1bde2e-c56c-4733-9819-bee0f5f6d3a6" providerId="ADAL" clId="{21DF2205-96B8-4292-B5E4-12D009FFAA98}" dt="2024-04-01T09:23:16.686" v="0" actId="1076"/>
        <pc:sldMkLst>
          <pc:docMk/>
          <pc:sldMk cId="3071119776" sldId="279"/>
        </pc:sldMkLst>
        <pc:spChg chg="mod">
          <ac:chgData name="GKOURMA Adriana" userId="6c1bde2e-c56c-4733-9819-bee0f5f6d3a6" providerId="ADAL" clId="{21DF2205-96B8-4292-B5E4-12D009FFAA98}" dt="2024-04-01T09:23:16.686" v="0" actId="1076"/>
          <ac:spMkLst>
            <pc:docMk/>
            <pc:sldMk cId="3071119776" sldId="279"/>
            <ac:spMk id="3" creationId="{EBCED445-4F50-62FF-EE17-6CC688C55DB7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LAMPROPOULOU Anna" userId="83b4f371-e610-4fc2-be37-eba1beaf4cee" providerId="ADAL" clId="{7B8C8009-E4D1-43DD-B6FB-A33746AA7EA3}"/>
    <pc:docChg chg="custSel modSld">
      <pc:chgData name="LAMPROPOULOU Anna" userId="83b4f371-e610-4fc2-be37-eba1beaf4cee" providerId="ADAL" clId="{7B8C8009-E4D1-43DD-B6FB-A33746AA7EA3}" dt="2024-03-28T11:07:29.859" v="15" actId="207"/>
      <pc:docMkLst>
        <pc:docMk/>
      </pc:docMkLst>
      <pc:sldChg chg="modSp mod">
        <pc:chgData name="LAMPROPOULOU Anna" userId="83b4f371-e610-4fc2-be37-eba1beaf4cee" providerId="ADAL" clId="{7B8C8009-E4D1-43DD-B6FB-A33746AA7EA3}" dt="2024-03-28T11:05:34.136" v="11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7B8C8009-E4D1-43DD-B6FB-A33746AA7EA3}" dt="2024-03-28T11:04:52.766" v="8" actId="27636"/>
          <ac:spMkLst>
            <pc:docMk/>
            <pc:sldMk cId="1620281344" sldId="270"/>
            <ac:spMk id="3" creationId="{469276F1-1777-48B7-D42A-6BEB39CE32C8}"/>
          </ac:spMkLst>
        </pc:spChg>
        <pc:spChg chg="mod">
          <ac:chgData name="LAMPROPOULOU Anna" userId="83b4f371-e610-4fc2-be37-eba1beaf4cee" providerId="ADAL" clId="{7B8C8009-E4D1-43DD-B6FB-A33746AA7EA3}" dt="2024-03-28T11:04:56.289" v="9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7B8C8009-E4D1-43DD-B6FB-A33746AA7EA3}" dt="2024-03-28T11:05:15.649" v="10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7B8C8009-E4D1-43DD-B6FB-A33746AA7EA3}" dt="2024-03-28T11:05:34.136" v="11" actId="20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83b4f371-e610-4fc2-be37-eba1beaf4cee" providerId="ADAL" clId="{7B8C8009-E4D1-43DD-B6FB-A33746AA7EA3}" dt="2024-03-28T11:04:20.010" v="3" actId="3626"/>
          <ac:spMkLst>
            <pc:docMk/>
            <pc:sldMk cId="1620281344" sldId="270"/>
            <ac:spMk id="33" creationId="{FEFEB86C-62D9-64A1-25ED-9753D1A8695F}"/>
          </ac:spMkLst>
        </pc:spChg>
      </pc:sldChg>
      <pc:sldChg chg="modSp mod">
        <pc:chgData name="LAMPROPOULOU Anna" userId="83b4f371-e610-4fc2-be37-eba1beaf4cee" providerId="ADAL" clId="{7B8C8009-E4D1-43DD-B6FB-A33746AA7EA3}" dt="2024-03-28T11:07:29.859" v="15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7B8C8009-E4D1-43DD-B6FB-A33746AA7EA3}" dt="2024-03-28T11:06:12.269" v="12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7B8C8009-E4D1-43DD-B6FB-A33746AA7EA3}" dt="2024-03-28T11:06:27.985" v="13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7B8C8009-E4D1-43DD-B6FB-A33746AA7EA3}" dt="2024-03-28T11:06:47.969" v="14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7B8C8009-E4D1-43DD-B6FB-A33746AA7EA3}" dt="2024-03-28T11:07:29.859" v="15" actId="20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#infographic" TargetMode="External"/><Relationship Id="rId13" Type="http://schemas.openxmlformats.org/officeDocument/2006/relationships/hyperlink" Target="https://european-digital-innovation-hubs.ec.europa.eu/home" TargetMode="External"/><Relationship Id="rId18" Type="http://schemas.openxmlformats.org/officeDocument/2006/relationships/image" Target="../media/image21.emf"/><Relationship Id="rId3" Type="http://schemas.openxmlformats.org/officeDocument/2006/relationships/hyperlink" Target="https://european-digital-innovation-hubs.ec.europa.eu/media%23videos" TargetMode="External"/><Relationship Id="rId7" Type="http://schemas.openxmlformats.org/officeDocument/2006/relationships/hyperlink" Target="https://european-digital-innovation-hubs.ec.europa.eu/media%23roll-up-banner" TargetMode="External"/><Relationship Id="rId12" Type="http://schemas.openxmlformats.org/officeDocument/2006/relationships/image" Target="../media/image16.emf"/><Relationship Id="rId17" Type="http://schemas.openxmlformats.org/officeDocument/2006/relationships/image" Target="../media/image20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roll-up-banner" TargetMode="External"/><Relationship Id="rId11" Type="http://schemas.openxmlformats.org/officeDocument/2006/relationships/image" Target="../media/image15.emf"/><Relationship Id="rId5" Type="http://schemas.openxmlformats.org/officeDocument/2006/relationships/hyperlink" Target="https://european-digital-innovation-hubs.ec.europa.eu/media%23service-brochure" TargetMode="External"/><Relationship Id="rId15" Type="http://schemas.openxmlformats.org/officeDocument/2006/relationships/image" Target="../media/image18.emf"/><Relationship Id="rId10" Type="http://schemas.openxmlformats.org/officeDocument/2006/relationships/image" Target="../media/image14.emf"/><Relationship Id="rId4" Type="http://schemas.openxmlformats.org/officeDocument/2006/relationships/hyperlink" Target="https://european-digital-innovation-hubs.ec.europa.eu/media#service-brochure" TargetMode="External"/><Relationship Id="rId9" Type="http://schemas.openxmlformats.org/officeDocument/2006/relationships/hyperlink" Target="https://european-digital-innovation-hubs.ec.europa.eu/media%23infographic" TargetMode="External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ean-digital-innovation-hubs.ec.europa.eu/media%23email-signature-banner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23.emf"/><Relationship Id="rId3" Type="http://schemas.openxmlformats.org/officeDocument/2006/relationships/hyperlink" Target="https://european-digital-innovation-hubs.ec.europa.eu/media#online-meeting-background" TargetMode="External"/><Relationship Id="rId21" Type="http://schemas.openxmlformats.org/officeDocument/2006/relationships/image" Target="../media/image26.emf"/><Relationship Id="rId7" Type="http://schemas.openxmlformats.org/officeDocument/2006/relationships/hyperlink" Target="https://european-digital-innovation-hubs.ec.europa.eu/media#email-signature-banner" TargetMode="External"/><Relationship Id="rId12" Type="http://schemas.openxmlformats.org/officeDocument/2006/relationships/image" Target="../media/image14.emf"/><Relationship Id="rId17" Type="http://schemas.openxmlformats.org/officeDocument/2006/relationships/hyperlink" Target="mailto:info@edihnetwork.eu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website-banners" TargetMode="External"/><Relationship Id="rId11" Type="http://schemas.openxmlformats.org/officeDocument/2006/relationships/image" Target="../media/image17.emf"/><Relationship Id="rId5" Type="http://schemas.openxmlformats.org/officeDocument/2006/relationships/hyperlink" Target="https://european-digital-innovation-hubs.ec.europa.eu/media#website-banners" TargetMode="External"/><Relationship Id="rId15" Type="http://schemas.openxmlformats.org/officeDocument/2006/relationships/hyperlink" Target="https://european-digital-innovation-hubs.ec.europa.eu/home" TargetMode="External"/><Relationship Id="rId10" Type="http://schemas.openxmlformats.org/officeDocument/2006/relationships/hyperlink" Target="https://european-digital-innovation-hubs.ec.europa.eu/media%23social-media-posts" TargetMode="External"/><Relationship Id="rId19" Type="http://schemas.openxmlformats.org/officeDocument/2006/relationships/image" Target="../media/image24.emf"/><Relationship Id="rId4" Type="http://schemas.openxmlformats.org/officeDocument/2006/relationships/hyperlink" Target="https://european-digital-innovation-hubs.ec.europa.eu/media%23online-meeting-background" TargetMode="External"/><Relationship Id="rId9" Type="http://schemas.openxmlformats.org/officeDocument/2006/relationships/hyperlink" Target="https://european-digital-innovation-hubs.ec.europa.eu/media#social-media-posts" TargetMode="External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fi-FI" sz="7200" b="1">
                <a:solidFill>
                  <a:schemeClr val="bg2"/>
                </a:solidFill>
              </a:rPr>
              <a:t>Eurooppalainen digitaali-innovointikeskittymä (European Digital Innovation Hub, EDIH)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i-FI" b="0">
                <a:solidFill>
                  <a:srgbClr val="FFFEFB"/>
                </a:solidFill>
              </a:rPr>
              <a:t>EU:n digitaalisen siirtymän edistäjä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Euroopan digitaali-innovointikeskittymä on Euroopan digitaalisen vallankumouksen ytimessä</a:t>
            </a:r>
          </a:p>
          <a:p>
            <a:r>
              <a:rPr lang="fi-FI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Dynaaminen asiantuntijayhteisö, jonka tavoitteena on muokata digitaalista toimintaympäristöä pk-yritysten ja julkisen sektorin organisaatioiden tarpeita vastaavaksi.</a:t>
            </a:r>
            <a:r>
              <a:rPr lang="fi-FI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fi-FI" sz="26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EDIH-verkosto luotsaa pk-yrityksiä digitaitojen karikoissa ja opettaa niitä luovimaan teknologiavetoisen maailman merillä.</a:t>
            </a:r>
            <a:br>
              <a:rPr lang="fi-FI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900" dirty="0">
                <a:effectLst/>
              </a:rPr>
              <a:t>Digitalisaation tarjoamia mahdollisuuksia hyödyntävillä yrityksillä on valmiudet parantaa tuotantoprosessejaan ja tehokuuttaan kilpailijoidensa päihittämiseksi.</a:t>
            </a:r>
            <a:r>
              <a:rPr lang="fi-FI" sz="1900" dirty="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fi-FI" sz="26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EDIH-verkoston tehtävänä ei ole pelkästään edistää digitaalista osaamista.</a:t>
            </a:r>
            <a:br>
              <a:rPr lang="fi-FI" sz="24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Toiminnan perustana on tietoinen ja vastuullinen lähestymistapa ympäristön kestävyyttä edistävien palvelujen tarjoamiseen.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i-FI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Euroopan komission johtama yleiseurooppalainen hanke kokoaa yhteen yli 200 digitaali-innovointikeskittymää strategisesti eri puolilta EU:ta sekä Islannista, Liechtensteinista ja Norjasta.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549740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fi-FI" sz="188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Tule mukaan kehittämään Euroopan digitaalista tulevaisuutta! </a:t>
            </a:r>
            <a:r>
              <a:rPr lang="fi-FI" sz="188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EU:n digitaalisen siirtymän edistäjä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fi-FI" sz="13000" b="1">
                <a:solidFill>
                  <a:schemeClr val="accent1"/>
                </a:solidFill>
              </a:rPr>
              <a:t>Osallistu ja vaikuta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3112241"/>
            <a:ext cx="19134137" cy="838200"/>
          </a:xfrm>
        </p:spPr>
        <p:txBody>
          <a:bodyPr>
            <a:noAutofit/>
          </a:bodyPr>
          <a:lstStyle/>
          <a:p>
            <a:r>
              <a:rPr lang="fi-FI" sz="4800" b="0" dirty="0">
                <a:solidFill>
                  <a:schemeClr val="accent2"/>
                </a:solidFill>
              </a:rPr>
              <a:t>Miten voin levittää tietoa EDIH-verkostosta?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Mainosta EDIH-verkostoa ja sen toimintaa: luo ja julkaise informatiivinen artikkeli, ajatuksia herättävä blogikirjoitus tai digitaali-innovointikeskuksen edustajien haastattelu. </a:t>
            </a:r>
          </a:p>
          <a:p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Jaa luovia ideoitasi ja näkemyksiä tiimillemme.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18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Luo yhteyksiä omien hankkeidesi ja EDIH-verkoston välille esimerkiksi jakamalla uutisia verkkosivustollasi tai uutiskirjeessä. Voit lisätä omalle alustallesi linkin </a:t>
            </a:r>
            <a:r>
              <a:rPr lang="fi-FI" sz="20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EDIH-verkoston verkkosivustoon</a:t>
            </a: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 osallistua digitaalista innovaatiota käsitteleviin tapahtumiin tai järjestää sellaisia. Lisäksi voit jakaa näkemyksiä digitalisaatiokehityksestä sometileilläsi.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Ryhdy keskustelemaan EDIH-verkostosta kollegoiden, verkostojen ja muiden sidosryhmien kanssa. Varmista, että tähän aineistopakettiin sisältyvä EDIH-verkoston materiaali on helposti saatavilla kaikissa viestintäkanavissasi.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Tue EDIH-verkoston toimintaa jakamalla, uudelleenjulkaisemalla ja kannattamalla siihen liittyvää sosiaalisen median sisältöä.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Hyödynnä kaikki tilaisuudet edistää EDIH-verkostoa käyttämällä aineistopaketin viestintämateriaalia.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EU:n digitaalisen siirtymän edistäjä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4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Video</a:t>
            </a:r>
            <a:endParaRPr lang="fi-FI" sz="4000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Käytä videota, jolla kerrotaan verkoston tuloksekkaasta työstä, tavoitteista ja menestystarinoista. Jaa se useilla alustoilla laajemman yleisön saavuttamiseksi.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Palveluesite</a:t>
            </a:r>
            <a:endParaRPr lang="fi-FI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Jaa palveluesitettä mahdollisille sidosryhmille ja kumppaneille. Esite antaa kattavan yleiskuvan palveluistamme ja asiakkaille koituvista hyödyistä.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Rullajuliste</a:t>
            </a:r>
            <a:endParaRPr lang="fi-FI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Pane rullajuliste näkyvästi esille tapahtumissa, kokouksissa ja työpajoissa, jotta se herättää keskustelua EDIH-verkostosta.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Infografiikat</a:t>
            </a:r>
            <a:endParaRPr lang="fi-FI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i-FI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Viestintämateriaalit</a:t>
            </a: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 fontScale="92500" lnSpcReduction="10000"/>
          </a:bodyPr>
          <a:lstStyle/>
          <a:p>
            <a:r>
              <a:rPr lang="fi-FI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Voit tiedottaa verkoston toiminnasta käyttämällä viestintämateriaaliamme, jonka avulla viestintä on tehokasta ja kiinnostavaa.</a:t>
            </a:r>
            <a:br>
              <a:rPr lang="fi-FI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</a:br>
            <a:endParaRPr lang="fi-FI" sz="3600" b="0">
              <a:solidFill>
                <a:schemeClr val="accent2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Jaa somekanavillasi ja verkkosivuillasi infografiikkaa ja presentaatioita, joissa annetaan tietoa EDIH-verkostosta selkeällä ja vakuuttavalla tavalla.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EU:n digitaalisen siirtymän edistäjä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4000" dirty="0">
                <a:solidFill>
                  <a:srgbClr val="0068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Verkkokokouksen taustakuva</a:t>
            </a:r>
            <a:endParaRPr lang="fi-FI" sz="4000" dirty="0">
              <a:solidFill>
                <a:srgbClr val="0068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Käytä verkkoseminaareissa ja virtuaalikokouksissa verkoston omaa taustakuvaa potentiaalisena keskustelun herättäjänä.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4000" dirty="0">
                <a:solidFill>
                  <a:srgbClr val="934B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Mainospalkki</a:t>
            </a:r>
            <a:endParaRPr lang="fi-FI" sz="4000" dirty="0">
              <a:solidFill>
                <a:srgbClr val="934B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Paranna verkoston näkyvyyttä ja tue sen toimintaa lisäämällä verkkosivustollesi mainospalkki.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4000" dirty="0">
                <a:solidFill>
                  <a:srgbClr val="FFC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Sähköposti-banneri</a:t>
            </a:r>
            <a:endParaRPr lang="fi-FI" sz="4000" dirty="0">
              <a:solidFill>
                <a:srgbClr val="FFC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fi-FI" sz="1950">
                <a:latin typeface="Arial"/>
                <a:cs typeface="Arial"/>
              </a:rPr>
              <a:t>Lisää banneri sähköpostien allekirjoituksiin ja uutiskirjeisiin. Tällä tavoin EDIH-verkosto saa näkyvyyttä vastaanottajien keskuudessa.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4000" dirty="0">
                <a:solidFill>
                  <a:srgbClr val="FF5A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Sosiaalisen median julkaisut</a:t>
            </a:r>
            <a:endParaRPr lang="fi-FI" sz="4000" dirty="0">
              <a:solidFill>
                <a:srgbClr val="FF5A6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Säästä aikaa ja vaivaa käyttämällä valmiita somejulkaisujamme. Nämä jaettavaksi tarkoitetut julkaisut on suunniteltu herättämään huomiota, ja niiden avulla voit helposti levittää tietoa verkostosta.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EU:n digitaalisen siirtymän edistäjä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i-FI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 käytät näitä aineistoja, sinulla on tärkeä rooli EDIH-verkoston viestin ja vaikuttavuuden vahvistajana. Mielipidevaikuttajana edistät digitalisaatiokehitystä, innovaatioita ja kasvua kaikkialla Euroopan unionissa.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200">
                <a:latin typeface="Arial" panose="020B0604020202020204" pitchFamily="34" charset="0"/>
                <a:cs typeface="Arial" panose="020B0604020202020204" pitchFamily="34" charset="0"/>
              </a:rPr>
              <a:t>Kysymyksiä aineistopaketista voi lähettää osoitteeseen </a:t>
            </a:r>
            <a:r>
              <a:rPr lang="fi-FI" sz="220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fi-FI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Kerro meille näkemyksistäsi!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1C816D-FD5D-4E38-A8F5-9437607A4DFF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fb6c068c-bc2d-4620-b517-6a4d82a7e161"/>
    <ds:schemaRef ds:uri="http://schemas.microsoft.com/office/infopath/2007/PartnerControls"/>
    <ds:schemaRef ds:uri="http://purl.org/dc/terms/"/>
    <ds:schemaRef ds:uri="604b4288-15a6-4b36-801c-a9875e40b072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CCC3895-CF97-4A76-841E-920ECED14D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2644</TotalTime>
  <Words>532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EC Square Sans Pro</vt:lpstr>
      <vt:lpstr>Calibri</vt:lpstr>
      <vt:lpstr>Arial</vt:lpstr>
      <vt:lpstr>Times New Roman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GKOURMA Adriana</cp:lastModifiedBy>
  <cp:revision>46</cp:revision>
  <dcterms:created xsi:type="dcterms:W3CDTF">2022-09-13T15:48:24Z</dcterms:created>
  <dcterms:modified xsi:type="dcterms:W3CDTF">2024-04-01T09:23:27Z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