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FF"/>
    <a:srgbClr val="934B4F"/>
    <a:srgbClr val="FFCF00"/>
    <a:srgbClr val="FF5A63"/>
    <a:srgbClr val="FFFEFB"/>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055" autoAdjust="0"/>
  </p:normalViewPr>
  <p:slideViewPr>
    <p:cSldViewPr>
      <p:cViewPr varScale="1">
        <p:scale>
          <a:sx n="45" d="100"/>
          <a:sy n="45" d="100"/>
        </p:scale>
        <p:origin x="1445" y="43"/>
      </p:cViewPr>
      <p:guideLst>
        <p:guide orient="horz" pos="6826"/>
        <p:guide pos="332"/>
        <p:guide pos="12332"/>
        <p:guide pos="1292"/>
        <p:guide orient="horz" pos="4330"/>
        <p:guide pos="1724"/>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KOURMA Adriana" userId="6c1bde2e-c56c-4733-9819-bee0f5f6d3a6" providerId="ADAL" clId="{9E4781F1-7FB9-40B1-BEF5-79C9AD9B76A2}"/>
    <pc:docChg chg="modSld">
      <pc:chgData name="GKOURMA Adriana" userId="6c1bde2e-c56c-4733-9819-bee0f5f6d3a6" providerId="ADAL" clId="{9E4781F1-7FB9-40B1-BEF5-79C9AD9B76A2}" dt="2024-04-01T09:24:08.619" v="1" actId="123"/>
      <pc:docMkLst>
        <pc:docMk/>
      </pc:docMkLst>
      <pc:sldChg chg="modSp mod">
        <pc:chgData name="GKOURMA Adriana" userId="6c1bde2e-c56c-4733-9819-bee0f5f6d3a6" providerId="ADAL" clId="{9E4781F1-7FB9-40B1-BEF5-79C9AD9B76A2}" dt="2024-04-01T09:23:51.438" v="0" actId="14100"/>
        <pc:sldMkLst>
          <pc:docMk/>
          <pc:sldMk cId="977502121" sldId="278"/>
        </pc:sldMkLst>
        <pc:spChg chg="mod">
          <ac:chgData name="GKOURMA Adriana" userId="6c1bde2e-c56c-4733-9819-bee0f5f6d3a6" providerId="ADAL" clId="{9E4781F1-7FB9-40B1-BEF5-79C9AD9B76A2}" dt="2024-04-01T09:23:51.438" v="0" actId="14100"/>
          <ac:spMkLst>
            <pc:docMk/>
            <pc:sldMk cId="977502121" sldId="278"/>
            <ac:spMk id="33" creationId="{10F0A948-64DB-BB85-88DF-53F6551ABE8D}"/>
          </ac:spMkLst>
        </pc:spChg>
      </pc:sldChg>
      <pc:sldChg chg="modSp mod">
        <pc:chgData name="GKOURMA Adriana" userId="6c1bde2e-c56c-4733-9819-bee0f5f6d3a6" providerId="ADAL" clId="{9E4781F1-7FB9-40B1-BEF5-79C9AD9B76A2}" dt="2024-04-01T09:24:08.619" v="1" actId="123"/>
        <pc:sldMkLst>
          <pc:docMk/>
          <pc:sldMk cId="3071119776" sldId="279"/>
        </pc:sldMkLst>
        <pc:spChg chg="mod">
          <ac:chgData name="GKOURMA Adriana" userId="6c1bde2e-c56c-4733-9819-bee0f5f6d3a6" providerId="ADAL" clId="{9E4781F1-7FB9-40B1-BEF5-79C9AD9B76A2}" dt="2024-04-01T09:24:08.619" v="1" actId="123"/>
          <ac:spMkLst>
            <pc:docMk/>
            <pc:sldMk cId="3071119776" sldId="279"/>
            <ac:spMk id="15" creationId="{964ACAD3-E04E-2718-B502-3F88E781FCC4}"/>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docChgLst>
    <pc:chgData name="LAMPROPOULOU Anna" userId="83b4f371-e610-4fc2-be37-eba1beaf4cee" providerId="ADAL" clId="{1E49D686-EF4E-4B98-9B20-5ACAF436E483}"/>
    <pc:docChg chg="custSel modSld">
      <pc:chgData name="LAMPROPOULOU Anna" userId="83b4f371-e610-4fc2-be37-eba1beaf4cee" providerId="ADAL" clId="{1E49D686-EF4E-4B98-9B20-5ACAF436E483}" dt="2024-03-28T11:14:17.707" v="23" actId="207"/>
      <pc:docMkLst>
        <pc:docMk/>
      </pc:docMkLst>
      <pc:sldChg chg="modSp mod">
        <pc:chgData name="LAMPROPOULOU Anna" userId="83b4f371-e610-4fc2-be37-eba1beaf4cee" providerId="ADAL" clId="{1E49D686-EF4E-4B98-9B20-5ACAF436E483}" dt="2024-03-28T11:14:17.707" v="23" actId="207"/>
        <pc:sldMkLst>
          <pc:docMk/>
          <pc:sldMk cId="1620281344" sldId="270"/>
        </pc:sldMkLst>
        <pc:spChg chg="mod">
          <ac:chgData name="LAMPROPOULOU Anna" userId="83b4f371-e610-4fc2-be37-eba1beaf4cee" providerId="ADAL" clId="{1E49D686-EF4E-4B98-9B20-5ACAF436E483}" dt="2024-03-28T11:10:12.780" v="8" actId="27636"/>
          <ac:spMkLst>
            <pc:docMk/>
            <pc:sldMk cId="1620281344" sldId="270"/>
            <ac:spMk id="3" creationId="{469276F1-1777-48B7-D42A-6BEB39CE32C8}"/>
          </ac:spMkLst>
        </pc:spChg>
        <pc:spChg chg="mod">
          <ac:chgData name="LAMPROPOULOU Anna" userId="83b4f371-e610-4fc2-be37-eba1beaf4cee" providerId="ADAL" clId="{1E49D686-EF4E-4B98-9B20-5ACAF436E483}" dt="2024-03-28T11:10:16.361" v="9" actId="207"/>
          <ac:spMkLst>
            <pc:docMk/>
            <pc:sldMk cId="1620281344" sldId="270"/>
            <ac:spMk id="24" creationId="{E19A1BA8-F5B9-81C0-1F79-5D2D04529B48}"/>
          </ac:spMkLst>
        </pc:spChg>
        <pc:spChg chg="mod">
          <ac:chgData name="LAMPROPOULOU Anna" userId="83b4f371-e610-4fc2-be37-eba1beaf4cee" providerId="ADAL" clId="{1E49D686-EF4E-4B98-9B20-5ACAF436E483}" dt="2024-03-28T11:10:33.734" v="10" actId="207"/>
          <ac:spMkLst>
            <pc:docMk/>
            <pc:sldMk cId="1620281344" sldId="270"/>
            <ac:spMk id="27" creationId="{AA0349BC-E389-8B2D-6E81-04C15E2536A8}"/>
          </ac:spMkLst>
        </pc:spChg>
        <pc:spChg chg="mod">
          <ac:chgData name="LAMPROPOULOU Anna" userId="83b4f371-e610-4fc2-be37-eba1beaf4cee" providerId="ADAL" clId="{1E49D686-EF4E-4B98-9B20-5ACAF436E483}" dt="2024-03-28T11:11:06.051" v="12" actId="207"/>
          <ac:spMkLst>
            <pc:docMk/>
            <pc:sldMk cId="1620281344" sldId="270"/>
            <ac:spMk id="30" creationId="{D163881D-BBDA-2022-AB17-3780FD21FC17}"/>
          </ac:spMkLst>
        </pc:spChg>
        <pc:spChg chg="mod">
          <ac:chgData name="LAMPROPOULOU Anna" userId="83b4f371-e610-4fc2-be37-eba1beaf4cee" providerId="ADAL" clId="{1E49D686-EF4E-4B98-9B20-5ACAF436E483}" dt="2024-03-28T11:14:17.707" v="23" actId="207"/>
          <ac:spMkLst>
            <pc:docMk/>
            <pc:sldMk cId="1620281344" sldId="270"/>
            <ac:spMk id="33" creationId="{FEFEB86C-62D9-64A1-25ED-9753D1A8695F}"/>
          </ac:spMkLst>
        </pc:spChg>
      </pc:sldChg>
      <pc:sldChg chg="modSp mod">
        <pc:chgData name="LAMPROPOULOU Anna" userId="83b4f371-e610-4fc2-be37-eba1beaf4cee" providerId="ADAL" clId="{1E49D686-EF4E-4B98-9B20-5ACAF436E483}" dt="2024-03-28T11:13:34.888" v="22" actId="403"/>
        <pc:sldMkLst>
          <pc:docMk/>
          <pc:sldMk cId="2804756480" sldId="280"/>
        </pc:sldMkLst>
        <pc:spChg chg="mod">
          <ac:chgData name="LAMPROPOULOU Anna" userId="83b4f371-e610-4fc2-be37-eba1beaf4cee" providerId="ADAL" clId="{1E49D686-EF4E-4B98-9B20-5ACAF436E483}" dt="2024-03-28T11:11:40.537" v="13" actId="207"/>
          <ac:spMkLst>
            <pc:docMk/>
            <pc:sldMk cId="2804756480" sldId="280"/>
            <ac:spMk id="24" creationId="{E19A1BA8-F5B9-81C0-1F79-5D2D04529B48}"/>
          </ac:spMkLst>
        </pc:spChg>
        <pc:spChg chg="mod">
          <ac:chgData name="LAMPROPOULOU Anna" userId="83b4f371-e610-4fc2-be37-eba1beaf4cee" providerId="ADAL" clId="{1E49D686-EF4E-4B98-9B20-5ACAF436E483}" dt="2024-03-28T11:13:34.888" v="22" actId="403"/>
          <ac:spMkLst>
            <pc:docMk/>
            <pc:sldMk cId="2804756480" sldId="280"/>
            <ac:spMk id="27" creationId="{AA0349BC-E389-8B2D-6E81-04C15E2536A8}"/>
          </ac:spMkLst>
        </pc:spChg>
        <pc:spChg chg="mod">
          <ac:chgData name="LAMPROPOULOU Anna" userId="83b4f371-e610-4fc2-be37-eba1beaf4cee" providerId="ADAL" clId="{1E49D686-EF4E-4B98-9B20-5ACAF436E483}" dt="2024-03-28T11:12:57.912" v="15" actId="207"/>
          <ac:spMkLst>
            <pc:docMk/>
            <pc:sldMk cId="2804756480" sldId="280"/>
            <ac:spMk id="30" creationId="{D163881D-BBDA-2022-AB17-3780FD21FC17}"/>
          </ac:spMkLst>
        </pc:spChg>
        <pc:spChg chg="mod">
          <ac:chgData name="LAMPROPOULOU Anna" userId="83b4f371-e610-4fc2-be37-eba1beaf4cee" providerId="ADAL" clId="{1E49D686-EF4E-4B98-9B20-5ACAF436E483}" dt="2024-03-28T11:09:54.463" v="7" actId="3626"/>
          <ac:spMkLst>
            <pc:docMk/>
            <pc:sldMk cId="2804756480" sldId="280"/>
            <ac:spMk id="33" creationId="{FEFEB86C-62D9-64A1-25ED-9753D1A869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04/01/2024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dirty="0" err="1"/>
              <a:t>Image</a:t>
            </a:r>
            <a:endParaRPr lang="es-ES" dirty="0"/>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home"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hyperlink" Target="https://european-digital-innovation-hubs.ec.europa.eu/media#infographic" TargetMode="External"/><Relationship Id="rId13" Type="http://schemas.openxmlformats.org/officeDocument/2006/relationships/hyperlink" Target="https://european-digital-innovation-hubs.ec.europa.eu/home" TargetMode="External"/><Relationship Id="rId18" Type="http://schemas.openxmlformats.org/officeDocument/2006/relationships/image" Target="../media/image21.emf"/><Relationship Id="rId3" Type="http://schemas.openxmlformats.org/officeDocument/2006/relationships/hyperlink" Target="https://european-digital-innovation-hubs.ec.europa.eu/media%23videos" TargetMode="External"/><Relationship Id="rId7" Type="http://schemas.openxmlformats.org/officeDocument/2006/relationships/hyperlink" Target="https://european-digital-innovation-hubs.ec.europa.eu/media%23roll-up-banner" TargetMode="External"/><Relationship Id="rId12" Type="http://schemas.openxmlformats.org/officeDocument/2006/relationships/image" Target="../media/image16.emf"/><Relationship Id="rId17" Type="http://schemas.openxmlformats.org/officeDocument/2006/relationships/image" Target="../media/image20.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hyperlink" Target="https://european-digital-innovation-hubs.ec.europa.eu/media#roll-up-banner" TargetMode="External"/><Relationship Id="rId11" Type="http://schemas.openxmlformats.org/officeDocument/2006/relationships/image" Target="../media/image15.emf"/><Relationship Id="rId5" Type="http://schemas.openxmlformats.org/officeDocument/2006/relationships/hyperlink" Target="https://european-digital-innovation-hubs.ec.europa.eu/media%23service-brochure" TargetMode="External"/><Relationship Id="rId15" Type="http://schemas.openxmlformats.org/officeDocument/2006/relationships/image" Target="../media/image18.emf"/><Relationship Id="rId10" Type="http://schemas.openxmlformats.org/officeDocument/2006/relationships/image" Target="../media/image14.emf"/><Relationship Id="rId4" Type="http://schemas.openxmlformats.org/officeDocument/2006/relationships/hyperlink" Target="https://european-digital-innovation-hubs.ec.europa.eu/media#service-brochure" TargetMode="External"/><Relationship Id="rId9" Type="http://schemas.openxmlformats.org/officeDocument/2006/relationships/hyperlink" Target="https://european-digital-innovation-hubs.ec.europa.eu/media%23infographic" TargetMode="External"/><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hyperlink" Target="https://european-digital-innovation-hubs.ec.europa.eu/media%23email-signature-banner" TargetMode="External"/><Relationship Id="rId13" Type="http://schemas.openxmlformats.org/officeDocument/2006/relationships/image" Target="../media/image15.emf"/><Relationship Id="rId18" Type="http://schemas.openxmlformats.org/officeDocument/2006/relationships/image" Target="../media/image23.emf"/><Relationship Id="rId3" Type="http://schemas.openxmlformats.org/officeDocument/2006/relationships/hyperlink" Target="https://european-digital-innovation-hubs.ec.europa.eu/media#online-meeting-background" TargetMode="External"/><Relationship Id="rId21" Type="http://schemas.openxmlformats.org/officeDocument/2006/relationships/image" Target="../media/image26.emf"/><Relationship Id="rId7" Type="http://schemas.openxmlformats.org/officeDocument/2006/relationships/hyperlink" Target="https://european-digital-innovation-hubs.ec.europa.eu/media#email-signature-banner" TargetMode="External"/><Relationship Id="rId12" Type="http://schemas.openxmlformats.org/officeDocument/2006/relationships/image" Target="../media/image14.emf"/><Relationship Id="rId17" Type="http://schemas.openxmlformats.org/officeDocument/2006/relationships/hyperlink" Target="mailto:info@edihnetwork.eu" TargetMode="External"/><Relationship Id="rId2" Type="http://schemas.openxmlformats.org/officeDocument/2006/relationships/image" Target="../media/image7.png"/><Relationship Id="rId16" Type="http://schemas.openxmlformats.org/officeDocument/2006/relationships/image" Target="../media/image22.png"/><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website-banners" TargetMode="External"/><Relationship Id="rId11" Type="http://schemas.openxmlformats.org/officeDocument/2006/relationships/image" Target="../media/image17.emf"/><Relationship Id="rId5" Type="http://schemas.openxmlformats.org/officeDocument/2006/relationships/hyperlink" Target="https://european-digital-innovation-hubs.ec.europa.eu/media#website-banners" TargetMode="External"/><Relationship Id="rId15" Type="http://schemas.openxmlformats.org/officeDocument/2006/relationships/hyperlink" Target="https://european-digital-innovation-hubs.ec.europa.eu/home" TargetMode="External"/><Relationship Id="rId10" Type="http://schemas.openxmlformats.org/officeDocument/2006/relationships/hyperlink" Target="https://european-digital-innovation-hubs.ec.europa.eu/media%23social-media-posts" TargetMode="External"/><Relationship Id="rId19" Type="http://schemas.openxmlformats.org/officeDocument/2006/relationships/image" Target="../media/image24.emf"/><Relationship Id="rId4" Type="http://schemas.openxmlformats.org/officeDocument/2006/relationships/hyperlink" Target="https://european-digital-innovation-hubs.ec.europa.eu/media%23online-meeting-background" TargetMode="External"/><Relationship Id="rId9" Type="http://schemas.openxmlformats.org/officeDocument/2006/relationships/hyperlink" Target="https://european-digital-innovation-hubs.ec.europa.eu/media#social-media-posts" TargetMode="External"/><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fr-FR" sz="7200" b="1">
                <a:solidFill>
                  <a:schemeClr val="bg2"/>
                </a:solidFill>
              </a:rPr>
              <a:t>Réseau de pôles européens d’innovation numérique</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fr-FR" b="0">
                <a:solidFill>
                  <a:srgbClr val="FFFEFB"/>
                </a:solidFill>
              </a:rPr>
              <a:t>Conduire la transformation numérique de l’Union</a:t>
            </a:r>
          </a:p>
          <a:p>
            <a:endParaRPr lang="es-ES" dirty="0">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312219"/>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30"/>
            <a:ext cx="9044132" cy="247221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3" name="TextBox 12">
            <a:extLst>
              <a:ext uri="{FF2B5EF4-FFF2-40B4-BE49-F238E27FC236}">
                <a16:creationId xmlns:a16="http://schemas.microsoft.com/office/drawing/2014/main" id="{4A0332C8-72E5-667A-0668-D73C5BEEDEFF}"/>
              </a:ext>
            </a:extLst>
          </p:cNvPr>
          <p:cNvSpPr txBox="1"/>
          <p:nvPr/>
        </p:nvSpPr>
        <p:spPr>
          <a:xfrm>
            <a:off x="1029676" y="1634951"/>
            <a:ext cx="8077200" cy="1846659"/>
          </a:xfrm>
          <a:prstGeom prst="rect">
            <a:avLst/>
          </a:prstGeom>
          <a:noFill/>
        </p:spPr>
        <p:txBody>
          <a:bodyPr wrap="square" rtlCol="0">
            <a:spAutoFit/>
          </a:bodyPr>
          <a:lstStyle/>
          <a:p>
            <a:pPr>
              <a:spcAft>
                <a:spcPts val="600"/>
              </a:spcAft>
            </a:pPr>
            <a:r>
              <a:rPr lang="fr-FR" sz="26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Le réseau de pôles européens d’innovation numérique (EDIH) se trouve au cœur de la révolution numérique de l’Europe.</a:t>
            </a:r>
          </a:p>
          <a:p>
            <a:r>
              <a:rPr lang="fr-FR" sz="1900" dirty="0">
                <a:latin typeface="Arial" panose="020B0604020202020204" pitchFamily="34" charset="0"/>
                <a:ea typeface="Calibri" panose="020F0502020204030204" pitchFamily="34" charset="0"/>
                <a:cs typeface="Arial" panose="020B0604020202020204" pitchFamily="34" charset="0"/>
              </a:rPr>
              <a:t>Une communauté d’experts dynamique et pan-européenne en mission pour remodeler le paysage numérique pour les petites et moyennes entreprises (PME) et les organisations du secteur public (OSP).</a:t>
            </a:r>
            <a:r>
              <a:rPr lang="fr-FR" sz="19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81382" y="4452019"/>
            <a:ext cx="8305800" cy="2508379"/>
          </a:xfrm>
          <a:prstGeom prst="rect">
            <a:avLst/>
          </a:prstGeom>
          <a:noFill/>
        </p:spPr>
        <p:txBody>
          <a:bodyPr wrap="square" rtlCol="0">
            <a:spAutoFit/>
          </a:bodyPr>
          <a:lstStyle/>
          <a:p>
            <a:pPr>
              <a:spcAft>
                <a:spcPts val="600"/>
              </a:spcAft>
              <a:tabLst>
                <a:tab pos="1628775" algn="l"/>
              </a:tabLst>
            </a:pPr>
            <a:r>
              <a:rPr lang="fr-FR" sz="24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En matière de connaissances numériques, les EDIH sont, pour les PME, des balises qui les aident à naviguer dans les courants changeants de notre monde actuel régi par la technologie.</a:t>
            </a:r>
            <a:br>
              <a:rPr lang="fr-FR" sz="2400" dirty="0">
                <a:effectLst/>
                <a:latin typeface="Arial" panose="020B0604020202020204" pitchFamily="34" charset="0"/>
                <a:ea typeface="Calibri" panose="020F0502020204030204" pitchFamily="34" charset="0"/>
                <a:cs typeface="Times New Roman" panose="02020603050405020304" pitchFamily="18" charset="0"/>
              </a:rPr>
            </a:br>
            <a:r>
              <a:rPr lang="fr-FR" sz="1900" dirty="0">
                <a:effectLst/>
                <a:latin typeface="Arial" panose="020B0604020202020204" pitchFamily="34" charset="0"/>
                <a:cs typeface="Arial" panose="020B0604020202020204" pitchFamily="34" charset="0"/>
              </a:rPr>
              <a:t>En exploitant le potentiel de la numérisation, les entreprises se préparent à améliorer leurs processus de production, à gagner en efficacité et à distancer leurs concurrents.</a:t>
            </a:r>
            <a:r>
              <a:rPr lang="fr-FR" sz="1900" dirty="0">
                <a:effectLst/>
                <a:latin typeface="Arial" panose="020B0604020202020204" pitchFamily="34" charset="0"/>
                <a:ea typeface="Calibri" panose="020F0502020204030204" pitchFamily="34" charset="0"/>
                <a:cs typeface="Arial" panose="020B0604020202020204" pitchFamily="34" charset="0"/>
              </a:rPr>
              <a:t>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6" name="TextBox 15">
            <a:extLst>
              <a:ext uri="{FF2B5EF4-FFF2-40B4-BE49-F238E27FC236}">
                <a16:creationId xmlns:a16="http://schemas.microsoft.com/office/drawing/2014/main" id="{250AF70B-952C-2DC4-4559-78157EC86AA5}"/>
              </a:ext>
            </a:extLst>
          </p:cNvPr>
          <p:cNvSpPr txBox="1"/>
          <p:nvPr/>
        </p:nvSpPr>
        <p:spPr>
          <a:xfrm>
            <a:off x="1029676" y="7750684"/>
            <a:ext cx="8077200" cy="1477328"/>
          </a:xfrm>
          <a:prstGeom prst="rect">
            <a:avLst/>
          </a:prstGeom>
          <a:noFill/>
        </p:spPr>
        <p:txBody>
          <a:bodyPr wrap="square">
            <a:spAutoFit/>
          </a:bodyPr>
          <a:lstStyle/>
          <a:p>
            <a:pPr>
              <a:spcAft>
                <a:spcPts val="600"/>
              </a:spcAft>
              <a:tabLst>
                <a:tab pos="1628775" algn="l"/>
              </a:tabLst>
            </a:pPr>
            <a:r>
              <a:rPr lang="fr-FR" sz="2600" dirty="0">
                <a:solidFill>
                  <a:schemeClr val="accent2"/>
                </a:solidFill>
                <a:latin typeface="Arial" panose="020B0604020202020204" pitchFamily="34" charset="0"/>
                <a:ea typeface="Calibri" panose="020F0502020204030204" pitchFamily="34" charset="0"/>
                <a:cs typeface="Arial" panose="020B0604020202020204" pitchFamily="34" charset="0"/>
              </a:rPr>
              <a:t>L’engagement du réseau des EDIH va au-delà des prouesses numériques.</a:t>
            </a:r>
            <a:br>
              <a:rPr lang="fr-FR" sz="2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fr-FR" sz="1900" dirty="0">
                <a:latin typeface="Arial" panose="020B0604020202020204" pitchFamily="34" charset="0"/>
                <a:ea typeface="Calibri" panose="020F0502020204030204" pitchFamily="34" charset="0"/>
                <a:cs typeface="Arial" panose="020B0604020202020204" pitchFamily="34" charset="0"/>
              </a:rPr>
              <a:t>Il s’inscrit dans une approche consciente et responsable de fourniture de services qui cultivent la durabilité environnementale.</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fr-FR" sz="1950">
                <a:solidFill>
                  <a:schemeClr val="bg2"/>
                </a:solidFill>
                <a:latin typeface="Arial" panose="020B0604020202020204" pitchFamily="34" charset="0"/>
                <a:cs typeface="Arial" panose="020B0604020202020204" pitchFamily="34" charset="0"/>
              </a:rPr>
              <a:t>Cette initiative, pilotée par la Commission européenne, réunit plus de 200 pôles d’innovation numérique (EDIH), répartis stratégiquement dans les États membres de l’Union, ainsi qu’en Islande, au Liechtenstein et en Norvège.</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763032"/>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2" name="TextBox 31">
            <a:extLst>
              <a:ext uri="{FF2B5EF4-FFF2-40B4-BE49-F238E27FC236}">
                <a16:creationId xmlns:a16="http://schemas.microsoft.com/office/drawing/2014/main" id="{CD294DE4-CF46-9F3E-A488-41A427598EA5}"/>
              </a:ext>
            </a:extLst>
          </p:cNvPr>
          <p:cNvSpPr txBox="1"/>
          <p:nvPr/>
        </p:nvSpPr>
        <p:spPr>
          <a:xfrm>
            <a:off x="10324138" y="9350794"/>
            <a:ext cx="9024312" cy="379335"/>
          </a:xfrm>
          <a:prstGeom prst="rect">
            <a:avLst/>
          </a:prstGeom>
          <a:noFill/>
        </p:spPr>
        <p:txBody>
          <a:bodyPr wrap="square">
            <a:spAutoFit/>
          </a:bodyPr>
          <a:lstStyle/>
          <a:p>
            <a:pPr>
              <a:lnSpc>
                <a:spcPct val="107000"/>
              </a:lnSpc>
              <a:spcAft>
                <a:spcPts val="800"/>
              </a:spcAft>
              <a:tabLst>
                <a:tab pos="1628775" algn="l"/>
              </a:tabLst>
            </a:pPr>
            <a:r>
              <a:rPr lang="fr-FR" sz="1880">
                <a:solidFill>
                  <a:schemeClr val="accent2"/>
                </a:solidFill>
                <a:effectLst/>
                <a:latin typeface="Arial" panose="020B0604020202020204" pitchFamily="34" charset="0"/>
                <a:ea typeface="Calibri" panose="020F0502020204030204" pitchFamily="34" charset="0"/>
                <a:cs typeface="Arial" panose="020B0604020202020204" pitchFamily="34" charset="0"/>
              </a:rPr>
              <a:t>Embarquez avec nous pour ce voyage passionnant au cours duquel nous façonnerons l’avenir numérique de l’Europe! </a:t>
            </a:r>
            <a:r>
              <a:rPr lang="fr-FR" sz="1880">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fr-FR" sz="2000">
                <a:solidFill>
                  <a:schemeClr val="accent2">
                    <a:alpha val="50000"/>
                  </a:schemeClr>
                </a:solidFill>
                <a:latin typeface="Arial" panose="020B0604020202020204" pitchFamily="34" charset="0"/>
                <a:cs typeface="Arial" panose="020B0604020202020204" pitchFamily="34" charset="0"/>
              </a:rPr>
              <a:t>#Réseau_EDIH</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fr-FR" sz="2000">
                <a:solidFill>
                  <a:schemeClr val="accent2">
                    <a:alpha val="50000"/>
                  </a:schemeClr>
                </a:solidFill>
                <a:latin typeface="Arial" panose="020B0604020202020204" pitchFamily="34" charset="0"/>
                <a:cs typeface="Arial" panose="020B0604020202020204" pitchFamily="34" charset="0"/>
              </a:rPr>
              <a:t>Conduire la transformation numérique de l’Union</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fr-FR"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https://european-digital-innovation-hubs.ec.europa.eu/home</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711617" y="807432"/>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fr-FR" sz="13000" b="1">
                <a:solidFill>
                  <a:schemeClr val="accent1"/>
                </a:solidFill>
              </a:rPr>
              <a:t>Participer</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527050" y="2791901"/>
            <a:ext cx="19134137" cy="838200"/>
          </a:xfrm>
        </p:spPr>
        <p:txBody>
          <a:bodyPr>
            <a:noAutofit/>
          </a:bodyPr>
          <a:lstStyle/>
          <a:p>
            <a:r>
              <a:rPr lang="fr-FR" sz="4800" b="0" dirty="0">
                <a:solidFill>
                  <a:schemeClr val="accent2"/>
                </a:solidFill>
              </a:rPr>
              <a:t>Comment pouvez-vous aider à faire connaître le réseau des EDIH?</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7108658"/>
            <a:ext cx="8534400" cy="272404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1" name="TextBox 10">
            <a:extLst>
              <a:ext uri="{FF2B5EF4-FFF2-40B4-BE49-F238E27FC236}">
                <a16:creationId xmlns:a16="http://schemas.microsoft.com/office/drawing/2014/main" id="{0F65EE63-60FE-C70F-A609-02BA76625E87}"/>
              </a:ext>
            </a:extLst>
          </p:cNvPr>
          <p:cNvSpPr txBox="1"/>
          <p:nvPr/>
        </p:nvSpPr>
        <p:spPr>
          <a:xfrm>
            <a:off x="2363643" y="4687912"/>
            <a:ext cx="7383607" cy="1631216"/>
          </a:xfrm>
          <a:prstGeom prst="rect">
            <a:avLst/>
          </a:prstGeom>
          <a:noFill/>
        </p:spPr>
        <p:txBody>
          <a:bodyPr wrap="square" rtlCol="0">
            <a:spAutoFit/>
          </a:bodyPr>
          <a:lstStyle/>
          <a:p>
            <a:r>
              <a:rPr lang="fr-FR" sz="2000" dirty="0">
                <a:effectLst/>
                <a:latin typeface="Arial" panose="020B0604020202020204" pitchFamily="34" charset="0"/>
                <a:ea typeface="Times New Roman" panose="02020603050405020304" pitchFamily="18" charset="0"/>
                <a:cs typeface="Arial" panose="020B0604020202020204" pitchFamily="34" charset="0"/>
              </a:rPr>
              <a:t>Augmentez la visibilité du réseau des EDIH et de sa mission en réalisant et en publiant un article informatif, une publication stimulante ou une interview passionnante avec l’un de nos représentants du pôle d’innovation numérique. </a:t>
            </a:r>
          </a:p>
          <a:p>
            <a:r>
              <a:rPr lang="fr-FR" sz="2000" dirty="0">
                <a:effectLst/>
                <a:latin typeface="Arial" panose="020B0604020202020204" pitchFamily="34" charset="0"/>
                <a:ea typeface="Times New Roman" panose="02020603050405020304" pitchFamily="18" charset="0"/>
                <a:cs typeface="Arial" panose="020B0604020202020204" pitchFamily="34" charset="0"/>
              </a:rPr>
              <a:t>Partagez vos idées créatives et vos réflexions avec notre équipe.</a:t>
            </a:r>
          </a:p>
        </p:txBody>
      </p:sp>
      <p:sp>
        <p:nvSpPr>
          <p:cNvPr id="12" name="TextBox 11">
            <a:extLst>
              <a:ext uri="{FF2B5EF4-FFF2-40B4-BE49-F238E27FC236}">
                <a16:creationId xmlns:a16="http://schemas.microsoft.com/office/drawing/2014/main" id="{C857DB31-C8F5-087C-6040-B6CF66ADF8B9}"/>
              </a:ext>
            </a:extLst>
          </p:cNvPr>
          <p:cNvSpPr txBox="1"/>
          <p:nvPr/>
        </p:nvSpPr>
        <p:spPr>
          <a:xfrm>
            <a:off x="2329009" y="7326490"/>
            <a:ext cx="7570641" cy="2417457"/>
          </a:xfrm>
          <a:prstGeom prst="rect">
            <a:avLst/>
          </a:prstGeom>
          <a:noFill/>
        </p:spPr>
        <p:txBody>
          <a:bodyPr wrap="square" rtlCol="0">
            <a:spAutoFit/>
          </a:bodyPr>
          <a:lstStyle/>
          <a:p>
            <a:pPr lvl="0">
              <a:lnSpc>
                <a:spcPct val="115000"/>
              </a:lnSpc>
              <a:spcAft>
                <a:spcPts val="1200"/>
              </a:spcAft>
            </a:pPr>
            <a:r>
              <a:rPr lang="fr-FR" sz="1900" dirty="0">
                <a:effectLst/>
                <a:latin typeface="Arial" panose="020B0604020202020204" pitchFamily="34" charset="0"/>
                <a:ea typeface="Times New Roman" panose="02020603050405020304" pitchFamily="18" charset="0"/>
                <a:cs typeface="Arial" panose="020B0604020202020204" pitchFamily="34" charset="0"/>
              </a:rPr>
              <a:t>Créez des liens entre vos propres activités et le réseau des EDIH lorsque vous en avez la possibilité (par exemple, en présentant des nouvelles pertinentes sur votre site internet ou dans votre newsletter, en ajoutant le lien du </a:t>
            </a:r>
            <a:r>
              <a:rPr lang="fr-FR" sz="19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site internet des EDIH</a:t>
            </a:r>
            <a:r>
              <a:rPr lang="fr-FR" sz="1900" dirty="0">
                <a:effectLst/>
                <a:latin typeface="Arial" panose="020B0604020202020204" pitchFamily="34" charset="0"/>
                <a:ea typeface="Times New Roman" panose="02020603050405020304" pitchFamily="18" charset="0"/>
                <a:cs typeface="Arial" panose="020B0604020202020204" pitchFamily="34" charset="0"/>
              </a:rPr>
              <a:t> sur votre plateforme, en organisant ou en participant à des événements centrés sur l’innovation numérique, et en partageant des réflexions sur la transformation numérique via vos médias sociaux).</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5" name="TextBox 14">
            <a:extLst>
              <a:ext uri="{FF2B5EF4-FFF2-40B4-BE49-F238E27FC236}">
                <a16:creationId xmlns:a16="http://schemas.microsoft.com/office/drawing/2014/main" id="{964ACAD3-E04E-2718-B502-3F88E781FCC4}"/>
              </a:ext>
            </a:extLst>
          </p:cNvPr>
          <p:cNvSpPr txBox="1"/>
          <p:nvPr/>
        </p:nvSpPr>
        <p:spPr>
          <a:xfrm>
            <a:off x="11760436" y="4596828"/>
            <a:ext cx="7580222" cy="1477969"/>
          </a:xfrm>
          <a:prstGeom prst="rect">
            <a:avLst/>
          </a:prstGeom>
          <a:noFill/>
        </p:spPr>
        <p:txBody>
          <a:bodyPr wrap="square" rtlCol="0">
            <a:spAutoFit/>
          </a:bodyPr>
          <a:lstStyle/>
          <a:p>
            <a:pPr lvl="0" algn="just">
              <a:lnSpc>
                <a:spcPct val="115000"/>
              </a:lnSpc>
              <a:spcAft>
                <a:spcPts val="12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Discutez du réseau des EDIH avec vos collègues, avec vos réseaux et avec les autres parties prenantes et assurez-vous que le matériel du réseau des EDIH fourni dans cette boite à outils soit facilement accessible sur vos canaux de communication.</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60436" y="6924391"/>
            <a:ext cx="7580221" cy="770083"/>
          </a:xfrm>
          <a:prstGeom prst="rect">
            <a:avLst/>
          </a:prstGeom>
          <a:noFill/>
        </p:spPr>
        <p:txBody>
          <a:bodyPr wrap="square" rtlCol="0">
            <a:spAutoFit/>
          </a:bodyPr>
          <a:lstStyle/>
          <a:p>
            <a:pPr lvl="0" algn="just">
              <a:lnSpc>
                <a:spcPct val="115000"/>
              </a:lnSpc>
              <a:spcAft>
                <a:spcPts val="12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Soutenez la mission du réseau des EDIH en partageant, en republiant et en approuvant du contenu qui s’y rapporte sur les médias sociaux.</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40C0D4E9-B546-AD3E-CD9F-BB7502C8FD3E}"/>
              </a:ext>
            </a:extLst>
          </p:cNvPr>
          <p:cNvSpPr txBox="1"/>
          <p:nvPr/>
        </p:nvSpPr>
        <p:spPr>
          <a:xfrm>
            <a:off x="11760436" y="8656503"/>
            <a:ext cx="7580221" cy="768095"/>
          </a:xfrm>
          <a:prstGeom prst="rect">
            <a:avLst/>
          </a:prstGeom>
          <a:noFill/>
        </p:spPr>
        <p:txBody>
          <a:bodyPr wrap="square" rtlCol="0">
            <a:spAutoFit/>
          </a:bodyPr>
          <a:lstStyle/>
          <a:p>
            <a:pPr lvl="0" algn="just">
              <a:lnSpc>
                <a:spcPct val="115000"/>
              </a:lnSpc>
              <a:spcAft>
                <a:spcPts val="12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Saisissez toutes les occasions de promouvoir le réseau des EDIH en utilisant les ressources de la boîte à outils pour la communication.</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fr-FR" sz="2000">
                <a:solidFill>
                  <a:schemeClr val="accent2">
                    <a:alpha val="50000"/>
                  </a:schemeClr>
                </a:solidFill>
                <a:latin typeface="Arial" panose="020B0604020202020204" pitchFamily="34" charset="0"/>
                <a:cs typeface="Arial" panose="020B0604020202020204" pitchFamily="34" charset="0"/>
              </a:rPr>
              <a:t>#Réseau_EDIH</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fr-FR" sz="2000">
                <a:solidFill>
                  <a:schemeClr val="accent2">
                    <a:alpha val="50000"/>
                  </a:schemeClr>
                </a:solidFill>
                <a:latin typeface="Arial" panose="020B0604020202020204" pitchFamily="34" charset="0"/>
                <a:cs typeface="Arial" panose="020B0604020202020204" pitchFamily="34" charset="0"/>
              </a:rPr>
              <a:t>Conduire la transformation numérique de l’Union</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fr-FR"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https://european-digital-innovation-hubs.ec.europa.eu/home</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rtlCol="0">
            <a:spAutoFit/>
          </a:bodyPr>
          <a:lstStyle/>
          <a:p>
            <a:pPr>
              <a:spcAft>
                <a:spcPts val="600"/>
              </a:spcAft>
            </a:pPr>
            <a:r>
              <a:rPr lang="fr-FR" sz="4000" dirty="0">
                <a:solidFill>
                  <a:srgbClr val="0068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Vidéo</a:t>
            </a:r>
            <a:endParaRPr lang="fr-FR" sz="4000" dirty="0">
              <a:solidFill>
                <a:srgbClr val="0068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015663"/>
          </a:xfrm>
          <a:prstGeom prst="rect">
            <a:avLst/>
          </a:prstGeom>
          <a:noFill/>
        </p:spPr>
        <p:txBody>
          <a:bodyPr wrap="square" rtlCol="0">
            <a:spAutoFit/>
          </a:bodyPr>
          <a:lstStyle/>
          <a:p>
            <a:pPr>
              <a:spcAft>
                <a:spcPts val="600"/>
              </a:spcAft>
            </a:pPr>
            <a:r>
              <a:rPr lang="fr-FR" sz="2000">
                <a:effectLst/>
                <a:latin typeface="Arial" panose="020B0604020202020204" pitchFamily="34" charset="0"/>
                <a:ea typeface="Times New Roman" panose="02020603050405020304" pitchFamily="18" charset="0"/>
                <a:cs typeface="Arial" panose="020B0604020202020204" pitchFamily="34" charset="0"/>
              </a:rPr>
              <a:t>Servez-vous de la vidéo comme d’un outil intéressant pour présenter le travail, les objectifs et les accomplissements significatifs du réseau. Partagez-la sur plusieurs plateformes pour toucher une audience plus importante.</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5102956"/>
            <a:ext cx="7233625" cy="707886"/>
          </a:xfrm>
          <a:prstGeom prst="rect">
            <a:avLst/>
          </a:prstGeom>
          <a:noFill/>
        </p:spPr>
        <p:txBody>
          <a:bodyPr wrap="square" rtlCol="0">
            <a:spAutoFit/>
          </a:bodyPr>
          <a:lstStyle/>
          <a:p>
            <a:pPr>
              <a:spcAft>
                <a:spcPts val="600"/>
              </a:spcAft>
            </a:pPr>
            <a:r>
              <a:rPr lang="fr-FR"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Brochure sur les services</a:t>
            </a:r>
            <a:endParaRPr lang="fr-FR"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810842"/>
            <a:ext cx="7233625" cy="1015663"/>
          </a:xfrm>
          <a:prstGeom prst="rect">
            <a:avLst/>
          </a:prstGeom>
          <a:noFill/>
        </p:spPr>
        <p:txBody>
          <a:bodyPr wrap="square" rtlCol="0">
            <a:spAutoFit/>
          </a:bodyPr>
          <a:lstStyle/>
          <a:p>
            <a:pPr>
              <a:spcAft>
                <a:spcPts val="600"/>
              </a:spcAft>
            </a:pPr>
            <a:r>
              <a:rPr lang="fr-FR" sz="2000">
                <a:effectLst/>
                <a:latin typeface="Arial" panose="020B0604020202020204" pitchFamily="34" charset="0"/>
                <a:ea typeface="Times New Roman" panose="02020603050405020304" pitchFamily="18" charset="0"/>
                <a:cs typeface="Arial" panose="020B0604020202020204" pitchFamily="34" charset="0"/>
              </a:rPr>
              <a:t>Distribuez notre brochure informative sur les services aux partenaires et parties prenantes potentiels afin de leur donner un aperçu détaillé de nos services et des avantages pour nos clients.</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rtlCol="0">
            <a:spAutoFit/>
          </a:bodyPr>
          <a:lstStyle/>
          <a:p>
            <a:pPr>
              <a:spcAft>
                <a:spcPts val="600"/>
              </a:spcAft>
            </a:pPr>
            <a:r>
              <a:rPr lang="fr-FR"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Bannière déroulante</a:t>
            </a:r>
            <a:endParaRPr lang="fr-FR"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fr-FR" sz="2000">
                <a:effectLst/>
                <a:latin typeface="Arial" panose="020B0604020202020204" pitchFamily="34" charset="0"/>
                <a:ea typeface="Times New Roman" panose="02020603050405020304" pitchFamily="18" charset="0"/>
                <a:cs typeface="Arial" panose="020B0604020202020204" pitchFamily="34" charset="0"/>
              </a:rPr>
              <a:t>Affichez la bannière déroulante accrocheuse lors d’événements, de conférences ou d’ateliers afin d’attirer l’attention et de susciter des conversations sur le réseau des EDIH.</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rtlCol="0">
            <a:spAutoFit/>
          </a:bodyPr>
          <a:lstStyle/>
          <a:p>
            <a:pPr>
              <a:spcAft>
                <a:spcPts val="600"/>
              </a:spcAft>
            </a:pPr>
            <a:r>
              <a:rPr lang="fr-FR"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Infographie</a:t>
            </a:r>
            <a:endParaRPr lang="fr-FR"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fr-FR" sz="10300" b="1">
                <a:solidFill>
                  <a:schemeClr val="accent1"/>
                </a:solidFill>
                <a:effectLst/>
                <a:ea typeface="Times New Roman" panose="02020603050405020304" pitchFamily="18" charset="0"/>
              </a:rPr>
              <a:t>Matériel de communication</a:t>
            </a:r>
          </a:p>
          <a:p>
            <a:endParaRPr lang="es-ES" sz="1800" dirty="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fontScale="92500"/>
          </a:bodyPr>
          <a:lstStyle/>
          <a:p>
            <a:r>
              <a:rPr lang="fr-FR" sz="3600" b="0">
                <a:solidFill>
                  <a:schemeClr val="accent2"/>
                </a:solidFill>
                <a:effectLst/>
                <a:ea typeface="Calibri" panose="020F0502020204030204" pitchFamily="34" charset="0"/>
              </a:rPr>
              <a:t>Vous pouvez soutenir efficacement la mission du réseau grâce à notre matériel de communication accessible, conçu pour rendre vos efforts de promotion efficaces et intéressants.</a:t>
            </a:r>
          </a:p>
        </p:txBody>
      </p:sp>
      <p:pic>
        <p:nvPicPr>
          <p:cNvPr id="13" name="Picture 12">
            <a:hlinkClick r:id="rId5"/>
            <a:extLst>
              <a:ext uri="{FF2B5EF4-FFF2-40B4-BE49-F238E27FC236}">
                <a16:creationId xmlns:a16="http://schemas.microsoft.com/office/drawing/2014/main" id="{9971711D-575F-66D8-5C7F-EB3D4BC937D0}"/>
              </a:ext>
            </a:extLst>
          </p:cNvPr>
          <p:cNvPicPr>
            <a:picLocks noChangeAspect="1"/>
          </p:cNvPicPr>
          <p:nvPr/>
        </p:nvPicPr>
        <p:blipFill>
          <a:blip r:embed="rId10"/>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1"/>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2"/>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fr-FR" sz="2000">
                <a:effectLst/>
                <a:latin typeface="Arial" panose="020B0604020202020204" pitchFamily="34" charset="0"/>
                <a:ea typeface="Times New Roman" panose="02020603050405020304" pitchFamily="18" charset="0"/>
                <a:cs typeface="Arial" panose="020B0604020202020204" pitchFamily="34" charset="0"/>
              </a:rPr>
              <a:t>Partagez nos infographies sur vos médias sociaux, sites internet ou présentations pour transmettre des informations clés sur le réseau des EDIH de manière claire et précise.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fr-FR" sz="2000">
                <a:solidFill>
                  <a:schemeClr val="accent2">
                    <a:alpha val="50408"/>
                  </a:schemeClr>
                </a:solidFill>
                <a:latin typeface="Arial" panose="020B0604020202020204" pitchFamily="34" charset="0"/>
                <a:cs typeface="Arial" panose="020B0604020202020204" pitchFamily="34" charset="0"/>
              </a:rPr>
              <a:t>Conduire la transformation numérique de l’Union</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fr-FR" sz="2000">
                <a:solidFill>
                  <a:schemeClr val="accent2">
                    <a:alpha val="50408"/>
                  </a:schemeClr>
                </a:solidFill>
                <a:latin typeface="Arial" panose="020B0604020202020204" pitchFamily="34" charset="0"/>
                <a:cs typeface="Arial" panose="020B0604020202020204" pitchFamily="34" charset="0"/>
              </a:rPr>
              <a:t>#Réseau_EDIH</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fr-FR" sz="2000">
                <a:solidFill>
                  <a:srgbClr val="FF5A63"/>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https://european-digital-innovation-hubs.ec.europa.eu/home</a:t>
            </a:r>
          </a:p>
        </p:txBody>
      </p:sp>
      <p:pic>
        <p:nvPicPr>
          <p:cNvPr id="12" name="Picture 11">
            <a:hlinkClick r:id="rId9"/>
            <a:extLst>
              <a:ext uri="{FF2B5EF4-FFF2-40B4-BE49-F238E27FC236}">
                <a16:creationId xmlns:a16="http://schemas.microsoft.com/office/drawing/2014/main" id="{C35BB56E-6FCC-C0AD-8BA0-C31046B18CDA}"/>
              </a:ext>
            </a:extLst>
          </p:cNvPr>
          <p:cNvPicPr>
            <a:picLocks noChangeAspect="1"/>
          </p:cNvPicPr>
          <p:nvPr/>
        </p:nvPicPr>
        <p:blipFill>
          <a:blip r:embed="rId14"/>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5"/>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6"/>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7"/>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8"/>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3310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541476" y="6581028"/>
            <a:ext cx="9212392" cy="300065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2"/>
          <a:stretch>
            <a:fillRect/>
          </a:stretch>
        </p:blipFill>
        <p:spPr>
          <a:xfrm>
            <a:off x="277047" y="589269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3915838"/>
            <a:ext cx="7233625" cy="569387"/>
          </a:xfrm>
          <a:prstGeom prst="rect">
            <a:avLst/>
          </a:prstGeom>
          <a:noFill/>
        </p:spPr>
        <p:txBody>
          <a:bodyPr wrap="square" rtlCol="0">
            <a:spAutoFit/>
          </a:bodyPr>
          <a:lstStyle/>
          <a:p>
            <a:pPr>
              <a:spcAft>
                <a:spcPts val="600"/>
              </a:spcAft>
            </a:pPr>
            <a:r>
              <a:rPr lang="fr-FR" sz="31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3"/>
              </a:rPr>
              <a:t>Fond d’écran pour les réunions en ligne</a:t>
            </a:r>
            <a:endParaRPr lang="fr-FR" sz="31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4"/>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4623724"/>
            <a:ext cx="7233625" cy="1015663"/>
          </a:xfrm>
          <a:prstGeom prst="rect">
            <a:avLst/>
          </a:prstGeom>
          <a:noFill/>
        </p:spPr>
        <p:txBody>
          <a:bodyPr wrap="square" rtlCol="0">
            <a:spAutoFit/>
          </a:bodyPr>
          <a:lstStyle/>
          <a:p>
            <a:pPr>
              <a:spcAft>
                <a:spcPts val="600"/>
              </a:spcAft>
            </a:pPr>
            <a:r>
              <a:rPr lang="fr-FR" sz="1960">
                <a:effectLst/>
                <a:latin typeface="Arial" panose="020B0604020202020204" pitchFamily="34" charset="0"/>
                <a:ea typeface="Times New Roman" panose="02020603050405020304" pitchFamily="18" charset="0"/>
                <a:cs typeface="Arial" panose="020B0604020202020204" pitchFamily="34" charset="0"/>
              </a:rPr>
              <a:t>Durant les webinaires et les réunions en lignes, préparez le terrain pour des discussions sur le réseau en utilisant notre fond d’écran personnalisé pour les réunions en ligne.</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1463675"/>
            <a:ext cx="7233625" cy="615553"/>
          </a:xfrm>
          <a:prstGeom prst="rect">
            <a:avLst/>
          </a:prstGeom>
          <a:noFill/>
        </p:spPr>
        <p:txBody>
          <a:bodyPr wrap="square" rtlCol="0">
            <a:spAutoFit/>
          </a:bodyPr>
          <a:lstStyle/>
          <a:p>
            <a:pPr>
              <a:spcAft>
                <a:spcPts val="600"/>
              </a:spcAft>
            </a:pPr>
            <a:r>
              <a:rPr lang="fr-FR" sz="34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Bannière web</a:t>
            </a:r>
            <a:endParaRPr lang="fr-FR" sz="34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fr-FR" sz="1960" dirty="0">
                <a:effectLst/>
                <a:latin typeface="Arial" panose="020B0604020202020204" pitchFamily="34" charset="0"/>
                <a:ea typeface="Times New Roman" panose="02020603050405020304" pitchFamily="18" charset="0"/>
                <a:cs typeface="Arial" panose="020B0604020202020204" pitchFamily="34" charset="0"/>
              </a:rPr>
              <a:t>Augmentez la visibilité du réseau et soutenez sa mission en insérant notre bannière sur votre site internet. </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38837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3865782"/>
            <a:ext cx="7233625" cy="584775"/>
          </a:xfrm>
          <a:prstGeom prst="rect">
            <a:avLst/>
          </a:prstGeom>
          <a:noFill/>
        </p:spPr>
        <p:txBody>
          <a:bodyPr wrap="square" rtlCol="0">
            <a:spAutoFit/>
          </a:bodyPr>
          <a:lstStyle/>
          <a:p>
            <a:pPr>
              <a:spcAft>
                <a:spcPts val="600"/>
              </a:spcAft>
            </a:pPr>
            <a:r>
              <a:rPr lang="fr-FR" sz="3200" dirty="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Bannière pour courriel</a:t>
            </a:r>
            <a:endParaRPr lang="fr-FR" sz="3200" dirty="0">
              <a:solidFill>
                <a:srgbClr val="FFCF00"/>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4623725"/>
            <a:ext cx="7233625" cy="992579"/>
          </a:xfrm>
          <a:prstGeom prst="rect">
            <a:avLst/>
          </a:prstGeom>
          <a:noFill/>
        </p:spPr>
        <p:txBody>
          <a:bodyPr wrap="square" lIns="91440" tIns="45720" rIns="91440" bIns="45720" rtlCol="0" anchor="t">
            <a:spAutoFit/>
          </a:bodyPr>
          <a:lstStyle/>
          <a:p>
            <a:pPr>
              <a:spcAft>
                <a:spcPts val="600"/>
              </a:spcAft>
            </a:pPr>
            <a:r>
              <a:rPr lang="fr-FR" sz="1950" dirty="0">
                <a:latin typeface="Arial"/>
                <a:cs typeface="Arial"/>
              </a:rPr>
              <a:t>Intégrez cette bannière à vos signatures électroniques ou à vos newsletters pour ancrer le réseau des EDIH dans les esprits de vos contacts professionnels.</a:t>
            </a: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1485403"/>
            <a:ext cx="7233625" cy="615553"/>
          </a:xfrm>
          <a:prstGeom prst="rect">
            <a:avLst/>
          </a:prstGeom>
          <a:noFill/>
        </p:spPr>
        <p:txBody>
          <a:bodyPr wrap="square" rtlCol="0">
            <a:spAutoFit/>
          </a:bodyPr>
          <a:lstStyle/>
          <a:p>
            <a:pPr>
              <a:spcAft>
                <a:spcPts val="600"/>
              </a:spcAft>
            </a:pPr>
            <a:r>
              <a:rPr lang="fr-FR" sz="3400" dirty="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Publications sur les médias sociaux</a:t>
            </a:r>
            <a:endParaRPr lang="fr-FR" sz="3400" dirty="0">
              <a:solidFill>
                <a:srgbClr val="FF5A63"/>
              </a:solidFill>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11"/>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12"/>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3"/>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4"/>
          <a:stretch>
            <a:fillRect/>
          </a:stretch>
        </p:blipFill>
        <p:spPr>
          <a:xfrm>
            <a:off x="526562" y="424832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2193289"/>
            <a:ext cx="7520846" cy="997196"/>
          </a:xfrm>
          <a:prstGeom prst="rect">
            <a:avLst/>
          </a:prstGeom>
          <a:noFill/>
        </p:spPr>
        <p:txBody>
          <a:bodyPr wrap="square" rtlCol="0">
            <a:spAutoFit/>
          </a:bodyPr>
          <a:lstStyle/>
          <a:p>
            <a:pPr>
              <a:spcAft>
                <a:spcPts val="600"/>
              </a:spcAft>
            </a:pPr>
            <a:r>
              <a:rPr lang="fr-FR" sz="1960" dirty="0">
                <a:effectLst/>
                <a:latin typeface="Arial" panose="020B0604020202020204" pitchFamily="34" charset="0"/>
                <a:ea typeface="Times New Roman" panose="02020603050405020304" pitchFamily="18" charset="0"/>
                <a:cs typeface="Arial" panose="020B0604020202020204" pitchFamily="34" charset="0"/>
              </a:rPr>
              <a:t>Ménagez votre temps et vos efforts grâce à nos modèles de publications pour les médias sociaux. Elles sont faites pour être partagées et pour attirer l’attention, ce qui facilitera la diffusion d’informations concernant le réseau.</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fr-FR" sz="2000">
                <a:solidFill>
                  <a:schemeClr val="accent2">
                    <a:alpha val="50000"/>
                  </a:schemeClr>
                </a:solidFill>
                <a:latin typeface="Arial" panose="020B0604020202020204" pitchFamily="34" charset="0"/>
                <a:cs typeface="Arial" panose="020B0604020202020204" pitchFamily="34" charset="0"/>
              </a:rPr>
              <a:t>Conduire la transformation numérique de l’Union</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fr-FR" sz="2000">
                <a:solidFill>
                  <a:schemeClr val="accent2">
                    <a:alpha val="50000"/>
                  </a:schemeClr>
                </a:solidFill>
                <a:latin typeface="Arial" panose="020B0604020202020204" pitchFamily="34" charset="0"/>
                <a:cs typeface="Arial" panose="020B0604020202020204" pitchFamily="34" charset="0"/>
              </a:rPr>
              <a:t>#Réseau_EDIH</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fr-FR" sz="2000">
                <a:solidFill>
                  <a:srgbClr val="FF5A63"/>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https://european-digital-innovation-hubs.ec.europa.eu/home</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216694" y="6948128"/>
            <a:ext cx="8290936" cy="2246769"/>
          </a:xfrm>
          <a:prstGeom prst="rect">
            <a:avLst/>
          </a:prstGeom>
          <a:noFill/>
        </p:spPr>
        <p:txBody>
          <a:bodyPr wrap="square">
            <a:spAutoFit/>
          </a:bodyPr>
          <a:lstStyle/>
          <a:p>
            <a:pPr>
              <a:spcAft>
                <a:spcPts val="800"/>
              </a:spcAft>
            </a:pPr>
            <a:r>
              <a:rPr lang="fr-FR" sz="2800">
                <a:solidFill>
                  <a:schemeClr val="bg2"/>
                </a:solidFill>
                <a:effectLst/>
                <a:latin typeface="Arial" panose="020B0604020202020204" pitchFamily="34" charset="0"/>
                <a:ea typeface="Times New Roman" panose="02020603050405020304" pitchFamily="18" charset="0"/>
                <a:cs typeface="Arial" panose="020B0604020202020204" pitchFamily="34" charset="0"/>
              </a:rPr>
              <a:t>Grâce à ce matériel mis à votre disposition, vous pouvez jouer un rôle crucial dans l’amplification du message et de l’influence du réseau des EDIH. Votre engagement en tant que multiplicateur permettra d’accélérer la transformation numérique, l’innovation et la croissance dans l’Union européenne.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016860" y="4330773"/>
            <a:ext cx="1032637" cy="7979260"/>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6"/>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637987" y="7942023"/>
            <a:ext cx="6884822" cy="769441"/>
          </a:xfrm>
          <a:prstGeom prst="rect">
            <a:avLst/>
          </a:prstGeom>
          <a:noFill/>
        </p:spPr>
        <p:txBody>
          <a:bodyPr wrap="square">
            <a:spAutoFit/>
          </a:bodyPr>
          <a:lstStyle/>
          <a:p>
            <a:r>
              <a:rPr lang="fr-FR" sz="2200">
                <a:latin typeface="Arial" panose="020B0604020202020204" pitchFamily="34" charset="0"/>
                <a:cs typeface="Arial" panose="020B0604020202020204" pitchFamily="34" charset="0"/>
              </a:rPr>
              <a:t>Si vous avez besoin de conseils ou si vous avez des questions concernant cette boite à outils, contactez-nous à l’adresse suivante: </a:t>
            </a:r>
            <a:r>
              <a:rPr lang="fr-FR" sz="2200">
                <a:latin typeface="Arial" panose="020B0604020202020204" pitchFamily="34" charset="0"/>
                <a:cs typeface="Arial" panose="020B0604020202020204" pitchFamily="34" charset="0"/>
                <a:hlinkClick r:id="rId17"/>
              </a:rPr>
              <a:t>info@edihnetwork.eu</a:t>
            </a: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266741" y="3970863"/>
            <a:ext cx="647991" cy="6782777"/>
          </a:xfrm>
          <a:prstGeom prst="round2SameRect">
            <a:avLst>
              <a:gd name="adj1" fmla="val 50000"/>
              <a:gd name="adj2" fmla="val 4644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508095" y="6970940"/>
            <a:ext cx="6164498" cy="707886"/>
          </a:xfrm>
          <a:prstGeom prst="rect">
            <a:avLst/>
          </a:prstGeom>
          <a:noFill/>
          <a:effectLst/>
        </p:spPr>
        <p:txBody>
          <a:bodyPr wrap="square">
            <a:spAutoFit/>
          </a:bodyPr>
          <a:lstStyle/>
          <a:p>
            <a:r>
              <a:rPr lang="fr-FR" sz="4000">
                <a:solidFill>
                  <a:schemeClr val="bg2"/>
                </a:solidFill>
                <a:latin typeface="Arial" panose="020B0604020202020204" pitchFamily="34" charset="0"/>
                <a:cs typeface="Arial" panose="020B0604020202020204" pitchFamily="34" charset="0"/>
              </a:rPr>
              <a:t>Votre avis nous intéresse!</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8"/>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9"/>
          <a:stretch>
            <a:fillRect/>
          </a:stretch>
        </p:blipFill>
        <p:spPr>
          <a:xfrm>
            <a:off x="747086" y="438558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20"/>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21"/>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C816D-FD5D-4E38-A8F5-9437607A4DFF}">
  <ds:schemaRefs>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www.w3.org/XML/1998/namespace"/>
    <ds:schemaRef ds:uri="fb6c068c-bc2d-4620-b517-6a4d82a7e161"/>
    <ds:schemaRef ds:uri="http://schemas.openxmlformats.org/package/2006/metadata/core-properties"/>
    <ds:schemaRef ds:uri="604b4288-15a6-4b36-801c-a9875e40b072"/>
    <ds:schemaRef ds:uri="http://purl.org/dc/dcmitype/"/>
  </ds:schemaRefs>
</ds:datastoreItem>
</file>

<file path=customXml/itemProps2.xml><?xml version="1.0" encoding="utf-8"?>
<ds:datastoreItem xmlns:ds="http://schemas.openxmlformats.org/officeDocument/2006/customXml" ds:itemID="{E0ABB390-BC27-4D5B-8DEB-8804567FF4BF}">
  <ds:schemaRefs>
    <ds:schemaRef ds:uri="http://schemas.microsoft.com/sharepoint/v3/contenttype/forms"/>
  </ds:schemaRefs>
</ds:datastoreItem>
</file>

<file path=customXml/itemProps3.xml><?xml version="1.0" encoding="utf-8"?>
<ds:datastoreItem xmlns:ds="http://schemas.openxmlformats.org/officeDocument/2006/customXml" ds:itemID="{822C041F-2F88-4307-A478-FD0EC8AD3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c068c-bc2d-4620-b517-6a4d82a7e161"/>
    <ds:schemaRef ds:uri="604b4288-15a6-4b36-801c-a9875e40b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2650</TotalTime>
  <Words>889</Words>
  <Application>Microsoft Office PowerPoint</Application>
  <PresentationFormat>Custom</PresentationFormat>
  <Paragraphs>51</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Calibri</vt:lpstr>
      <vt:lpstr>EC Square Sans Pro</vt:lpstr>
      <vt:lpstr>Arial</vt:lpstr>
      <vt:lpstr>Times New Roman</vt: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lastModifiedBy>GKOURMA Adriana</cp:lastModifiedBy>
  <cp:revision>47</cp:revision>
  <dcterms:created xsi:type="dcterms:W3CDTF">2022-09-13T15:48:24Z</dcterms:created>
  <dcterms:modified xsi:type="dcterms:W3CDTF">2024-04-01T09:24:10Z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