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FF"/>
    <a:srgbClr val="FF5A63"/>
    <a:srgbClr val="934B4F"/>
    <a:srgbClr val="FFCF00"/>
    <a:srgbClr val="FFFEFB"/>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2E2BD-DBBF-4DED-AA72-3146CE816039}" v="20" dt="2024-03-28T10:48:50.8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826"/>
        <p:guide pos="332"/>
        <p:guide pos="12332"/>
        <p:guide pos="1292"/>
        <p:guide orient="horz" pos="4330"/>
        <p:guide pos="172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PROPOULOU Anna" userId="83b4f371-e610-4fc2-be37-eba1beaf4cee" providerId="ADAL" clId="{5E62E2BD-DBBF-4DED-AA72-3146CE816039}"/>
    <pc:docChg chg="undo custSel modSld">
      <pc:chgData name="LAMPROPOULOU Anna" userId="83b4f371-e610-4fc2-be37-eba1beaf4cee" providerId="ADAL" clId="{5E62E2BD-DBBF-4DED-AA72-3146CE816039}" dt="2024-03-28T10:48:50.887" v="23" actId="207"/>
      <pc:docMkLst>
        <pc:docMk/>
      </pc:docMkLst>
      <pc:sldChg chg="modSp mod">
        <pc:chgData name="LAMPROPOULOU Anna" userId="83b4f371-e610-4fc2-be37-eba1beaf4cee" providerId="ADAL" clId="{5E62E2BD-DBBF-4DED-AA72-3146CE816039}" dt="2024-03-28T10:47:36.474" v="21" actId="207"/>
        <pc:sldMkLst>
          <pc:docMk/>
          <pc:sldMk cId="1620281344" sldId="270"/>
        </pc:sldMkLst>
        <pc:spChg chg="mod">
          <ac:chgData name="LAMPROPOULOU Anna" userId="83b4f371-e610-4fc2-be37-eba1beaf4cee" providerId="ADAL" clId="{5E62E2BD-DBBF-4DED-AA72-3146CE816039}" dt="2024-03-28T10:38:13.609" v="8" actId="27636"/>
          <ac:spMkLst>
            <pc:docMk/>
            <pc:sldMk cId="1620281344" sldId="270"/>
            <ac:spMk id="3" creationId="{469276F1-1777-48B7-D42A-6BEB39CE32C8}"/>
          </ac:spMkLst>
        </pc:spChg>
        <pc:spChg chg="mod">
          <ac:chgData name="LAMPROPOULOU Anna" userId="83b4f371-e610-4fc2-be37-eba1beaf4cee" providerId="ADAL" clId="{5E62E2BD-DBBF-4DED-AA72-3146CE816039}" dt="2024-03-28T10:38:44.054" v="9" actId="207"/>
          <ac:spMkLst>
            <pc:docMk/>
            <pc:sldMk cId="1620281344" sldId="270"/>
            <ac:spMk id="24" creationId="{E19A1BA8-F5B9-81C0-1F79-5D2D04529B48}"/>
          </ac:spMkLst>
        </pc:spChg>
        <pc:spChg chg="mod">
          <ac:chgData name="LAMPROPOULOU Anna" userId="83b4f371-e610-4fc2-be37-eba1beaf4cee" providerId="ADAL" clId="{5E62E2BD-DBBF-4DED-AA72-3146CE816039}" dt="2024-03-28T10:38:48.592" v="10" actId="207"/>
          <ac:spMkLst>
            <pc:docMk/>
            <pc:sldMk cId="1620281344" sldId="270"/>
            <ac:spMk id="27" creationId="{AA0349BC-E389-8B2D-6E81-04C15E2536A8}"/>
          </ac:spMkLst>
        </pc:spChg>
        <pc:spChg chg="mod">
          <ac:chgData name="LAMPROPOULOU Anna" userId="83b4f371-e610-4fc2-be37-eba1beaf4cee" providerId="ADAL" clId="{5E62E2BD-DBBF-4DED-AA72-3146CE816039}" dt="2024-03-28T10:47:22.605" v="20" actId="115"/>
          <ac:spMkLst>
            <pc:docMk/>
            <pc:sldMk cId="1620281344" sldId="270"/>
            <ac:spMk id="30" creationId="{D163881D-BBDA-2022-AB17-3780FD21FC17}"/>
          </ac:spMkLst>
        </pc:spChg>
        <pc:spChg chg="mod">
          <ac:chgData name="LAMPROPOULOU Anna" userId="83b4f371-e610-4fc2-be37-eba1beaf4cee" providerId="ADAL" clId="{5E62E2BD-DBBF-4DED-AA72-3146CE816039}" dt="2024-03-28T10:47:36.474" v="21" actId="207"/>
          <ac:spMkLst>
            <pc:docMk/>
            <pc:sldMk cId="1620281344" sldId="270"/>
            <ac:spMk id="33" creationId="{FEFEB86C-62D9-64A1-25ED-9753D1A8695F}"/>
          </ac:spMkLst>
        </pc:spChg>
      </pc:sldChg>
      <pc:sldChg chg="modSp mod">
        <pc:chgData name="LAMPROPOULOU Anna" userId="83b4f371-e610-4fc2-be37-eba1beaf4cee" providerId="ADAL" clId="{5E62E2BD-DBBF-4DED-AA72-3146CE816039}" dt="2024-03-28T10:48:50.887" v="23" actId="207"/>
        <pc:sldMkLst>
          <pc:docMk/>
          <pc:sldMk cId="2804756480" sldId="280"/>
        </pc:sldMkLst>
        <pc:spChg chg="mod">
          <ac:chgData name="LAMPROPOULOU Anna" userId="83b4f371-e610-4fc2-be37-eba1beaf4cee" providerId="ADAL" clId="{5E62E2BD-DBBF-4DED-AA72-3146CE816039}" dt="2024-03-28T10:47:57.064" v="22" actId="207"/>
          <ac:spMkLst>
            <pc:docMk/>
            <pc:sldMk cId="2804756480" sldId="280"/>
            <ac:spMk id="24" creationId="{E19A1BA8-F5B9-81C0-1F79-5D2D04529B48}"/>
          </ac:spMkLst>
        </pc:spChg>
        <pc:spChg chg="mod">
          <ac:chgData name="LAMPROPOULOU Anna" userId="83b4f371-e610-4fc2-be37-eba1beaf4cee" providerId="ADAL" clId="{5E62E2BD-DBBF-4DED-AA72-3146CE816039}" dt="2024-03-28T10:40:29.042" v="15" actId="207"/>
          <ac:spMkLst>
            <pc:docMk/>
            <pc:sldMk cId="2804756480" sldId="280"/>
            <ac:spMk id="27" creationId="{AA0349BC-E389-8B2D-6E81-04C15E2536A8}"/>
          </ac:spMkLst>
        </pc:spChg>
        <pc:spChg chg="mod">
          <ac:chgData name="LAMPROPOULOU Anna" userId="83b4f371-e610-4fc2-be37-eba1beaf4cee" providerId="ADAL" clId="{5E62E2BD-DBBF-4DED-AA72-3146CE816039}" dt="2024-03-28T10:41:00.288" v="18" actId="207"/>
          <ac:spMkLst>
            <pc:docMk/>
            <pc:sldMk cId="2804756480" sldId="280"/>
            <ac:spMk id="30" creationId="{D163881D-BBDA-2022-AB17-3780FD21FC17}"/>
          </ac:spMkLst>
        </pc:spChg>
        <pc:spChg chg="mod">
          <ac:chgData name="LAMPROPOULOU Anna" userId="83b4f371-e610-4fc2-be37-eba1beaf4cee" providerId="ADAL" clId="{5E62E2BD-DBBF-4DED-AA72-3146CE816039}" dt="2024-03-28T10:48:50.887" v="23" actId="207"/>
          <ac:spMkLst>
            <pc:docMk/>
            <pc:sldMk cId="2804756480" sldId="280"/>
            <ac:spMk id="33" creationId="{FEFEB86C-62D9-64A1-25ED-9753D1A8695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03/28/2024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28/03/2024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err="1"/>
              <a:t>Image</a:t>
            </a:r>
            <a:endParaRPr lang="es-ES"/>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home"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hyperlink" Target="https://european-digital-innovation-hubs.ec.europa.eu/media#infographic" TargetMode="External"/><Relationship Id="rId13" Type="http://schemas.openxmlformats.org/officeDocument/2006/relationships/hyperlink" Target="https://european-digital-innovation-hubs.ec.europa.eu/home" TargetMode="External"/><Relationship Id="rId18" Type="http://schemas.openxmlformats.org/officeDocument/2006/relationships/image" Target="../media/image21.emf"/><Relationship Id="rId3" Type="http://schemas.openxmlformats.org/officeDocument/2006/relationships/hyperlink" Target="https://european-digital-innovation-hubs.ec.europa.eu/media%23videos" TargetMode="External"/><Relationship Id="rId7" Type="http://schemas.openxmlformats.org/officeDocument/2006/relationships/hyperlink" Target="https://european-digital-innovation-hubs.ec.europa.eu/media%23roll-up-banner" TargetMode="External"/><Relationship Id="rId12" Type="http://schemas.openxmlformats.org/officeDocument/2006/relationships/image" Target="../media/image16.emf"/><Relationship Id="rId17" Type="http://schemas.openxmlformats.org/officeDocument/2006/relationships/image" Target="../media/image20.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hyperlink" Target="https://european-digital-innovation-hubs.ec.europa.eu/media#roll-up-banner" TargetMode="External"/><Relationship Id="rId11" Type="http://schemas.openxmlformats.org/officeDocument/2006/relationships/image" Target="../media/image15.emf"/><Relationship Id="rId5" Type="http://schemas.openxmlformats.org/officeDocument/2006/relationships/hyperlink" Target="https://european-digital-innovation-hubs.ec.europa.eu/media%23service-brochure" TargetMode="External"/><Relationship Id="rId15" Type="http://schemas.openxmlformats.org/officeDocument/2006/relationships/image" Target="../media/image18.emf"/><Relationship Id="rId10" Type="http://schemas.openxmlformats.org/officeDocument/2006/relationships/image" Target="../media/image14.emf"/><Relationship Id="rId4" Type="http://schemas.openxmlformats.org/officeDocument/2006/relationships/hyperlink" Target="https://european-digital-innovation-hubs.ec.europa.eu/media#service-brochure" TargetMode="External"/><Relationship Id="rId9" Type="http://schemas.openxmlformats.org/officeDocument/2006/relationships/hyperlink" Target="https://european-digital-innovation-hubs.ec.europa.eu/media%23infographic" TargetMode="External"/><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hyperlink" Target="https://european-digital-innovation-hubs.ec.europa.eu/media%23email-signature-banner" TargetMode="External"/><Relationship Id="rId13" Type="http://schemas.openxmlformats.org/officeDocument/2006/relationships/image" Target="../media/image15.emf"/><Relationship Id="rId18" Type="http://schemas.openxmlformats.org/officeDocument/2006/relationships/image" Target="../media/image23.emf"/><Relationship Id="rId3" Type="http://schemas.openxmlformats.org/officeDocument/2006/relationships/hyperlink" Target="https://european-digital-innovation-hubs.ec.europa.eu/media#online-meeting-background" TargetMode="External"/><Relationship Id="rId21" Type="http://schemas.openxmlformats.org/officeDocument/2006/relationships/image" Target="../media/image26.emf"/><Relationship Id="rId7" Type="http://schemas.openxmlformats.org/officeDocument/2006/relationships/hyperlink" Target="https://european-digital-innovation-hubs.ec.europa.eu/media#email-signature-banner" TargetMode="External"/><Relationship Id="rId12" Type="http://schemas.openxmlformats.org/officeDocument/2006/relationships/image" Target="../media/image14.emf"/><Relationship Id="rId17" Type="http://schemas.openxmlformats.org/officeDocument/2006/relationships/hyperlink" Target="mailto:info@edihnetwork.eu" TargetMode="External"/><Relationship Id="rId2" Type="http://schemas.openxmlformats.org/officeDocument/2006/relationships/image" Target="../media/image7.png"/><Relationship Id="rId16" Type="http://schemas.openxmlformats.org/officeDocument/2006/relationships/image" Target="../media/image22.png"/><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website-banners" TargetMode="External"/><Relationship Id="rId11" Type="http://schemas.openxmlformats.org/officeDocument/2006/relationships/image" Target="../media/image17.emf"/><Relationship Id="rId5" Type="http://schemas.openxmlformats.org/officeDocument/2006/relationships/hyperlink" Target="https://european-digital-innovation-hubs.ec.europa.eu/media#website-banners" TargetMode="External"/><Relationship Id="rId15" Type="http://schemas.openxmlformats.org/officeDocument/2006/relationships/hyperlink" Target="https://european-digital-innovation-hubs.ec.europa.eu/home" TargetMode="External"/><Relationship Id="rId10" Type="http://schemas.openxmlformats.org/officeDocument/2006/relationships/hyperlink" Target="https://european-digital-innovation-hubs.ec.europa.eu/media%23social-media-posts" TargetMode="External"/><Relationship Id="rId19" Type="http://schemas.openxmlformats.org/officeDocument/2006/relationships/image" Target="../media/image24.emf"/><Relationship Id="rId4" Type="http://schemas.openxmlformats.org/officeDocument/2006/relationships/hyperlink" Target="https://european-digital-innovation-hubs.ec.europa.eu/media%23online-meeting-background" TargetMode="External"/><Relationship Id="rId9" Type="http://schemas.openxmlformats.org/officeDocument/2006/relationships/hyperlink" Target="https://european-digital-innovation-hubs.ec.europa.eu/media#social-media-posts" TargetMode="External"/><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nl-NL" sz="7200" b="1">
                <a:solidFill>
                  <a:schemeClr val="bg2"/>
                </a:solidFill>
              </a:rPr>
              <a:t>Netwerk van Europese digitale-innovatiehubs</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nl-NL" b="0">
                <a:solidFill>
                  <a:srgbClr val="FFFEFB"/>
                </a:solidFill>
              </a:rPr>
              <a:t>De digitale transformatie van de EU stimuleren</a:t>
            </a:r>
          </a:p>
          <a:p>
            <a:endParaRPr lang="es-ES">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312219"/>
            <a:ext cx="9044132" cy="2723805"/>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30"/>
            <a:ext cx="9044132" cy="247221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3" name="TextBox 12">
            <a:extLst>
              <a:ext uri="{FF2B5EF4-FFF2-40B4-BE49-F238E27FC236}">
                <a16:creationId xmlns:a16="http://schemas.microsoft.com/office/drawing/2014/main" id="{4A0332C8-72E5-667A-0668-D73C5BEEDEFF}"/>
              </a:ext>
            </a:extLst>
          </p:cNvPr>
          <p:cNvSpPr txBox="1"/>
          <p:nvPr/>
        </p:nvSpPr>
        <p:spPr>
          <a:xfrm>
            <a:off x="1029676" y="1634951"/>
            <a:ext cx="8077200" cy="1785104"/>
          </a:xfrm>
          <a:prstGeom prst="rect">
            <a:avLst/>
          </a:prstGeom>
          <a:noFill/>
        </p:spPr>
        <p:txBody>
          <a:bodyPr wrap="square" rtlCol="0">
            <a:spAutoFit/>
          </a:bodyPr>
          <a:lstStyle/>
          <a:p>
            <a:pPr>
              <a:spcAft>
                <a:spcPts val="600"/>
              </a:spcAft>
            </a:pPr>
            <a:r>
              <a:rPr lang="nl-NL" sz="2400">
                <a:solidFill>
                  <a:schemeClr val="accent2"/>
                </a:solidFill>
                <a:effectLst/>
                <a:latin typeface="Arial" panose="020B0604020202020204" pitchFamily="34" charset="0"/>
                <a:ea typeface="Calibri" panose="020F0502020204030204" pitchFamily="34" charset="0"/>
                <a:cs typeface="Arial" panose="020B0604020202020204" pitchFamily="34" charset="0"/>
              </a:rPr>
              <a:t>Het netwerk van Europese digitale-innovatiehubs (EDIH) vormt de kern van de digitale revolutie in Europa.</a:t>
            </a:r>
          </a:p>
          <a:p>
            <a:r>
              <a:rPr lang="nl-NL" sz="1900">
                <a:latin typeface="Arial" panose="020B0604020202020204" pitchFamily="34" charset="0"/>
                <a:ea typeface="Calibri" panose="020F0502020204030204" pitchFamily="34" charset="0"/>
                <a:cs typeface="Arial" panose="020B0604020202020204" pitchFamily="34" charset="0"/>
              </a:rPr>
              <a:t>Een </a:t>
            </a:r>
            <a:r>
              <a:rPr lang="nl-NL" sz="1900">
                <a:effectLst/>
                <a:latin typeface="Arial" panose="020B0604020202020204" pitchFamily="34" charset="0"/>
                <a:ea typeface="Calibri" panose="020F0502020204030204" pitchFamily="34" charset="0"/>
                <a:cs typeface="Arial" panose="020B0604020202020204" pitchFamily="34" charset="0"/>
              </a:rPr>
              <a:t>dynamische, </a:t>
            </a:r>
            <a:r>
              <a:rPr lang="nl-NL" sz="1900" err="1">
                <a:effectLst/>
                <a:latin typeface="Arial" panose="020B0604020202020204" pitchFamily="34" charset="0"/>
                <a:ea typeface="Calibri" panose="020F0502020204030204" pitchFamily="34" charset="0"/>
                <a:cs typeface="Arial" panose="020B0604020202020204" pitchFamily="34" charset="0"/>
              </a:rPr>
              <a:t>Europabrede</a:t>
            </a:r>
            <a:r>
              <a:rPr lang="nl-NL" sz="1900">
                <a:effectLst/>
                <a:latin typeface="Arial" panose="020B0604020202020204" pitchFamily="34" charset="0"/>
                <a:ea typeface="Calibri" panose="020F0502020204030204" pitchFamily="34" charset="0"/>
                <a:cs typeface="Arial" panose="020B0604020202020204" pitchFamily="34" charset="0"/>
              </a:rPr>
              <a:t> gemeenschap van deskundigen met een missie om het digitale landschap voor kleine en middelgrote ondernemingen en organisaties uit de publieke sector te hervormen.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29676" y="4586677"/>
            <a:ext cx="8305800" cy="2446824"/>
          </a:xfrm>
          <a:prstGeom prst="rect">
            <a:avLst/>
          </a:prstGeom>
          <a:noFill/>
        </p:spPr>
        <p:txBody>
          <a:bodyPr wrap="square" rtlCol="0">
            <a:spAutoFit/>
          </a:bodyPr>
          <a:lstStyle/>
          <a:p>
            <a:pPr>
              <a:spcAft>
                <a:spcPts val="600"/>
              </a:spcAft>
              <a:tabLst>
                <a:tab pos="1628775" algn="l"/>
              </a:tabLst>
            </a:pPr>
            <a:r>
              <a:rPr lang="nl-NL" sz="2400">
                <a:solidFill>
                  <a:schemeClr val="accent2"/>
                </a:solidFill>
                <a:effectLst/>
                <a:latin typeface="Arial" panose="020B0604020202020204" pitchFamily="34" charset="0"/>
                <a:ea typeface="Calibri" panose="020F0502020204030204" pitchFamily="34" charset="0"/>
                <a:cs typeface="Arial" panose="020B0604020202020204" pitchFamily="34" charset="0"/>
              </a:rPr>
              <a:t>Europese digitale-innovatiehubs zijn bakens van digitale kennis. Ze wijzen kleine en middelgrote ondernemingen de weg in de snel veranderende, door technologie gestuurde hedendaagse wereld.</a:t>
            </a:r>
            <a:br>
              <a:rPr lang="nl-NL" sz="2400">
                <a:effectLst/>
                <a:latin typeface="Arial" panose="020B0604020202020204" pitchFamily="34" charset="0"/>
                <a:ea typeface="Calibri" panose="020F0502020204030204" pitchFamily="34" charset="0"/>
                <a:cs typeface="Times New Roman" panose="02020603050405020304" pitchFamily="18" charset="0"/>
              </a:rPr>
            </a:br>
            <a:r>
              <a:rPr lang="nl-NL" sz="1900">
                <a:effectLst/>
                <a:latin typeface="Arial" panose="020B0604020202020204" pitchFamily="34" charset="0"/>
                <a:ea typeface="Calibri" panose="020F0502020204030204" pitchFamily="34" charset="0"/>
                <a:cs typeface="Arial" panose="020B0604020202020204" pitchFamily="34" charset="0"/>
              </a:rPr>
              <a:t>Door het potentieel van de digitalisering te benutten, zijn bedrijven er klaar voor om hun productieprocessen te verbeteren, efficiënter te worden en hun concurrentie te overtreffen.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6" name="TextBox 15">
            <a:extLst>
              <a:ext uri="{FF2B5EF4-FFF2-40B4-BE49-F238E27FC236}">
                <a16:creationId xmlns:a16="http://schemas.microsoft.com/office/drawing/2014/main" id="{250AF70B-952C-2DC4-4559-78157EC86AA5}"/>
              </a:ext>
            </a:extLst>
          </p:cNvPr>
          <p:cNvSpPr txBox="1"/>
          <p:nvPr/>
        </p:nvSpPr>
        <p:spPr>
          <a:xfrm>
            <a:off x="1029676" y="7750684"/>
            <a:ext cx="8077200" cy="1415772"/>
          </a:xfrm>
          <a:prstGeom prst="rect">
            <a:avLst/>
          </a:prstGeom>
          <a:noFill/>
        </p:spPr>
        <p:txBody>
          <a:bodyPr wrap="square">
            <a:spAutoFit/>
          </a:bodyPr>
          <a:lstStyle/>
          <a:p>
            <a:pPr>
              <a:spcAft>
                <a:spcPts val="600"/>
              </a:spcAft>
              <a:tabLst>
                <a:tab pos="1628775" algn="l"/>
              </a:tabLst>
            </a:pPr>
            <a:r>
              <a:rPr lang="nl-NL" sz="2400">
                <a:solidFill>
                  <a:schemeClr val="accent2"/>
                </a:solidFill>
                <a:effectLst/>
                <a:latin typeface="Arial" panose="020B0604020202020204" pitchFamily="34" charset="0"/>
                <a:ea typeface="Calibri" panose="020F0502020204030204" pitchFamily="34" charset="0"/>
                <a:cs typeface="Arial" panose="020B0604020202020204" pitchFamily="34" charset="0"/>
              </a:rPr>
              <a:t>Maar het EDIH-netwerk gaat niet alleen over digitale processen.</a:t>
            </a:r>
            <a:br>
              <a:rPr lang="nl-NL" sz="24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nl-NL" sz="1900">
                <a:effectLst/>
                <a:latin typeface="Arial" panose="020B0604020202020204" pitchFamily="34" charset="0"/>
                <a:ea typeface="Calibri" panose="020F0502020204030204" pitchFamily="34" charset="0"/>
                <a:cs typeface="Arial" panose="020B0604020202020204" pitchFamily="34" charset="0"/>
              </a:rPr>
              <a:t>Het wordt gekenmerkt door een bewuste, verantwoorde aanpak bij het verlenen van diensten die de ecologische duurzaamheid bevorderen.</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nl-NL" sz="1950">
                <a:solidFill>
                  <a:schemeClr val="bg2"/>
                </a:solidFill>
                <a:latin typeface="Arial" panose="020B0604020202020204" pitchFamily="34" charset="0"/>
                <a:cs typeface="Arial" panose="020B0604020202020204" pitchFamily="34" charset="0"/>
              </a:rPr>
              <a:t>Onder leiding van de Europese Commissie brengt dit project meer dan 200 digitale-innovatiehubs samen, strategisch verspreid over de EU-lidstaten, IJsland, Liechtenstein en Noorwegen.</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549740"/>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2" name="TextBox 31">
            <a:extLst>
              <a:ext uri="{FF2B5EF4-FFF2-40B4-BE49-F238E27FC236}">
                <a16:creationId xmlns:a16="http://schemas.microsoft.com/office/drawing/2014/main" id="{CD294DE4-CF46-9F3E-A488-41A427598EA5}"/>
              </a:ext>
            </a:extLst>
          </p:cNvPr>
          <p:cNvSpPr txBox="1"/>
          <p:nvPr/>
        </p:nvSpPr>
        <p:spPr>
          <a:xfrm>
            <a:off x="10324138" y="9350794"/>
            <a:ext cx="9024312" cy="351956"/>
          </a:xfrm>
          <a:prstGeom prst="rect">
            <a:avLst/>
          </a:prstGeom>
          <a:noFill/>
        </p:spPr>
        <p:txBody>
          <a:bodyPr wrap="square">
            <a:spAutoFit/>
          </a:bodyPr>
          <a:lstStyle/>
          <a:p>
            <a:pPr>
              <a:lnSpc>
                <a:spcPct val="107000"/>
              </a:lnSpc>
              <a:spcAft>
                <a:spcPts val="800"/>
              </a:spcAft>
              <a:tabLst>
                <a:tab pos="1628775" algn="l"/>
              </a:tabLst>
            </a:pPr>
            <a:r>
              <a:rPr lang="nl-NL" sz="1700">
                <a:solidFill>
                  <a:schemeClr val="accent2"/>
                </a:solidFill>
                <a:effectLst/>
                <a:latin typeface="Arial" panose="020B0604020202020204" pitchFamily="34" charset="0"/>
                <a:ea typeface="Calibri" panose="020F0502020204030204" pitchFamily="34" charset="0"/>
                <a:cs typeface="Arial" panose="020B0604020202020204" pitchFamily="34" charset="0"/>
              </a:rPr>
              <a:t>Maak de spannende reis met ons mee, als we digitale toekomst van Europa vormgeven! </a:t>
            </a:r>
            <a:r>
              <a:rPr lang="nl-NL" sz="1700">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nl-NL" sz="2000">
                <a:solidFill>
                  <a:schemeClr val="accent2">
                    <a:alpha val="50000"/>
                  </a:schemeClr>
                </a:solidFill>
                <a:latin typeface="Arial" panose="020B0604020202020204" pitchFamily="34" charset="0"/>
                <a:cs typeface="Arial" panose="020B0604020202020204" pitchFamily="34" charset="0"/>
              </a:rPr>
              <a:t># EDIH_Network</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nl-NL" sz="2000">
                <a:solidFill>
                  <a:schemeClr val="accent2">
                    <a:alpha val="50000"/>
                  </a:schemeClr>
                </a:solidFill>
                <a:latin typeface="Arial" panose="020B0604020202020204" pitchFamily="34" charset="0"/>
                <a:cs typeface="Arial" panose="020B0604020202020204" pitchFamily="34" charset="0"/>
              </a:rPr>
              <a:t>De digitale transformatie van de EU stimuleren</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nl-NL"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https://european-digital-innovation-hubs.ec.europa.eu/home</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711617" y="807432"/>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nl-NL" sz="13000" b="1">
                <a:solidFill>
                  <a:schemeClr val="accent1"/>
                </a:solidFill>
              </a:rPr>
              <a:t>Doe mee</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527050" y="2791901"/>
            <a:ext cx="19134137" cy="838200"/>
          </a:xfrm>
        </p:spPr>
        <p:txBody>
          <a:bodyPr>
            <a:noAutofit/>
          </a:bodyPr>
          <a:lstStyle/>
          <a:p>
            <a:r>
              <a:rPr lang="nl-NL" sz="4800" b="0">
                <a:solidFill>
                  <a:schemeClr val="accent2"/>
                </a:solidFill>
              </a:rPr>
              <a:t>Hoe kunt u bekendheid geven aan het EDIH-netwerk?</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7108658"/>
            <a:ext cx="8534400" cy="272404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1" name="TextBox 10">
            <a:extLst>
              <a:ext uri="{FF2B5EF4-FFF2-40B4-BE49-F238E27FC236}">
                <a16:creationId xmlns:a16="http://schemas.microsoft.com/office/drawing/2014/main" id="{0F65EE63-60FE-C70F-A609-02BA76625E87}"/>
              </a:ext>
            </a:extLst>
          </p:cNvPr>
          <p:cNvSpPr txBox="1"/>
          <p:nvPr/>
        </p:nvSpPr>
        <p:spPr>
          <a:xfrm>
            <a:off x="2363643" y="4687912"/>
            <a:ext cx="7383607" cy="1631216"/>
          </a:xfrm>
          <a:prstGeom prst="rect">
            <a:avLst/>
          </a:prstGeom>
          <a:noFill/>
        </p:spPr>
        <p:txBody>
          <a:bodyPr wrap="square" rtlCol="0">
            <a:spAutoFit/>
          </a:bodyPr>
          <a:lstStyle/>
          <a:p>
            <a:r>
              <a:rPr lang="nl-NL" sz="2000">
                <a:effectLst/>
                <a:latin typeface="Arial" panose="020B0604020202020204" pitchFamily="34" charset="0"/>
                <a:ea typeface="Times New Roman" panose="02020603050405020304" pitchFamily="18" charset="0"/>
                <a:cs typeface="Arial" panose="020B0604020202020204" pitchFamily="34" charset="0"/>
              </a:rPr>
              <a:t>U kunt een informatief artikel schrijven en publiceren, een blog posten die tot nadenken stemt of een boeiend gesprek voeren met vertegenwoordigers van onze digitale-innovatiehub. </a:t>
            </a:r>
          </a:p>
          <a:p>
            <a:r>
              <a:rPr lang="nl-NL" sz="2000">
                <a:effectLst/>
                <a:latin typeface="Arial" panose="020B0604020202020204" pitchFamily="34" charset="0"/>
                <a:ea typeface="Times New Roman" panose="02020603050405020304" pitchFamily="18" charset="0"/>
                <a:cs typeface="Arial" panose="020B0604020202020204" pitchFamily="34" charset="0"/>
              </a:rPr>
              <a:t>Deel uw creatieve ideeën en inzichten met ons team.</a:t>
            </a:r>
          </a:p>
        </p:txBody>
      </p:sp>
      <p:sp>
        <p:nvSpPr>
          <p:cNvPr id="12" name="TextBox 11">
            <a:extLst>
              <a:ext uri="{FF2B5EF4-FFF2-40B4-BE49-F238E27FC236}">
                <a16:creationId xmlns:a16="http://schemas.microsoft.com/office/drawing/2014/main" id="{C857DB31-C8F5-087C-6040-B6CF66ADF8B9}"/>
              </a:ext>
            </a:extLst>
          </p:cNvPr>
          <p:cNvSpPr txBox="1"/>
          <p:nvPr/>
        </p:nvSpPr>
        <p:spPr>
          <a:xfrm>
            <a:off x="2329009" y="7326490"/>
            <a:ext cx="7570641" cy="2185855"/>
          </a:xfrm>
          <a:prstGeom prst="rect">
            <a:avLst/>
          </a:prstGeom>
          <a:noFill/>
        </p:spPr>
        <p:txBody>
          <a:bodyPr wrap="square" rtlCol="0">
            <a:spAutoFit/>
          </a:bodyPr>
          <a:lstStyle/>
          <a:p>
            <a:pPr lvl="0">
              <a:lnSpc>
                <a:spcPct val="115000"/>
              </a:lnSpc>
              <a:spcAft>
                <a:spcPts val="1200"/>
              </a:spcAft>
            </a:pPr>
            <a:r>
              <a:rPr lang="nl-NL" sz="2000">
                <a:effectLst/>
                <a:latin typeface="Arial" panose="020B0604020202020204" pitchFamily="34" charset="0"/>
                <a:ea typeface="Times New Roman" panose="02020603050405020304" pitchFamily="18" charset="0"/>
                <a:cs typeface="Arial" panose="020B0604020202020204" pitchFamily="34" charset="0"/>
              </a:rPr>
              <a:t>Leg waar mogelijk de link tussen uw eigen inspanningen en het EDIH-netwerk (bijvoorbeeld door relevant nieuws op uw website of nieuwsbrief te plaatsen, door te linken naar de </a:t>
            </a:r>
            <a:r>
              <a:rPr lang="nl-NL" sz="2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website van het EDIH-netwerk</a:t>
            </a:r>
            <a:r>
              <a:rPr lang="nl-NL" sz="2000">
                <a:effectLst/>
                <a:latin typeface="Arial" panose="020B0604020202020204" pitchFamily="34" charset="0"/>
                <a:ea typeface="Times New Roman" panose="02020603050405020304" pitchFamily="18" charset="0"/>
                <a:cs typeface="Arial" panose="020B0604020202020204" pitchFamily="34" charset="0"/>
              </a:rPr>
              <a:t> op uw eigen platform, door deel te nemen aan of evenementen te organiseren rond digitale innovatie, en door inzichten over digitale transformatie te delen via uw socialemedia-accounts).</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5" name="TextBox 14">
            <a:extLst>
              <a:ext uri="{FF2B5EF4-FFF2-40B4-BE49-F238E27FC236}">
                <a16:creationId xmlns:a16="http://schemas.microsoft.com/office/drawing/2014/main" id="{964ACAD3-E04E-2718-B502-3F88E781FCC4}"/>
              </a:ext>
            </a:extLst>
          </p:cNvPr>
          <p:cNvSpPr txBox="1"/>
          <p:nvPr/>
        </p:nvSpPr>
        <p:spPr>
          <a:xfrm>
            <a:off x="11760436" y="4596828"/>
            <a:ext cx="7580222" cy="1477969"/>
          </a:xfrm>
          <a:prstGeom prst="rect">
            <a:avLst/>
          </a:prstGeom>
          <a:noFill/>
        </p:spPr>
        <p:txBody>
          <a:bodyPr wrap="square" rtlCol="0">
            <a:spAutoFit/>
          </a:bodyPr>
          <a:lstStyle/>
          <a:p>
            <a:pPr lvl="0">
              <a:lnSpc>
                <a:spcPct val="115000"/>
              </a:lnSpc>
              <a:spcAft>
                <a:spcPts val="1200"/>
              </a:spcAft>
            </a:pPr>
            <a:r>
              <a:rPr lang="nl-NL" sz="2000">
                <a:effectLst/>
                <a:latin typeface="Arial" panose="020B0604020202020204" pitchFamily="34" charset="0"/>
                <a:ea typeface="Times New Roman" panose="02020603050405020304" pitchFamily="18" charset="0"/>
                <a:cs typeface="Arial" panose="020B0604020202020204" pitchFamily="34" charset="0"/>
              </a:rPr>
              <a:t>Praat over het EDIH-netwerk met uw collega’s, netwerken en andere belanghebbenden, en zorg ervoor dat het materiaal van het EDIH-netwerk in deze toolkit makkelijk beschikbaar is via uw communicatiekanalen.</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60436" y="6924391"/>
            <a:ext cx="7580221" cy="770083"/>
          </a:xfrm>
          <a:prstGeom prst="rect">
            <a:avLst/>
          </a:prstGeom>
          <a:noFill/>
        </p:spPr>
        <p:txBody>
          <a:bodyPr wrap="square" rtlCol="0">
            <a:spAutoFit/>
          </a:bodyPr>
          <a:lstStyle/>
          <a:p>
            <a:pPr lvl="0" algn="just">
              <a:lnSpc>
                <a:spcPct val="115000"/>
              </a:lnSpc>
              <a:spcAft>
                <a:spcPts val="1200"/>
              </a:spcAft>
            </a:pPr>
            <a:r>
              <a:rPr lang="nl-NL" sz="2000">
                <a:effectLst/>
                <a:latin typeface="Arial" panose="020B0604020202020204" pitchFamily="34" charset="0"/>
                <a:ea typeface="Times New Roman" panose="02020603050405020304" pitchFamily="18" charset="0"/>
                <a:cs typeface="Arial" panose="020B0604020202020204" pitchFamily="34" charset="0"/>
              </a:rPr>
              <a:t>Steun de missie van het EDIH-netwerk door de inhoud op sociale media te delen, te reposten en te onderschrijven.</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9" name="TextBox 18">
            <a:extLst>
              <a:ext uri="{FF2B5EF4-FFF2-40B4-BE49-F238E27FC236}">
                <a16:creationId xmlns:a16="http://schemas.microsoft.com/office/drawing/2014/main" id="{40C0D4E9-B546-AD3E-CD9F-BB7502C8FD3E}"/>
              </a:ext>
            </a:extLst>
          </p:cNvPr>
          <p:cNvSpPr txBox="1"/>
          <p:nvPr/>
        </p:nvSpPr>
        <p:spPr>
          <a:xfrm>
            <a:off x="11760436" y="8656503"/>
            <a:ext cx="7580221" cy="768095"/>
          </a:xfrm>
          <a:prstGeom prst="rect">
            <a:avLst/>
          </a:prstGeom>
          <a:noFill/>
        </p:spPr>
        <p:txBody>
          <a:bodyPr wrap="square" rtlCol="0">
            <a:spAutoFit/>
          </a:bodyPr>
          <a:lstStyle/>
          <a:p>
            <a:pPr lvl="0" algn="just">
              <a:lnSpc>
                <a:spcPct val="115000"/>
              </a:lnSpc>
              <a:spcAft>
                <a:spcPts val="1200"/>
              </a:spcAft>
            </a:pPr>
            <a:r>
              <a:rPr lang="nl-NL" sz="2000">
                <a:effectLst/>
                <a:latin typeface="Arial" panose="020B0604020202020204" pitchFamily="34" charset="0"/>
                <a:ea typeface="Times New Roman" panose="02020603050405020304" pitchFamily="18" charset="0"/>
                <a:cs typeface="Arial" panose="020B0604020202020204" pitchFamily="34" charset="0"/>
              </a:rPr>
              <a:t>Grijp elke gelegenheid aan om het EDIH-netwerk te promoten, en gebruik daarbij de middelen van de communicatietoolkit.</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nl-NL" sz="2000">
                <a:solidFill>
                  <a:schemeClr val="accent2">
                    <a:alpha val="50000"/>
                  </a:schemeClr>
                </a:solidFill>
                <a:latin typeface="Arial" panose="020B0604020202020204" pitchFamily="34" charset="0"/>
                <a:cs typeface="Arial" panose="020B0604020202020204" pitchFamily="34" charset="0"/>
              </a:rPr>
              <a:t># EDIH_Network</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nl-NL" sz="2000">
                <a:solidFill>
                  <a:schemeClr val="accent2">
                    <a:alpha val="50000"/>
                  </a:schemeClr>
                </a:solidFill>
                <a:latin typeface="Arial" panose="020B0604020202020204" pitchFamily="34" charset="0"/>
                <a:cs typeface="Arial" panose="020B0604020202020204" pitchFamily="34" charset="0"/>
              </a:rPr>
              <a:t>De digitale transformatie van de EU stimuleren</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nl-NL"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https://european-digital-innovation-hubs.ec.europa.eu/home</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rtlCol="0">
            <a:spAutoFit/>
          </a:bodyPr>
          <a:lstStyle/>
          <a:p>
            <a:pPr>
              <a:spcAft>
                <a:spcPts val="600"/>
              </a:spcAft>
            </a:pPr>
            <a:r>
              <a:rPr lang="nl-NL" sz="4000">
                <a:solidFill>
                  <a:srgbClr val="0068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Filmpje</a:t>
            </a:r>
            <a:endParaRPr lang="nl-NL" sz="4000">
              <a:solidFill>
                <a:srgbClr val="0068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015663"/>
          </a:xfrm>
          <a:prstGeom prst="rect">
            <a:avLst/>
          </a:prstGeom>
          <a:noFill/>
        </p:spPr>
        <p:txBody>
          <a:bodyPr wrap="square" rtlCol="0">
            <a:spAutoFit/>
          </a:bodyPr>
          <a:lstStyle/>
          <a:p>
            <a:pPr>
              <a:spcAft>
                <a:spcPts val="600"/>
              </a:spcAft>
            </a:pPr>
            <a:r>
              <a:rPr lang="nl-NL" sz="2000">
                <a:effectLst/>
                <a:latin typeface="Arial" panose="020B0604020202020204" pitchFamily="34" charset="0"/>
                <a:ea typeface="Times New Roman" panose="02020603050405020304" pitchFamily="18" charset="0"/>
                <a:cs typeface="Arial" panose="020B0604020202020204" pitchFamily="34" charset="0"/>
              </a:rPr>
              <a:t>Gebruik het filmpje als een interessant instrument om de doeltreffende werkzaamheden, de doelstellingen en de succesverhalen van het netwerk te tonen. Deel het op verschillende platforms om een breder publiek te bereiken.</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0" name="TextBox 29">
            <a:hlinkClick r:id="rId4"/>
            <a:extLst>
              <a:ext uri="{FF2B5EF4-FFF2-40B4-BE49-F238E27FC236}">
                <a16:creationId xmlns:a16="http://schemas.microsoft.com/office/drawing/2014/main" id="{D163881D-BBDA-2022-AB17-3780FD21FC17}"/>
              </a:ext>
            </a:extLst>
          </p:cNvPr>
          <p:cNvSpPr txBox="1"/>
          <p:nvPr/>
        </p:nvSpPr>
        <p:spPr>
          <a:xfrm>
            <a:off x="11575074" y="5102956"/>
            <a:ext cx="7233625" cy="707886"/>
          </a:xfrm>
          <a:prstGeom prst="rect">
            <a:avLst/>
          </a:prstGeom>
          <a:noFill/>
        </p:spPr>
        <p:txBody>
          <a:bodyPr wrap="square" rtlCol="0">
            <a:spAutoFit/>
          </a:bodyPr>
          <a:lstStyle/>
          <a:p>
            <a:pPr>
              <a:spcAft>
                <a:spcPts val="600"/>
              </a:spcAft>
            </a:pPr>
            <a:r>
              <a:rPr lang="nl-NL" sz="4000" u="sng">
                <a:solidFill>
                  <a:schemeClr val="accent4"/>
                </a:solidFill>
                <a:effectLst/>
                <a:latin typeface="Arial" panose="020B0604020202020204" pitchFamily="34" charset="0"/>
                <a:ea typeface="Calibri" panose="020F0502020204030204" pitchFamily="34" charset="0"/>
                <a:cs typeface="Arial" panose="020B0604020202020204" pitchFamily="34" charset="0"/>
              </a:rPr>
              <a:t>Informatiebrochure</a:t>
            </a:r>
            <a:endParaRPr lang="nl-NL" sz="4000" u="sng">
              <a:solidFill>
                <a:schemeClr val="accent4"/>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810842"/>
            <a:ext cx="7233625" cy="1015663"/>
          </a:xfrm>
          <a:prstGeom prst="rect">
            <a:avLst/>
          </a:prstGeom>
          <a:noFill/>
        </p:spPr>
        <p:txBody>
          <a:bodyPr wrap="square" rtlCol="0">
            <a:spAutoFit/>
          </a:bodyPr>
          <a:lstStyle/>
          <a:p>
            <a:pPr>
              <a:spcAft>
                <a:spcPts val="600"/>
              </a:spcAft>
            </a:pPr>
            <a:r>
              <a:rPr lang="nl-NL" sz="2000">
                <a:effectLst/>
                <a:latin typeface="Arial" panose="020B0604020202020204" pitchFamily="34" charset="0"/>
                <a:ea typeface="Times New Roman" panose="02020603050405020304" pitchFamily="18" charset="0"/>
                <a:cs typeface="Arial" panose="020B0604020202020204" pitchFamily="34" charset="0"/>
              </a:rPr>
              <a:t>Verspreid onze informatiebrochure onder mogelijke belanghebbenden en partners om een gedetailleerd overzicht te geven van onze diensten en de voordelen voor klanten.</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rtlCol="0">
            <a:spAutoFit/>
          </a:bodyPr>
          <a:lstStyle/>
          <a:p>
            <a:pPr>
              <a:spcAft>
                <a:spcPts val="600"/>
              </a:spcAft>
            </a:pPr>
            <a:r>
              <a:rPr lang="nl-NL" sz="4000">
                <a:solidFill>
                  <a:srgbClr val="FFCF00"/>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Roll-up banner</a:t>
            </a:r>
            <a:endParaRPr lang="nl-NL" sz="400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nl-NL" sz="2000">
                <a:effectLst/>
                <a:latin typeface="Arial" panose="020B0604020202020204" pitchFamily="34" charset="0"/>
                <a:ea typeface="Times New Roman" panose="02020603050405020304" pitchFamily="18" charset="0"/>
                <a:cs typeface="Arial" panose="020B0604020202020204" pitchFamily="34" charset="0"/>
              </a:rPr>
              <a:t>Toon de opvallende banner op evenementen, conferenties of workshops om de aandacht te trekken en gesprekken over het EDIH-netwerk op gang te brengen.</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rtlCol="0">
            <a:spAutoFit/>
          </a:bodyPr>
          <a:lstStyle/>
          <a:p>
            <a:pPr>
              <a:spcAft>
                <a:spcPts val="600"/>
              </a:spcAft>
            </a:pPr>
            <a:r>
              <a:rPr lang="nl-NL" sz="4000">
                <a:solidFill>
                  <a:srgbClr val="FF5A63"/>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Infographics</a:t>
            </a:r>
            <a:endParaRPr lang="nl-NL" sz="400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nl-NL" sz="10300" b="1">
                <a:solidFill>
                  <a:schemeClr val="accent1"/>
                </a:solidFill>
                <a:effectLst/>
                <a:ea typeface="Times New Roman" panose="02020603050405020304" pitchFamily="18" charset="0"/>
              </a:rPr>
              <a:t>Communicatiemateriaal</a:t>
            </a:r>
          </a:p>
          <a:p>
            <a:endParaRPr lang="es-ES" sz="180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fontScale="92500"/>
          </a:bodyPr>
          <a:lstStyle/>
          <a:p>
            <a:r>
              <a:rPr lang="nl-NL" sz="3600" b="0">
                <a:solidFill>
                  <a:schemeClr val="accent2"/>
                </a:solidFill>
                <a:effectLst/>
                <a:ea typeface="Calibri" panose="020F0502020204030204" pitchFamily="34" charset="0"/>
              </a:rPr>
              <a:t>U kunt de missie van het netwerk effectief promoten met ons uitgebreide </a:t>
            </a:r>
            <a:br>
              <a:rPr lang="nl-NL" sz="3600" b="0">
                <a:solidFill>
                  <a:schemeClr val="accent2"/>
                </a:solidFill>
                <a:effectLst/>
                <a:ea typeface="Calibri" panose="020F0502020204030204" pitchFamily="34" charset="0"/>
              </a:rPr>
            </a:br>
            <a:r>
              <a:rPr lang="nl-NL" sz="3600" b="0">
                <a:solidFill>
                  <a:schemeClr val="accent2"/>
                </a:solidFill>
                <a:effectLst/>
                <a:ea typeface="Calibri" panose="020F0502020204030204" pitchFamily="34" charset="0"/>
              </a:rPr>
              <a:t>communicatiemateriaal, dat is ontworpen om uw pr-werk aantrekkelijk en invloedrijk te maken.</a:t>
            </a:r>
          </a:p>
        </p:txBody>
      </p:sp>
      <p:pic>
        <p:nvPicPr>
          <p:cNvPr id="13" name="Picture 12">
            <a:hlinkClick r:id="rId5"/>
            <a:extLst>
              <a:ext uri="{FF2B5EF4-FFF2-40B4-BE49-F238E27FC236}">
                <a16:creationId xmlns:a16="http://schemas.microsoft.com/office/drawing/2014/main" id="{9971711D-575F-66D8-5C7F-EB3D4BC937D0}"/>
              </a:ext>
            </a:extLst>
          </p:cNvPr>
          <p:cNvPicPr>
            <a:picLocks noChangeAspect="1"/>
          </p:cNvPicPr>
          <p:nvPr/>
        </p:nvPicPr>
        <p:blipFill>
          <a:blip r:embed="rId10"/>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1"/>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2"/>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nl-NL" sz="2000">
                <a:effectLst/>
                <a:latin typeface="Arial" panose="020B0604020202020204" pitchFamily="34" charset="0"/>
                <a:ea typeface="Times New Roman" panose="02020603050405020304" pitchFamily="18" charset="0"/>
                <a:cs typeface="Arial" panose="020B0604020202020204" pitchFamily="34" charset="0"/>
              </a:rPr>
              <a:t>Deel onze infografieken op uw socialemediakanalen, websites of presentaties om belangrijke informatie over het EDIH-netwerk duidelijk en overtuigend over te brengen.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nl-NL" sz="2000">
                <a:solidFill>
                  <a:schemeClr val="accent2">
                    <a:alpha val="50408"/>
                  </a:schemeClr>
                </a:solidFill>
                <a:latin typeface="Arial" panose="020B0604020202020204" pitchFamily="34" charset="0"/>
                <a:cs typeface="Arial" panose="020B0604020202020204" pitchFamily="34" charset="0"/>
              </a:rPr>
              <a:t>De digitale transformatie van de EU stimuleren</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nl-NL" sz="2000">
                <a:solidFill>
                  <a:schemeClr val="accent2">
                    <a:alpha val="50408"/>
                  </a:schemeClr>
                </a:solidFill>
                <a:latin typeface="Arial" panose="020B0604020202020204" pitchFamily="34" charset="0"/>
                <a:cs typeface="Arial" panose="020B0604020202020204" pitchFamily="34" charset="0"/>
              </a:rPr>
              <a:t># 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nl-NL" sz="2000">
                <a:solidFill>
                  <a:srgbClr val="FF5A63"/>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https://european-digital-innovation-hubs.ec.europa.eu/home</a:t>
            </a:r>
          </a:p>
        </p:txBody>
      </p:sp>
      <p:pic>
        <p:nvPicPr>
          <p:cNvPr id="12" name="Picture 11">
            <a:hlinkClick r:id="rId9"/>
            <a:extLst>
              <a:ext uri="{FF2B5EF4-FFF2-40B4-BE49-F238E27FC236}">
                <a16:creationId xmlns:a16="http://schemas.microsoft.com/office/drawing/2014/main" id="{C35BB56E-6FCC-C0AD-8BA0-C31046B18CDA}"/>
              </a:ext>
            </a:extLst>
          </p:cNvPr>
          <p:cNvPicPr>
            <a:picLocks noChangeAspect="1"/>
          </p:cNvPicPr>
          <p:nvPr/>
        </p:nvPicPr>
        <p:blipFill>
          <a:blip r:embed="rId14"/>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5"/>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6"/>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7"/>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8"/>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3310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541476" y="6581028"/>
            <a:ext cx="9212392" cy="300065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2"/>
          <a:stretch>
            <a:fillRect/>
          </a:stretch>
        </p:blipFill>
        <p:spPr>
          <a:xfrm>
            <a:off x="277047" y="589269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3915838"/>
            <a:ext cx="7233625" cy="707886"/>
          </a:xfrm>
          <a:prstGeom prst="rect">
            <a:avLst/>
          </a:prstGeom>
          <a:noFill/>
        </p:spPr>
        <p:txBody>
          <a:bodyPr wrap="square" rtlCol="0">
            <a:spAutoFit/>
          </a:bodyPr>
          <a:lstStyle/>
          <a:p>
            <a:pPr>
              <a:spcAft>
                <a:spcPts val="600"/>
              </a:spcAft>
            </a:pPr>
            <a:r>
              <a:rPr lang="nl-NL" sz="4000">
                <a:solidFill>
                  <a:srgbClr val="0068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Onlineachtergrond</a:t>
            </a:r>
            <a:endParaRPr lang="nl-NL" sz="4000">
              <a:solidFill>
                <a:srgbClr val="0068FF"/>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4623724"/>
            <a:ext cx="7233625" cy="1015663"/>
          </a:xfrm>
          <a:prstGeom prst="rect">
            <a:avLst/>
          </a:prstGeom>
          <a:noFill/>
        </p:spPr>
        <p:txBody>
          <a:bodyPr wrap="square" rtlCol="0">
            <a:spAutoFit/>
          </a:bodyPr>
          <a:lstStyle/>
          <a:p>
            <a:pPr>
              <a:spcAft>
                <a:spcPts val="600"/>
              </a:spcAft>
            </a:pPr>
            <a:r>
              <a:rPr lang="nl-NL" sz="1960">
                <a:effectLst/>
                <a:latin typeface="Arial" panose="020B0604020202020204" pitchFamily="34" charset="0"/>
                <a:ea typeface="Times New Roman" panose="02020603050405020304" pitchFamily="18" charset="0"/>
                <a:cs typeface="Arial" panose="020B0604020202020204" pitchFamily="34" charset="0"/>
              </a:rPr>
              <a:t>Zet tijdens webinars of virtuele vergaderingen de toon voor gespreken over het netwerk en gebruik onze op maat gemaakte onlineachtergrond bij vergaderingen.</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1463675"/>
            <a:ext cx="7233625" cy="707886"/>
          </a:xfrm>
          <a:prstGeom prst="rect">
            <a:avLst/>
          </a:prstGeom>
          <a:noFill/>
        </p:spPr>
        <p:txBody>
          <a:bodyPr wrap="square" rtlCol="0">
            <a:spAutoFit/>
          </a:bodyPr>
          <a:lstStyle/>
          <a:p>
            <a:pPr>
              <a:spcAft>
                <a:spcPts val="600"/>
              </a:spcAft>
            </a:pPr>
            <a:r>
              <a:rPr lang="nl-NL" sz="400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Webbanner</a:t>
            </a:r>
            <a:endParaRPr lang="nl-NL" sz="400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nl-NL" sz="1960">
                <a:effectLst/>
                <a:latin typeface="Arial" panose="020B0604020202020204" pitchFamily="34" charset="0"/>
                <a:ea typeface="Times New Roman" panose="02020603050405020304" pitchFamily="18" charset="0"/>
                <a:cs typeface="Arial" panose="020B0604020202020204" pitchFamily="34" charset="0"/>
              </a:rPr>
              <a:t>Maak het netwerk zichtbaarder en steun de missie van het netwerk door onze banner op uw website te tonen. </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38837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3915839"/>
            <a:ext cx="7233625" cy="707886"/>
          </a:xfrm>
          <a:prstGeom prst="rect">
            <a:avLst/>
          </a:prstGeom>
          <a:noFill/>
        </p:spPr>
        <p:txBody>
          <a:bodyPr wrap="square" rtlCol="0">
            <a:spAutoFit/>
          </a:bodyPr>
          <a:lstStyle/>
          <a:p>
            <a:pPr>
              <a:spcAft>
                <a:spcPts val="600"/>
              </a:spcAft>
            </a:pPr>
            <a:r>
              <a:rPr lang="nl-NL" sz="400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E-mailbanner</a:t>
            </a:r>
            <a:endParaRPr lang="nl-NL" sz="4000">
              <a:solidFill>
                <a:srgbClr val="FFCF00"/>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4623725"/>
            <a:ext cx="7233625" cy="992579"/>
          </a:xfrm>
          <a:prstGeom prst="rect">
            <a:avLst/>
          </a:prstGeom>
          <a:noFill/>
        </p:spPr>
        <p:txBody>
          <a:bodyPr wrap="square" lIns="91440" tIns="45720" rIns="91440" bIns="45720" rtlCol="0" anchor="t">
            <a:spAutoFit/>
          </a:bodyPr>
          <a:lstStyle/>
          <a:p>
            <a:pPr>
              <a:spcAft>
                <a:spcPts val="600"/>
              </a:spcAft>
            </a:pPr>
            <a:r>
              <a:rPr lang="nl-NL" sz="1950">
                <a:latin typeface="Arial"/>
                <a:cs typeface="Arial"/>
              </a:rPr>
              <a:t>Voeg deze banner toe aan uw e-mailhandtekening of nieuwsbrief om het EDIH-netwerk prominent onder de aandacht van uw professionele contacten te houden.</a:t>
            </a:r>
          </a:p>
        </p:txBody>
      </p:sp>
      <p:sp>
        <p:nvSpPr>
          <p:cNvPr id="24" name="TextBox 23">
            <a:hlinkClick r:id="rId9"/>
            <a:extLst>
              <a:ext uri="{FF2B5EF4-FFF2-40B4-BE49-F238E27FC236}">
                <a16:creationId xmlns:a16="http://schemas.microsoft.com/office/drawing/2014/main" id="{E19A1BA8-F5B9-81C0-1F79-5D2D04529B48}"/>
              </a:ext>
            </a:extLst>
          </p:cNvPr>
          <p:cNvSpPr txBox="1">
            <a:spLocks/>
          </p:cNvSpPr>
          <p:nvPr/>
        </p:nvSpPr>
        <p:spPr>
          <a:xfrm>
            <a:off x="2055936" y="1485403"/>
            <a:ext cx="7233625" cy="707886"/>
          </a:xfrm>
          <a:prstGeom prst="rect">
            <a:avLst/>
          </a:prstGeom>
          <a:noFill/>
        </p:spPr>
        <p:txBody>
          <a:bodyPr wrap="square" rtlCol="0">
            <a:spAutoFit/>
          </a:bodyPr>
          <a:lstStyle/>
          <a:p>
            <a:pPr>
              <a:spcAft>
                <a:spcPts val="600"/>
              </a:spcAft>
            </a:pPr>
            <a:r>
              <a:rPr lang="nl-NL" sz="400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Socialemediaberichten</a:t>
            </a:r>
            <a:endParaRPr lang="nl-NL" sz="4000">
              <a:solidFill>
                <a:srgbClr val="FF5A63"/>
              </a:solidFill>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11"/>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12"/>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3"/>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4"/>
          <a:stretch>
            <a:fillRect/>
          </a:stretch>
        </p:blipFill>
        <p:spPr>
          <a:xfrm>
            <a:off x="526562" y="424832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2193289"/>
            <a:ext cx="7520846" cy="1261884"/>
          </a:xfrm>
          <a:prstGeom prst="rect">
            <a:avLst/>
          </a:prstGeom>
          <a:noFill/>
        </p:spPr>
        <p:txBody>
          <a:bodyPr wrap="square" rtlCol="0">
            <a:spAutoFit/>
          </a:bodyPr>
          <a:lstStyle/>
          <a:p>
            <a:pPr>
              <a:spcAft>
                <a:spcPts val="600"/>
              </a:spcAft>
            </a:pPr>
            <a:r>
              <a:rPr lang="nl-NL" sz="1900">
                <a:effectLst/>
                <a:latin typeface="Arial" panose="020B0604020202020204" pitchFamily="34" charset="0"/>
                <a:ea typeface="Times New Roman" panose="02020603050405020304" pitchFamily="18" charset="0"/>
                <a:cs typeface="Arial" panose="020B0604020202020204" pitchFamily="34" charset="0"/>
              </a:rPr>
              <a:t>Bespaar tijd en moeite en gebruik onze voorbeeldberichten op sociale media. Deze </a:t>
            </a:r>
            <a:r>
              <a:rPr lang="nl-NL" sz="1900" err="1">
                <a:effectLst/>
                <a:latin typeface="Arial" panose="020B0604020202020204" pitchFamily="34" charset="0"/>
                <a:ea typeface="Times New Roman" panose="02020603050405020304" pitchFamily="18" charset="0"/>
                <a:cs typeface="Arial" panose="020B0604020202020204" pitchFamily="34" charset="0"/>
              </a:rPr>
              <a:t>posts</a:t>
            </a:r>
            <a:r>
              <a:rPr lang="nl-NL" sz="1900">
                <a:effectLst/>
                <a:latin typeface="Arial" panose="020B0604020202020204" pitchFamily="34" charset="0"/>
                <a:ea typeface="Times New Roman" panose="02020603050405020304" pitchFamily="18" charset="0"/>
                <a:cs typeface="Arial" panose="020B0604020202020204" pitchFamily="34" charset="0"/>
              </a:rPr>
              <a:t> zijn zo opgesteld dat ze de aandacht trekken en makkelijk zijn te delen, wat het voor u makkelijk maakt om bekendheid aan het netwerk te geven.</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nl-NL" sz="2000">
                <a:solidFill>
                  <a:schemeClr val="accent2">
                    <a:alpha val="50000"/>
                  </a:schemeClr>
                </a:solidFill>
                <a:latin typeface="Arial" panose="020B0604020202020204" pitchFamily="34" charset="0"/>
                <a:cs typeface="Arial" panose="020B0604020202020204" pitchFamily="34" charset="0"/>
              </a:rPr>
              <a:t>De digitale transformatie van de EU stimuleren</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nl-NL" sz="2000">
                <a:solidFill>
                  <a:schemeClr val="accent2">
                    <a:alpha val="50000"/>
                  </a:schemeClr>
                </a:solidFill>
                <a:latin typeface="Arial" panose="020B0604020202020204" pitchFamily="34" charset="0"/>
                <a:cs typeface="Arial" panose="020B0604020202020204" pitchFamily="34" charset="0"/>
              </a:rPr>
              <a:t># 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nl-NL" sz="2000">
                <a:solidFill>
                  <a:srgbClr val="FF5A63"/>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https://european-digital-innovation-hubs.ec.europa.eu/home</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216694" y="6948128"/>
            <a:ext cx="8290936" cy="2246769"/>
          </a:xfrm>
          <a:prstGeom prst="rect">
            <a:avLst/>
          </a:prstGeom>
          <a:noFill/>
        </p:spPr>
        <p:txBody>
          <a:bodyPr wrap="square">
            <a:spAutoFit/>
          </a:bodyPr>
          <a:lstStyle/>
          <a:p>
            <a:pPr>
              <a:spcAft>
                <a:spcPts val="800"/>
              </a:spcAft>
            </a:pPr>
            <a:r>
              <a:rPr lang="nl-NL" sz="2800">
                <a:solidFill>
                  <a:schemeClr val="bg2"/>
                </a:solidFill>
                <a:effectLst/>
                <a:latin typeface="Arial" panose="020B0604020202020204" pitchFamily="34" charset="0"/>
                <a:ea typeface="Times New Roman" panose="02020603050405020304" pitchFamily="18" charset="0"/>
                <a:cs typeface="Arial" panose="020B0604020202020204" pitchFamily="34" charset="0"/>
              </a:rPr>
              <a:t>Met dit materiaal kunt u een cruciale rol spelen om de boodschap en impact van het EDIH-netwerk nog meer voor het voetlicht te brengen. Uw versterking zal de digitale transformatie, innovatie en groei in de hele Europese Unie helpen versnellen.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016860" y="4330773"/>
            <a:ext cx="1032637" cy="7979260"/>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6"/>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637987" y="7942023"/>
            <a:ext cx="6884822" cy="769441"/>
          </a:xfrm>
          <a:prstGeom prst="rect">
            <a:avLst/>
          </a:prstGeom>
          <a:noFill/>
        </p:spPr>
        <p:txBody>
          <a:bodyPr wrap="square">
            <a:spAutoFit/>
          </a:bodyPr>
          <a:lstStyle/>
          <a:p>
            <a:r>
              <a:rPr lang="nl-NL" sz="2200">
                <a:latin typeface="Arial" panose="020B0604020202020204" pitchFamily="34" charset="0"/>
                <a:cs typeface="Arial" panose="020B0604020202020204" pitchFamily="34" charset="0"/>
              </a:rPr>
              <a:t>Als u vragen heeft over deze toolkit of advies nodig heeft, kunt u contact met ons opnemen via: </a:t>
            </a:r>
            <a:r>
              <a:rPr lang="nl-NL" sz="2200">
                <a:latin typeface="Arial" panose="020B0604020202020204" pitchFamily="34" charset="0"/>
                <a:cs typeface="Arial" panose="020B0604020202020204" pitchFamily="34" charset="0"/>
                <a:hlinkClick r:id="rId17"/>
              </a:rPr>
              <a:t>info@edihnetwork.eu</a:t>
            </a: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266741" y="3970863"/>
            <a:ext cx="647991" cy="6782777"/>
          </a:xfrm>
          <a:prstGeom prst="round2SameRect">
            <a:avLst>
              <a:gd name="adj1" fmla="val 50000"/>
              <a:gd name="adj2" fmla="val 4644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508095" y="6970940"/>
            <a:ext cx="6164498" cy="707886"/>
          </a:xfrm>
          <a:prstGeom prst="rect">
            <a:avLst/>
          </a:prstGeom>
          <a:noFill/>
          <a:effectLst/>
        </p:spPr>
        <p:txBody>
          <a:bodyPr wrap="square">
            <a:spAutoFit/>
          </a:bodyPr>
          <a:lstStyle/>
          <a:p>
            <a:r>
              <a:rPr lang="nl-NL" sz="4000">
                <a:solidFill>
                  <a:schemeClr val="bg2"/>
                </a:solidFill>
                <a:latin typeface="Arial" panose="020B0604020202020204" pitchFamily="34" charset="0"/>
                <a:cs typeface="Arial" panose="020B0604020202020204" pitchFamily="34" charset="0"/>
              </a:rPr>
              <a:t>We hopen van u te horen!</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8"/>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9"/>
          <a:stretch>
            <a:fillRect/>
          </a:stretch>
        </p:blipFill>
        <p:spPr>
          <a:xfrm>
            <a:off x="747086" y="438558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20"/>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21"/>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BB390-BC27-4D5B-8DEB-8804567FF4BF}">
  <ds:schemaRefs>
    <ds:schemaRef ds:uri="http://schemas.microsoft.com/sharepoint/v3/contenttype/forms"/>
  </ds:schemaRefs>
</ds:datastoreItem>
</file>

<file path=customXml/itemProps2.xml><?xml version="1.0" encoding="utf-8"?>
<ds:datastoreItem xmlns:ds="http://schemas.openxmlformats.org/officeDocument/2006/customXml" ds:itemID="{BD1C816D-FD5D-4E38-A8F5-9437607A4DFF}">
  <ds:schemaRefs>
    <ds:schemaRef ds:uri="604b4288-15a6-4b36-801c-a9875e40b072"/>
    <ds:schemaRef ds:uri="fb6c068c-bc2d-4620-b517-6a4d82a7e1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4CA00D-EFE0-4A2D-B5F2-9D5A43470288}">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5</Slides>
  <Notes>2</Notes>
  <HiddenSlides>0</HiddenSlide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revision>1</cp:revision>
  <dcterms:created xsi:type="dcterms:W3CDTF">2022-09-13T15:48:24Z</dcterms:created>
  <dcterms:modified xsi:type="dcterms:W3CDTF">2024-03-28T10:48:52Z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