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6" r:id="rId6"/>
    <p:sldId id="264" r:id="rId7"/>
    <p:sldId id="262" r:id="rId8"/>
    <p:sldId id="265" r:id="rId9"/>
  </p:sldIdLst>
  <p:sldSz cx="20104100" cy="11315700"/>
  <p:notesSz cx="20104100" cy="1131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852" userDrawn="1">
          <p15:clr>
            <a:srgbClr val="A4A3A4"/>
          </p15:clr>
        </p15:guide>
        <p15:guide id="2" pos="10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FF"/>
    <a:srgbClr val="00457D"/>
    <a:srgbClr val="FF5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248" autoAdjust="0"/>
  </p:normalViewPr>
  <p:slideViewPr>
    <p:cSldViewPr>
      <p:cViewPr varScale="1">
        <p:scale>
          <a:sx n="64" d="100"/>
          <a:sy n="64" d="100"/>
        </p:scale>
        <p:origin x="774" y="72"/>
      </p:cViewPr>
      <p:guideLst>
        <p:guide orient="horz" pos="3852"/>
        <p:guide pos="10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SHANE Monica" userId="34252f48-7702-4a6b-8f91-2588f7229e6f" providerId="ADAL" clId="{99496204-83BE-4604-BE95-74BA35F164E9}"/>
    <pc:docChg chg="modSld">
      <pc:chgData name="MCSHANE Monica" userId="34252f48-7702-4a6b-8f91-2588f7229e6f" providerId="ADAL" clId="{99496204-83BE-4604-BE95-74BA35F164E9}" dt="2025-03-26T14:34:13.158" v="119" actId="20577"/>
      <pc:docMkLst>
        <pc:docMk/>
      </pc:docMkLst>
      <pc:sldChg chg="modSp mod">
        <pc:chgData name="MCSHANE Monica" userId="34252f48-7702-4a6b-8f91-2588f7229e6f" providerId="ADAL" clId="{99496204-83BE-4604-BE95-74BA35F164E9}" dt="2025-03-24T08:47:17.375" v="2" actId="20577"/>
        <pc:sldMkLst>
          <pc:docMk/>
          <pc:sldMk cId="0" sldId="257"/>
        </pc:sldMkLst>
        <pc:spChg chg="mod">
          <ac:chgData name="MCSHANE Monica" userId="34252f48-7702-4a6b-8f91-2588f7229e6f" providerId="ADAL" clId="{99496204-83BE-4604-BE95-74BA35F164E9}" dt="2025-03-24T08:47:17.375" v="2" actId="20577"/>
          <ac:spMkLst>
            <pc:docMk/>
            <pc:sldMk cId="0" sldId="257"/>
            <ac:spMk id="14" creationId="{00000000-0000-0000-0000-000000000000}"/>
          </ac:spMkLst>
        </pc:spChg>
      </pc:sldChg>
      <pc:sldChg chg="modSp mod">
        <pc:chgData name="MCSHANE Monica" userId="34252f48-7702-4a6b-8f91-2588f7229e6f" providerId="ADAL" clId="{99496204-83BE-4604-BE95-74BA35F164E9}" dt="2025-03-24T08:47:36.373" v="3" actId="20577"/>
        <pc:sldMkLst>
          <pc:docMk/>
          <pc:sldMk cId="0" sldId="258"/>
        </pc:sldMkLst>
        <pc:spChg chg="mod">
          <ac:chgData name="MCSHANE Monica" userId="34252f48-7702-4a6b-8f91-2588f7229e6f" providerId="ADAL" clId="{99496204-83BE-4604-BE95-74BA35F164E9}" dt="2025-03-24T08:47:36.373" v="3" actId="20577"/>
          <ac:spMkLst>
            <pc:docMk/>
            <pc:sldMk cId="0" sldId="258"/>
            <ac:spMk id="18" creationId="{00000000-0000-0000-0000-000000000000}"/>
          </ac:spMkLst>
        </pc:spChg>
      </pc:sldChg>
      <pc:sldChg chg="modSp mod">
        <pc:chgData name="MCSHANE Monica" userId="34252f48-7702-4a6b-8f91-2588f7229e6f" providerId="ADAL" clId="{99496204-83BE-4604-BE95-74BA35F164E9}" dt="2025-03-24T08:47:46.662" v="6" actId="20577"/>
        <pc:sldMkLst>
          <pc:docMk/>
          <pc:sldMk cId="0" sldId="259"/>
        </pc:sldMkLst>
        <pc:spChg chg="mod">
          <ac:chgData name="MCSHANE Monica" userId="34252f48-7702-4a6b-8f91-2588f7229e6f" providerId="ADAL" clId="{99496204-83BE-4604-BE95-74BA35F164E9}" dt="2025-03-24T08:47:46.662" v="6" actId="20577"/>
          <ac:spMkLst>
            <pc:docMk/>
            <pc:sldMk cId="0" sldId="259"/>
            <ac:spMk id="16" creationId="{00000000-0000-0000-0000-000000000000}"/>
          </ac:spMkLst>
        </pc:spChg>
      </pc:sldChg>
      <pc:sldChg chg="modSp mod">
        <pc:chgData name="MCSHANE Monica" userId="34252f48-7702-4a6b-8f91-2588f7229e6f" providerId="ADAL" clId="{99496204-83BE-4604-BE95-74BA35F164E9}" dt="2025-03-24T09:05:21.499" v="115" actId="20577"/>
        <pc:sldMkLst>
          <pc:docMk/>
          <pc:sldMk cId="0" sldId="262"/>
        </pc:sldMkLst>
        <pc:spChg chg="mod">
          <ac:chgData name="MCSHANE Monica" userId="34252f48-7702-4a6b-8f91-2588f7229e6f" providerId="ADAL" clId="{99496204-83BE-4604-BE95-74BA35F164E9}" dt="2025-03-24T08:57:56.310" v="74" actId="20577"/>
          <ac:spMkLst>
            <pc:docMk/>
            <pc:sldMk cId="0" sldId="262"/>
            <ac:spMk id="6" creationId="{481A3E7C-006F-5BF8-94D7-65E90A0086CB}"/>
          </ac:spMkLst>
        </pc:spChg>
        <pc:spChg chg="mod">
          <ac:chgData name="MCSHANE Monica" userId="34252f48-7702-4a6b-8f91-2588f7229e6f" providerId="ADAL" clId="{99496204-83BE-4604-BE95-74BA35F164E9}" dt="2025-03-24T08:58:49.396" v="81" actId="20577"/>
          <ac:spMkLst>
            <pc:docMk/>
            <pc:sldMk cId="0" sldId="262"/>
            <ac:spMk id="10" creationId="{744F820C-CDD0-FED6-C469-A158C3A0117F}"/>
          </ac:spMkLst>
        </pc:spChg>
        <pc:spChg chg="mod">
          <ac:chgData name="MCSHANE Monica" userId="34252f48-7702-4a6b-8f91-2588f7229e6f" providerId="ADAL" clId="{99496204-83BE-4604-BE95-74BA35F164E9}" dt="2025-03-24T09:00:59.856" v="96" actId="20577"/>
          <ac:spMkLst>
            <pc:docMk/>
            <pc:sldMk cId="0" sldId="262"/>
            <ac:spMk id="33" creationId="{B31D2EC6-94F1-EE20-A75D-B483D729BA83}"/>
          </ac:spMkLst>
        </pc:spChg>
        <pc:spChg chg="mod">
          <ac:chgData name="MCSHANE Monica" userId="34252f48-7702-4a6b-8f91-2588f7229e6f" providerId="ADAL" clId="{99496204-83BE-4604-BE95-74BA35F164E9}" dt="2025-03-24T08:59:29.026" v="82" actId="20577"/>
          <ac:spMkLst>
            <pc:docMk/>
            <pc:sldMk cId="0" sldId="262"/>
            <ac:spMk id="36" creationId="{7FE14DCD-D04C-6282-C388-BBFC0C389438}"/>
          </ac:spMkLst>
        </pc:spChg>
        <pc:spChg chg="mod">
          <ac:chgData name="MCSHANE Monica" userId="34252f48-7702-4a6b-8f91-2588f7229e6f" providerId="ADAL" clId="{99496204-83BE-4604-BE95-74BA35F164E9}" dt="2025-03-24T09:05:21.499" v="115" actId="20577"/>
          <ac:spMkLst>
            <pc:docMk/>
            <pc:sldMk cId="0" sldId="262"/>
            <ac:spMk id="47" creationId="{17278DEB-0F1A-5719-E5C1-D69537752591}"/>
          </ac:spMkLst>
        </pc:spChg>
        <pc:spChg chg="mod">
          <ac:chgData name="MCSHANE Monica" userId="34252f48-7702-4a6b-8f91-2588f7229e6f" providerId="ADAL" clId="{99496204-83BE-4604-BE95-74BA35F164E9}" dt="2025-03-24T09:01:12.946" v="99" actId="20577"/>
          <ac:spMkLst>
            <pc:docMk/>
            <pc:sldMk cId="0" sldId="262"/>
            <ac:spMk id="50" creationId="{F5DE6321-A61B-8A55-B2C4-9127D3ED4749}"/>
          </ac:spMkLst>
        </pc:spChg>
      </pc:sldChg>
      <pc:sldChg chg="modSp mod">
        <pc:chgData name="MCSHANE Monica" userId="34252f48-7702-4a6b-8f91-2588f7229e6f" providerId="ADAL" clId="{99496204-83BE-4604-BE95-74BA35F164E9}" dt="2025-03-26T14:34:02.474" v="117" actId="20577"/>
        <pc:sldMkLst>
          <pc:docMk/>
          <pc:sldMk cId="3949198013" sldId="264"/>
        </pc:sldMkLst>
        <pc:spChg chg="mod">
          <ac:chgData name="MCSHANE Monica" userId="34252f48-7702-4a6b-8f91-2588f7229e6f" providerId="ADAL" clId="{99496204-83BE-4604-BE95-74BA35F164E9}" dt="2025-03-24T08:57:51.610" v="73" actId="20577"/>
          <ac:spMkLst>
            <pc:docMk/>
            <pc:sldMk cId="3949198013" sldId="264"/>
            <ac:spMk id="5" creationId="{16748C65-3BC3-7033-BFE5-CD30D70F5966}"/>
          </ac:spMkLst>
        </pc:spChg>
        <pc:spChg chg="mod">
          <ac:chgData name="MCSHANE Monica" userId="34252f48-7702-4a6b-8f91-2588f7229e6f" providerId="ADAL" clId="{99496204-83BE-4604-BE95-74BA35F164E9}" dt="2025-03-24T08:55:17.057" v="32" actId="20577"/>
          <ac:spMkLst>
            <pc:docMk/>
            <pc:sldMk cId="3949198013" sldId="264"/>
            <ac:spMk id="6" creationId="{11874505-093A-AAB8-D4FC-74B544C96D35}"/>
          </ac:spMkLst>
        </pc:spChg>
        <pc:spChg chg="mod">
          <ac:chgData name="MCSHANE Monica" userId="34252f48-7702-4a6b-8f91-2588f7229e6f" providerId="ADAL" clId="{99496204-83BE-4604-BE95-74BA35F164E9}" dt="2025-03-26T14:34:02.474" v="117" actId="20577"/>
          <ac:spMkLst>
            <pc:docMk/>
            <pc:sldMk cId="3949198013" sldId="264"/>
            <ac:spMk id="7" creationId="{F8D875A7-ED2E-F15C-C84B-7ECFA627B7DD}"/>
          </ac:spMkLst>
        </pc:spChg>
        <pc:spChg chg="mod">
          <ac:chgData name="MCSHANE Monica" userId="34252f48-7702-4a6b-8f91-2588f7229e6f" providerId="ADAL" clId="{99496204-83BE-4604-BE95-74BA35F164E9}" dt="2025-03-24T08:57:49.113" v="72" actId="20577"/>
          <ac:spMkLst>
            <pc:docMk/>
            <pc:sldMk cId="3949198013" sldId="264"/>
            <ac:spMk id="8" creationId="{AC8AE086-541A-48E5-70C8-8794B6A2646A}"/>
          </ac:spMkLst>
        </pc:spChg>
        <pc:spChg chg="mod">
          <ac:chgData name="MCSHANE Monica" userId="34252f48-7702-4a6b-8f91-2588f7229e6f" providerId="ADAL" clId="{99496204-83BE-4604-BE95-74BA35F164E9}" dt="2025-03-24T08:55:04.897" v="26" actId="20577"/>
          <ac:spMkLst>
            <pc:docMk/>
            <pc:sldMk cId="3949198013" sldId="264"/>
            <ac:spMk id="16" creationId="{921206F8-94A7-348D-3713-11B6C9E7A66E}"/>
          </ac:spMkLst>
        </pc:spChg>
        <pc:spChg chg="mod">
          <ac:chgData name="MCSHANE Monica" userId="34252f48-7702-4a6b-8f91-2588f7229e6f" providerId="ADAL" clId="{99496204-83BE-4604-BE95-74BA35F164E9}" dt="2025-03-24T08:56:07.731" v="51" actId="20577"/>
          <ac:spMkLst>
            <pc:docMk/>
            <pc:sldMk cId="3949198013" sldId="264"/>
            <ac:spMk id="18" creationId="{E3B820FC-3A7A-EBE3-AED2-C1C2EAFE6732}"/>
          </ac:spMkLst>
        </pc:spChg>
        <pc:spChg chg="mod">
          <ac:chgData name="MCSHANE Monica" userId="34252f48-7702-4a6b-8f91-2588f7229e6f" providerId="ADAL" clId="{99496204-83BE-4604-BE95-74BA35F164E9}" dt="2025-03-24T08:57:32.534" v="66" actId="20577"/>
          <ac:spMkLst>
            <pc:docMk/>
            <pc:sldMk cId="3949198013" sldId="264"/>
            <ac:spMk id="19" creationId="{564A0588-0146-6490-0335-713F04B8BD0C}"/>
          </ac:spMkLst>
        </pc:spChg>
      </pc:sldChg>
      <pc:sldChg chg="modSp mod">
        <pc:chgData name="MCSHANE Monica" userId="34252f48-7702-4a6b-8f91-2588f7229e6f" providerId="ADAL" clId="{99496204-83BE-4604-BE95-74BA35F164E9}" dt="2025-03-26T14:34:13.158" v="119" actId="20577"/>
        <pc:sldMkLst>
          <pc:docMk/>
          <pc:sldMk cId="2697660463" sldId="265"/>
        </pc:sldMkLst>
        <pc:spChg chg="mod">
          <ac:chgData name="MCSHANE Monica" userId="34252f48-7702-4a6b-8f91-2588f7229e6f" providerId="ADAL" clId="{99496204-83BE-4604-BE95-74BA35F164E9}" dt="2025-03-24T09:01:38.358" v="104" actId="20577"/>
          <ac:spMkLst>
            <pc:docMk/>
            <pc:sldMk cId="2697660463" sldId="265"/>
            <ac:spMk id="2" creationId="{F1D515B1-304D-F2B3-3F99-59EC14319302}"/>
          </ac:spMkLst>
        </pc:spChg>
        <pc:spChg chg="mod">
          <ac:chgData name="MCSHANE Monica" userId="34252f48-7702-4a6b-8f91-2588f7229e6f" providerId="ADAL" clId="{99496204-83BE-4604-BE95-74BA35F164E9}" dt="2025-03-24T09:01:32.467" v="102" actId="20577"/>
          <ac:spMkLst>
            <pc:docMk/>
            <pc:sldMk cId="2697660463" sldId="265"/>
            <ac:spMk id="7" creationId="{8BAEE3FB-FA83-26A3-F803-440D16D68527}"/>
          </ac:spMkLst>
        </pc:spChg>
        <pc:spChg chg="mod">
          <ac:chgData name="MCSHANE Monica" userId="34252f48-7702-4a6b-8f91-2588f7229e6f" providerId="ADAL" clId="{99496204-83BE-4604-BE95-74BA35F164E9}" dt="2025-03-24T09:02:09.061" v="110" actId="6549"/>
          <ac:spMkLst>
            <pc:docMk/>
            <pc:sldMk cId="2697660463" sldId="265"/>
            <ac:spMk id="12" creationId="{A38B4CF2-6CC2-2928-39F4-43F5E83996F6}"/>
          </ac:spMkLst>
        </pc:spChg>
        <pc:spChg chg="mod">
          <ac:chgData name="MCSHANE Monica" userId="34252f48-7702-4a6b-8f91-2588f7229e6f" providerId="ADAL" clId="{99496204-83BE-4604-BE95-74BA35F164E9}" dt="2025-03-24T09:03:12.413" v="111" actId="114"/>
          <ac:spMkLst>
            <pc:docMk/>
            <pc:sldMk cId="2697660463" sldId="265"/>
            <ac:spMk id="14" creationId="{BE34ED42-3491-124C-8CE4-223001B9C406}"/>
          </ac:spMkLst>
        </pc:spChg>
        <pc:spChg chg="mod">
          <ac:chgData name="MCSHANE Monica" userId="34252f48-7702-4a6b-8f91-2588f7229e6f" providerId="ADAL" clId="{99496204-83BE-4604-BE95-74BA35F164E9}" dt="2025-03-24T09:01:35.681" v="103" actId="20577"/>
          <ac:spMkLst>
            <pc:docMk/>
            <pc:sldMk cId="2697660463" sldId="265"/>
            <ac:spMk id="15" creationId="{00E4CB61-F934-787A-7523-A065F1FBDC4E}"/>
          </ac:spMkLst>
        </pc:spChg>
        <pc:spChg chg="mod">
          <ac:chgData name="MCSHANE Monica" userId="34252f48-7702-4a6b-8f91-2588f7229e6f" providerId="ADAL" clId="{99496204-83BE-4604-BE95-74BA35F164E9}" dt="2025-03-26T14:34:13.158" v="119" actId="20577"/>
          <ac:spMkLst>
            <pc:docMk/>
            <pc:sldMk cId="2697660463" sldId="265"/>
            <ac:spMk id="79" creationId="{24F9164C-22D7-B798-5467-0371BFD7FCEF}"/>
          </ac:spMkLst>
        </pc:spChg>
      </pc:sldChg>
      <pc:sldChg chg="modSp mod">
        <pc:chgData name="MCSHANE Monica" userId="34252f48-7702-4a6b-8f91-2588f7229e6f" providerId="ADAL" clId="{99496204-83BE-4604-BE95-74BA35F164E9}" dt="2025-03-24T08:53:19.570" v="25" actId="20577"/>
        <pc:sldMkLst>
          <pc:docMk/>
          <pc:sldMk cId="0" sldId="266"/>
        </pc:sldMkLst>
        <pc:spChg chg="mod">
          <ac:chgData name="MCSHANE Monica" userId="34252f48-7702-4a6b-8f91-2588f7229e6f" providerId="ADAL" clId="{99496204-83BE-4604-BE95-74BA35F164E9}" dt="2025-03-24T08:50:30.513" v="7" actId="20577"/>
          <ac:spMkLst>
            <pc:docMk/>
            <pc:sldMk cId="0" sldId="266"/>
            <ac:spMk id="5" creationId="{648EC0C8-230F-9C52-5E84-6AB75CDE4C0B}"/>
          </ac:spMkLst>
        </pc:spChg>
        <pc:spChg chg="mod">
          <ac:chgData name="MCSHANE Monica" userId="34252f48-7702-4a6b-8f91-2588f7229e6f" providerId="ADAL" clId="{99496204-83BE-4604-BE95-74BA35F164E9}" dt="2025-03-24T08:51:00.583" v="12" actId="20577"/>
          <ac:spMkLst>
            <pc:docMk/>
            <pc:sldMk cId="0" sldId="266"/>
            <ac:spMk id="9" creationId="{AC29B4C7-E98D-C502-BF68-2B520198EB71}"/>
          </ac:spMkLst>
        </pc:spChg>
        <pc:spChg chg="mod">
          <ac:chgData name="MCSHANE Monica" userId="34252f48-7702-4a6b-8f91-2588f7229e6f" providerId="ADAL" clId="{99496204-83BE-4604-BE95-74BA35F164E9}" dt="2025-03-24T08:53:19.570" v="25" actId="20577"/>
          <ac:spMkLst>
            <pc:docMk/>
            <pc:sldMk cId="0" sldId="266"/>
            <ac:spMk id="25" creationId="{FA88EC73-39F0-ACF3-5F4C-BCB9DC079525}"/>
          </ac:spMkLst>
        </pc:spChg>
        <pc:spChg chg="mod">
          <ac:chgData name="MCSHANE Monica" userId="34252f48-7702-4a6b-8f91-2588f7229e6f" providerId="ADAL" clId="{99496204-83BE-4604-BE95-74BA35F164E9}" dt="2025-03-24T08:51:09.580" v="13" actId="20577"/>
          <ac:spMkLst>
            <pc:docMk/>
            <pc:sldMk cId="0" sldId="266"/>
            <ac:spMk id="26" creationId="{E4C4069B-1193-0B01-E9A3-A71A26B2B57C}"/>
          </ac:spMkLst>
        </pc:spChg>
        <pc:spChg chg="mod">
          <ac:chgData name="MCSHANE Monica" userId="34252f48-7702-4a6b-8f91-2588f7229e6f" providerId="ADAL" clId="{99496204-83BE-4604-BE95-74BA35F164E9}" dt="2025-03-24T08:51:18.922" v="14" actId="20577"/>
          <ac:spMkLst>
            <pc:docMk/>
            <pc:sldMk cId="0" sldId="266"/>
            <ac:spMk id="31" creationId="{9A496795-BBD8-8AD8-0132-68B9389A29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7ABA1-8833-422D-8B9B-EAE5D28239F1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5125"/>
            <a:ext cx="16084550" cy="4456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846A3-1B3D-4014-B7B6-0669640B981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37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846A3-1B3D-4014-B7B6-0669640B981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81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0628-95DE-492E-A981-A62A468CC7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80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0628-95DE-492E-A981-A62A468CC7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0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846A3-1B3D-4014-B7B6-0669640B981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12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7867"/>
            <a:ext cx="17088486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6792"/>
            <a:ext cx="14072870" cy="282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4100" y="0"/>
                </a:moveTo>
                <a:lnTo>
                  <a:pt x="0" y="0"/>
                </a:lnTo>
                <a:lnTo>
                  <a:pt x="0" y="11309349"/>
                </a:lnTo>
                <a:lnTo>
                  <a:pt x="20104100" y="11309349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6181" y="10336490"/>
            <a:ext cx="361315" cy="456565"/>
          </a:xfrm>
          <a:custGeom>
            <a:avLst/>
            <a:gdLst/>
            <a:ahLst/>
            <a:cxnLst/>
            <a:rect l="l" t="t" r="r" b="b"/>
            <a:pathLst>
              <a:path w="361315" h="456565">
                <a:moveTo>
                  <a:pt x="43694" y="0"/>
                </a:moveTo>
                <a:lnTo>
                  <a:pt x="26456" y="3509"/>
                </a:lnTo>
                <a:lnTo>
                  <a:pt x="12519" y="13134"/>
                </a:lnTo>
                <a:lnTo>
                  <a:pt x="3246" y="27197"/>
                </a:lnTo>
                <a:lnTo>
                  <a:pt x="0" y="44018"/>
                </a:lnTo>
                <a:lnTo>
                  <a:pt x="246" y="75116"/>
                </a:lnTo>
                <a:lnTo>
                  <a:pt x="372" y="357879"/>
                </a:lnTo>
                <a:lnTo>
                  <a:pt x="206" y="385891"/>
                </a:lnTo>
                <a:lnTo>
                  <a:pt x="0" y="412059"/>
                </a:lnTo>
                <a:lnTo>
                  <a:pt x="3265" y="428941"/>
                </a:lnTo>
                <a:lnTo>
                  <a:pt x="12572" y="443001"/>
                </a:lnTo>
                <a:lnTo>
                  <a:pt x="26521" y="452599"/>
                </a:lnTo>
                <a:lnTo>
                  <a:pt x="43713" y="456097"/>
                </a:lnTo>
                <a:lnTo>
                  <a:pt x="286656" y="455880"/>
                </a:lnTo>
                <a:lnTo>
                  <a:pt x="323742" y="445953"/>
                </a:lnTo>
                <a:lnTo>
                  <a:pt x="329102" y="440720"/>
                </a:lnTo>
                <a:lnTo>
                  <a:pt x="221339" y="440720"/>
                </a:lnTo>
                <a:lnTo>
                  <a:pt x="47920" y="440639"/>
                </a:lnTo>
                <a:lnTo>
                  <a:pt x="33340" y="438712"/>
                </a:lnTo>
                <a:lnTo>
                  <a:pt x="23256" y="432792"/>
                </a:lnTo>
                <a:lnTo>
                  <a:pt x="17400" y="422619"/>
                </a:lnTo>
                <a:lnTo>
                  <a:pt x="15505" y="407934"/>
                </a:lnTo>
                <a:lnTo>
                  <a:pt x="15509" y="47346"/>
                </a:lnTo>
                <a:lnTo>
                  <a:pt x="47309" y="15451"/>
                </a:lnTo>
                <a:lnTo>
                  <a:pt x="331760" y="15422"/>
                </a:lnTo>
                <a:lnTo>
                  <a:pt x="320958" y="7058"/>
                </a:lnTo>
                <a:lnTo>
                  <a:pt x="290812" y="244"/>
                </a:lnTo>
                <a:lnTo>
                  <a:pt x="142490" y="244"/>
                </a:lnTo>
                <a:lnTo>
                  <a:pt x="43694" y="0"/>
                </a:lnTo>
                <a:close/>
              </a:path>
              <a:path w="361315" h="456565">
                <a:moveTo>
                  <a:pt x="280342" y="455887"/>
                </a:moveTo>
                <a:lnTo>
                  <a:pt x="140890" y="455887"/>
                </a:lnTo>
                <a:lnTo>
                  <a:pt x="238068" y="455934"/>
                </a:lnTo>
                <a:lnTo>
                  <a:pt x="280342" y="455887"/>
                </a:lnTo>
                <a:close/>
              </a:path>
              <a:path w="361315" h="456565">
                <a:moveTo>
                  <a:pt x="331315" y="321873"/>
                </a:moveTo>
                <a:lnTo>
                  <a:pt x="269762" y="321873"/>
                </a:lnTo>
                <a:lnTo>
                  <a:pt x="285619" y="321913"/>
                </a:lnTo>
                <a:lnTo>
                  <a:pt x="308896" y="326623"/>
                </a:lnTo>
                <a:lnTo>
                  <a:pt x="327985" y="339256"/>
                </a:lnTo>
                <a:lnTo>
                  <a:pt x="340921" y="357879"/>
                </a:lnTo>
                <a:lnTo>
                  <a:pt x="345743" y="380563"/>
                </a:lnTo>
                <a:lnTo>
                  <a:pt x="341161" y="403670"/>
                </a:lnTo>
                <a:lnTo>
                  <a:pt x="328442" y="422697"/>
                </a:lnTo>
                <a:lnTo>
                  <a:pt x="309468" y="435653"/>
                </a:lnTo>
                <a:lnTo>
                  <a:pt x="286117" y="440545"/>
                </a:lnTo>
                <a:lnTo>
                  <a:pt x="221339" y="440720"/>
                </a:lnTo>
                <a:lnTo>
                  <a:pt x="329102" y="440720"/>
                </a:lnTo>
                <a:lnTo>
                  <a:pt x="349777" y="420537"/>
                </a:lnTo>
                <a:lnTo>
                  <a:pt x="360873" y="385891"/>
                </a:lnTo>
                <a:lnTo>
                  <a:pt x="353143" y="348275"/>
                </a:lnTo>
                <a:lnTo>
                  <a:pt x="340794" y="329784"/>
                </a:lnTo>
                <a:lnTo>
                  <a:pt x="331315" y="321873"/>
                </a:lnTo>
                <a:close/>
              </a:path>
              <a:path w="361315" h="456565">
                <a:moveTo>
                  <a:pt x="156558" y="440648"/>
                </a:moveTo>
                <a:lnTo>
                  <a:pt x="75079" y="440655"/>
                </a:lnTo>
                <a:lnTo>
                  <a:pt x="162845" y="440655"/>
                </a:lnTo>
                <a:lnTo>
                  <a:pt x="156558" y="440648"/>
                </a:lnTo>
                <a:close/>
              </a:path>
              <a:path w="361315" h="456565">
                <a:moveTo>
                  <a:pt x="175417" y="273274"/>
                </a:moveTo>
                <a:lnTo>
                  <a:pt x="151478" y="273354"/>
                </a:lnTo>
                <a:lnTo>
                  <a:pt x="143421" y="276214"/>
                </a:lnTo>
                <a:lnTo>
                  <a:pt x="138282" y="284535"/>
                </a:lnTo>
                <a:lnTo>
                  <a:pt x="134267" y="297544"/>
                </a:lnTo>
                <a:lnTo>
                  <a:pt x="137343" y="309466"/>
                </a:lnTo>
                <a:lnTo>
                  <a:pt x="146345" y="318238"/>
                </a:lnTo>
                <a:lnTo>
                  <a:pt x="160110" y="321800"/>
                </a:lnTo>
                <a:lnTo>
                  <a:pt x="191147" y="321977"/>
                </a:lnTo>
                <a:lnTo>
                  <a:pt x="331315" y="321873"/>
                </a:lnTo>
                <a:lnTo>
                  <a:pt x="325001" y="316603"/>
                </a:lnTo>
                <a:lnTo>
                  <a:pt x="305999" y="308644"/>
                </a:lnTo>
                <a:lnTo>
                  <a:pt x="284023" y="305817"/>
                </a:lnTo>
                <a:lnTo>
                  <a:pt x="159143" y="305742"/>
                </a:lnTo>
                <a:lnTo>
                  <a:pt x="152326" y="304587"/>
                </a:lnTo>
                <a:lnTo>
                  <a:pt x="150480" y="301676"/>
                </a:lnTo>
                <a:lnTo>
                  <a:pt x="150483" y="293449"/>
                </a:lnTo>
                <a:lnTo>
                  <a:pt x="152379" y="290617"/>
                </a:lnTo>
                <a:lnTo>
                  <a:pt x="158733" y="289452"/>
                </a:lnTo>
                <a:lnTo>
                  <a:pt x="207323" y="289452"/>
                </a:lnTo>
                <a:lnTo>
                  <a:pt x="213198" y="289399"/>
                </a:lnTo>
                <a:lnTo>
                  <a:pt x="227563" y="288038"/>
                </a:lnTo>
                <a:lnTo>
                  <a:pt x="240859" y="284144"/>
                </a:lnTo>
                <a:lnTo>
                  <a:pt x="252849" y="277332"/>
                </a:lnTo>
                <a:lnTo>
                  <a:pt x="257013" y="273300"/>
                </a:lnTo>
                <a:lnTo>
                  <a:pt x="190095" y="273300"/>
                </a:lnTo>
                <a:lnTo>
                  <a:pt x="175417" y="273274"/>
                </a:lnTo>
                <a:close/>
              </a:path>
              <a:path w="361315" h="456565">
                <a:moveTo>
                  <a:pt x="224302" y="305572"/>
                </a:moveTo>
                <a:lnTo>
                  <a:pt x="164577" y="305676"/>
                </a:lnTo>
                <a:lnTo>
                  <a:pt x="161885" y="305676"/>
                </a:lnTo>
                <a:lnTo>
                  <a:pt x="159143" y="305742"/>
                </a:lnTo>
                <a:lnTo>
                  <a:pt x="274038" y="305742"/>
                </a:lnTo>
                <a:lnTo>
                  <a:pt x="224302" y="305572"/>
                </a:lnTo>
                <a:close/>
              </a:path>
              <a:path w="361315" h="456565">
                <a:moveTo>
                  <a:pt x="207323" y="289452"/>
                </a:moveTo>
                <a:lnTo>
                  <a:pt x="158733" y="289452"/>
                </a:lnTo>
                <a:lnTo>
                  <a:pt x="188231" y="289519"/>
                </a:lnTo>
                <a:lnTo>
                  <a:pt x="207323" y="289452"/>
                </a:lnTo>
                <a:close/>
              </a:path>
              <a:path w="361315" h="456565">
                <a:moveTo>
                  <a:pt x="257162" y="182809"/>
                </a:moveTo>
                <a:lnTo>
                  <a:pt x="202192" y="182809"/>
                </a:lnTo>
                <a:lnTo>
                  <a:pt x="216392" y="182846"/>
                </a:lnTo>
                <a:lnTo>
                  <a:pt x="237154" y="187551"/>
                </a:lnTo>
                <a:lnTo>
                  <a:pt x="252603" y="199927"/>
                </a:lnTo>
                <a:lnTo>
                  <a:pt x="261040" y="217834"/>
                </a:lnTo>
                <a:lnTo>
                  <a:pt x="260796" y="239135"/>
                </a:lnTo>
                <a:lnTo>
                  <a:pt x="233331" y="270298"/>
                </a:lnTo>
                <a:lnTo>
                  <a:pt x="190095" y="273300"/>
                </a:lnTo>
                <a:lnTo>
                  <a:pt x="257013" y="273300"/>
                </a:lnTo>
                <a:lnTo>
                  <a:pt x="263297" y="267215"/>
                </a:lnTo>
                <a:lnTo>
                  <a:pt x="272789" y="252050"/>
                </a:lnTo>
                <a:lnTo>
                  <a:pt x="277441" y="236135"/>
                </a:lnTo>
                <a:lnTo>
                  <a:pt x="277176" y="219619"/>
                </a:lnTo>
                <a:lnTo>
                  <a:pt x="271916" y="202653"/>
                </a:lnTo>
                <a:lnTo>
                  <a:pt x="262034" y="186955"/>
                </a:lnTo>
                <a:lnTo>
                  <a:pt x="257162" y="182809"/>
                </a:lnTo>
                <a:close/>
              </a:path>
              <a:path w="361315" h="456565">
                <a:moveTo>
                  <a:pt x="153553" y="134115"/>
                </a:moveTo>
                <a:lnTo>
                  <a:pt x="145378" y="136118"/>
                </a:lnTo>
                <a:lnTo>
                  <a:pt x="139634" y="143484"/>
                </a:lnTo>
                <a:lnTo>
                  <a:pt x="136086" y="149254"/>
                </a:lnTo>
                <a:lnTo>
                  <a:pt x="134282" y="155315"/>
                </a:lnTo>
                <a:lnTo>
                  <a:pt x="134340" y="161638"/>
                </a:lnTo>
                <a:lnTo>
                  <a:pt x="173852" y="182837"/>
                </a:lnTo>
                <a:lnTo>
                  <a:pt x="188021" y="182846"/>
                </a:lnTo>
                <a:lnTo>
                  <a:pt x="257162" y="182809"/>
                </a:lnTo>
                <a:lnTo>
                  <a:pt x="214763" y="166647"/>
                </a:lnTo>
                <a:lnTo>
                  <a:pt x="159641" y="166594"/>
                </a:lnTo>
                <a:lnTo>
                  <a:pt x="152927" y="165850"/>
                </a:lnTo>
                <a:lnTo>
                  <a:pt x="150567" y="163193"/>
                </a:lnTo>
                <a:lnTo>
                  <a:pt x="150414" y="153905"/>
                </a:lnTo>
                <a:lnTo>
                  <a:pt x="152771" y="151026"/>
                </a:lnTo>
                <a:lnTo>
                  <a:pt x="160076" y="150323"/>
                </a:lnTo>
                <a:lnTo>
                  <a:pt x="281995" y="150323"/>
                </a:lnTo>
                <a:lnTo>
                  <a:pt x="310905" y="145629"/>
                </a:lnTo>
                <a:lnTo>
                  <a:pt x="330971" y="134162"/>
                </a:lnTo>
                <a:lnTo>
                  <a:pt x="224552" y="134162"/>
                </a:lnTo>
                <a:lnTo>
                  <a:pt x="153553" y="134115"/>
                </a:lnTo>
                <a:close/>
              </a:path>
              <a:path w="361315" h="456565">
                <a:moveTo>
                  <a:pt x="189463" y="166445"/>
                </a:moveTo>
                <a:lnTo>
                  <a:pt x="161904" y="166553"/>
                </a:lnTo>
                <a:lnTo>
                  <a:pt x="159641" y="166594"/>
                </a:lnTo>
                <a:lnTo>
                  <a:pt x="211300" y="166594"/>
                </a:lnTo>
                <a:lnTo>
                  <a:pt x="202116" y="166452"/>
                </a:lnTo>
                <a:lnTo>
                  <a:pt x="189463" y="166445"/>
                </a:lnTo>
                <a:close/>
              </a:path>
              <a:path w="361315" h="456565">
                <a:moveTo>
                  <a:pt x="281995" y="150323"/>
                </a:moveTo>
                <a:lnTo>
                  <a:pt x="160076" y="150323"/>
                </a:lnTo>
                <a:lnTo>
                  <a:pt x="162561" y="150370"/>
                </a:lnTo>
                <a:lnTo>
                  <a:pt x="281782" y="150357"/>
                </a:lnTo>
                <a:lnTo>
                  <a:pt x="281995" y="150323"/>
                </a:lnTo>
                <a:close/>
              </a:path>
              <a:path w="361315" h="456565">
                <a:moveTo>
                  <a:pt x="331760" y="15422"/>
                </a:moveTo>
                <a:lnTo>
                  <a:pt x="191444" y="15422"/>
                </a:lnTo>
                <a:lnTo>
                  <a:pt x="287532" y="15489"/>
                </a:lnTo>
                <a:lnTo>
                  <a:pt x="311387" y="19926"/>
                </a:lnTo>
                <a:lnTo>
                  <a:pt x="329904" y="32257"/>
                </a:lnTo>
                <a:lnTo>
                  <a:pt x="341790" y="51111"/>
                </a:lnTo>
                <a:lnTo>
                  <a:pt x="345756" y="75116"/>
                </a:lnTo>
                <a:lnTo>
                  <a:pt x="340845" y="98011"/>
                </a:lnTo>
                <a:lnTo>
                  <a:pt x="328129" y="116723"/>
                </a:lnTo>
                <a:lnTo>
                  <a:pt x="309445" y="129371"/>
                </a:lnTo>
                <a:lnTo>
                  <a:pt x="286630" y="134071"/>
                </a:lnTo>
                <a:lnTo>
                  <a:pt x="224552" y="134162"/>
                </a:lnTo>
                <a:lnTo>
                  <a:pt x="330971" y="134162"/>
                </a:lnTo>
                <a:lnTo>
                  <a:pt x="334500" y="132145"/>
                </a:lnTo>
                <a:lnTo>
                  <a:pt x="351431" y="110888"/>
                </a:lnTo>
                <a:lnTo>
                  <a:pt x="360561" y="82837"/>
                </a:lnTo>
                <a:lnTo>
                  <a:pt x="358627" y="51651"/>
                </a:lnTo>
                <a:lnTo>
                  <a:pt x="344515" y="25297"/>
                </a:lnTo>
                <a:lnTo>
                  <a:pt x="331760" y="15422"/>
                </a:lnTo>
                <a:close/>
              </a:path>
              <a:path w="361315" h="456565">
                <a:moveTo>
                  <a:pt x="241288" y="191"/>
                </a:moveTo>
                <a:lnTo>
                  <a:pt x="142490" y="244"/>
                </a:lnTo>
                <a:lnTo>
                  <a:pt x="290812" y="244"/>
                </a:lnTo>
                <a:lnTo>
                  <a:pt x="241288" y="191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47831" y="10336458"/>
            <a:ext cx="379730" cy="456565"/>
          </a:xfrm>
          <a:custGeom>
            <a:avLst/>
            <a:gdLst/>
            <a:ahLst/>
            <a:cxnLst/>
            <a:rect l="l" t="t" r="r" b="b"/>
            <a:pathLst>
              <a:path w="379730" h="456565">
                <a:moveTo>
                  <a:pt x="243109" y="287048"/>
                </a:moveTo>
                <a:lnTo>
                  <a:pt x="176181" y="287048"/>
                </a:lnTo>
                <a:lnTo>
                  <a:pt x="226881" y="287105"/>
                </a:lnTo>
                <a:lnTo>
                  <a:pt x="229495" y="289696"/>
                </a:lnTo>
                <a:lnTo>
                  <a:pt x="229527" y="373899"/>
                </a:lnTo>
                <a:lnTo>
                  <a:pt x="239610" y="418947"/>
                </a:lnTo>
                <a:lnTo>
                  <a:pt x="298478" y="456037"/>
                </a:lnTo>
                <a:lnTo>
                  <a:pt x="334680" y="449743"/>
                </a:lnTo>
                <a:lnTo>
                  <a:pt x="349868" y="440126"/>
                </a:lnTo>
                <a:lnTo>
                  <a:pt x="298457" y="440126"/>
                </a:lnTo>
                <a:lnTo>
                  <a:pt x="281138" y="435993"/>
                </a:lnTo>
                <a:lnTo>
                  <a:pt x="247911" y="399376"/>
                </a:lnTo>
                <a:lnTo>
                  <a:pt x="244682" y="385713"/>
                </a:lnTo>
                <a:lnTo>
                  <a:pt x="244796" y="357331"/>
                </a:lnTo>
                <a:lnTo>
                  <a:pt x="244762" y="297062"/>
                </a:lnTo>
                <a:lnTo>
                  <a:pt x="243109" y="287048"/>
                </a:lnTo>
                <a:close/>
              </a:path>
              <a:path w="379730" h="456565">
                <a:moveTo>
                  <a:pt x="79579" y="0"/>
                </a:moveTo>
                <a:lnTo>
                  <a:pt x="24491" y="19927"/>
                </a:lnTo>
                <a:lnTo>
                  <a:pt x="3216" y="54786"/>
                </a:lnTo>
                <a:lnTo>
                  <a:pt x="19" y="114034"/>
                </a:lnTo>
                <a:lnTo>
                  <a:pt x="0" y="160576"/>
                </a:lnTo>
                <a:lnTo>
                  <a:pt x="122" y="377419"/>
                </a:lnTo>
                <a:lnTo>
                  <a:pt x="16738" y="428094"/>
                </a:lnTo>
                <a:lnTo>
                  <a:pt x="62261" y="455092"/>
                </a:lnTo>
                <a:lnTo>
                  <a:pt x="89080" y="454817"/>
                </a:lnTo>
                <a:lnTo>
                  <a:pt x="113960" y="444960"/>
                </a:lnTo>
                <a:lnTo>
                  <a:pt x="118827" y="440716"/>
                </a:lnTo>
                <a:lnTo>
                  <a:pt x="79792" y="440716"/>
                </a:lnTo>
                <a:lnTo>
                  <a:pt x="64701" y="439805"/>
                </a:lnTo>
                <a:lnTo>
                  <a:pt x="26816" y="415913"/>
                </a:lnTo>
                <a:lnTo>
                  <a:pt x="15411" y="375403"/>
                </a:lnTo>
                <a:lnTo>
                  <a:pt x="15414" y="83755"/>
                </a:lnTo>
                <a:lnTo>
                  <a:pt x="29936" y="37052"/>
                </a:lnTo>
                <a:lnTo>
                  <a:pt x="73879" y="15628"/>
                </a:lnTo>
                <a:lnTo>
                  <a:pt x="118762" y="15628"/>
                </a:lnTo>
                <a:lnTo>
                  <a:pt x="113952" y="10878"/>
                </a:lnTo>
                <a:lnTo>
                  <a:pt x="79579" y="0"/>
                </a:lnTo>
                <a:close/>
              </a:path>
              <a:path w="379730" h="456565">
                <a:moveTo>
                  <a:pt x="189888" y="271681"/>
                </a:moveTo>
                <a:lnTo>
                  <a:pt x="149576" y="273524"/>
                </a:lnTo>
                <a:lnTo>
                  <a:pt x="134910" y="373899"/>
                </a:lnTo>
                <a:lnTo>
                  <a:pt x="134812" y="378138"/>
                </a:lnTo>
                <a:lnTo>
                  <a:pt x="120486" y="419203"/>
                </a:lnTo>
                <a:lnTo>
                  <a:pt x="79792" y="440716"/>
                </a:lnTo>
                <a:lnTo>
                  <a:pt x="118827" y="440716"/>
                </a:lnTo>
                <a:lnTo>
                  <a:pt x="133239" y="428151"/>
                </a:lnTo>
                <a:lnTo>
                  <a:pt x="145737" y="405815"/>
                </a:lnTo>
                <a:lnTo>
                  <a:pt x="150269" y="379378"/>
                </a:lnTo>
                <a:lnTo>
                  <a:pt x="150337" y="289994"/>
                </a:lnTo>
                <a:lnTo>
                  <a:pt x="153164" y="287105"/>
                </a:lnTo>
                <a:lnTo>
                  <a:pt x="243109" y="287048"/>
                </a:lnTo>
                <a:lnTo>
                  <a:pt x="243030" y="286573"/>
                </a:lnTo>
                <a:lnTo>
                  <a:pt x="238047" y="278616"/>
                </a:lnTo>
                <a:lnTo>
                  <a:pt x="230128" y="273570"/>
                </a:lnTo>
                <a:lnTo>
                  <a:pt x="219579" y="271767"/>
                </a:lnTo>
                <a:lnTo>
                  <a:pt x="189888" y="271681"/>
                </a:lnTo>
                <a:close/>
              </a:path>
              <a:path w="379730" h="456565">
                <a:moveTo>
                  <a:pt x="349293" y="15955"/>
                </a:moveTo>
                <a:lnTo>
                  <a:pt x="296720" y="15955"/>
                </a:lnTo>
                <a:lnTo>
                  <a:pt x="317795" y="16767"/>
                </a:lnTo>
                <a:lnTo>
                  <a:pt x="336721" y="24896"/>
                </a:lnTo>
                <a:lnTo>
                  <a:pt x="361715" y="58978"/>
                </a:lnTo>
                <a:lnTo>
                  <a:pt x="364329" y="376536"/>
                </a:lnTo>
                <a:lnTo>
                  <a:pt x="363860" y="385713"/>
                </a:lnTo>
                <a:lnTo>
                  <a:pt x="342537" y="426855"/>
                </a:lnTo>
                <a:lnTo>
                  <a:pt x="298457" y="440126"/>
                </a:lnTo>
                <a:lnTo>
                  <a:pt x="349868" y="440126"/>
                </a:lnTo>
                <a:lnTo>
                  <a:pt x="376700" y="401663"/>
                </a:lnTo>
                <a:lnTo>
                  <a:pt x="379600" y="357331"/>
                </a:lnTo>
                <a:lnTo>
                  <a:pt x="379478" y="73993"/>
                </a:lnTo>
                <a:lnTo>
                  <a:pt x="379370" y="71538"/>
                </a:lnTo>
                <a:lnTo>
                  <a:pt x="378584" y="64803"/>
                </a:lnTo>
                <a:lnTo>
                  <a:pt x="371648" y="41792"/>
                </a:lnTo>
                <a:lnTo>
                  <a:pt x="357645" y="22174"/>
                </a:lnTo>
                <a:lnTo>
                  <a:pt x="349293" y="15955"/>
                </a:lnTo>
                <a:close/>
              </a:path>
              <a:path w="379730" h="456565">
                <a:moveTo>
                  <a:pt x="118762" y="15628"/>
                </a:moveTo>
                <a:lnTo>
                  <a:pt x="73879" y="15628"/>
                </a:lnTo>
                <a:lnTo>
                  <a:pt x="90758" y="17519"/>
                </a:lnTo>
                <a:lnTo>
                  <a:pt x="106623" y="24472"/>
                </a:lnTo>
                <a:lnTo>
                  <a:pt x="133789" y="65443"/>
                </a:lnTo>
                <a:lnTo>
                  <a:pt x="134937" y="134971"/>
                </a:lnTo>
                <a:lnTo>
                  <a:pt x="135061" y="160752"/>
                </a:lnTo>
                <a:lnTo>
                  <a:pt x="190146" y="184477"/>
                </a:lnTo>
                <a:lnTo>
                  <a:pt x="206342" y="184395"/>
                </a:lnTo>
                <a:lnTo>
                  <a:pt x="243062" y="169790"/>
                </a:lnTo>
                <a:lnTo>
                  <a:pt x="243199" y="169053"/>
                </a:lnTo>
                <a:lnTo>
                  <a:pt x="189847" y="169053"/>
                </a:lnTo>
                <a:lnTo>
                  <a:pt x="152970" y="169001"/>
                </a:lnTo>
                <a:lnTo>
                  <a:pt x="150372" y="166420"/>
                </a:lnTo>
                <a:lnTo>
                  <a:pt x="150302" y="83755"/>
                </a:lnTo>
                <a:lnTo>
                  <a:pt x="150182" y="73993"/>
                </a:lnTo>
                <a:lnTo>
                  <a:pt x="150092" y="71940"/>
                </a:lnTo>
                <a:lnTo>
                  <a:pt x="139627" y="36232"/>
                </a:lnTo>
                <a:lnTo>
                  <a:pt x="118762" y="15628"/>
                </a:lnTo>
                <a:close/>
              </a:path>
              <a:path w="379730" h="456565">
                <a:moveTo>
                  <a:pt x="315576" y="573"/>
                </a:moveTo>
                <a:lnTo>
                  <a:pt x="255086" y="18556"/>
                </a:lnTo>
                <a:lnTo>
                  <a:pt x="229529" y="76320"/>
                </a:lnTo>
                <a:lnTo>
                  <a:pt x="229504" y="166420"/>
                </a:lnTo>
                <a:lnTo>
                  <a:pt x="226987" y="169007"/>
                </a:lnTo>
                <a:lnTo>
                  <a:pt x="189847" y="169053"/>
                </a:lnTo>
                <a:lnTo>
                  <a:pt x="243199" y="169053"/>
                </a:lnTo>
                <a:lnTo>
                  <a:pt x="244747" y="160752"/>
                </a:lnTo>
                <a:lnTo>
                  <a:pt x="244798" y="76320"/>
                </a:lnTo>
                <a:lnTo>
                  <a:pt x="248652" y="54428"/>
                </a:lnTo>
                <a:lnTo>
                  <a:pt x="259356" y="36179"/>
                </a:lnTo>
                <a:lnTo>
                  <a:pt x="275761" y="22917"/>
                </a:lnTo>
                <a:lnTo>
                  <a:pt x="296720" y="15955"/>
                </a:lnTo>
                <a:lnTo>
                  <a:pt x="349293" y="15955"/>
                </a:lnTo>
                <a:lnTo>
                  <a:pt x="338359" y="7813"/>
                </a:lnTo>
                <a:lnTo>
                  <a:pt x="315576" y="573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0590" y="10336427"/>
            <a:ext cx="501650" cy="456565"/>
          </a:xfrm>
          <a:custGeom>
            <a:avLst/>
            <a:gdLst/>
            <a:ahLst/>
            <a:cxnLst/>
            <a:rect l="l" t="t" r="r" b="b"/>
            <a:pathLst>
              <a:path w="501650" h="456565">
                <a:moveTo>
                  <a:pt x="313766" y="225920"/>
                </a:moveTo>
                <a:lnTo>
                  <a:pt x="309308" y="182486"/>
                </a:lnTo>
                <a:lnTo>
                  <a:pt x="298564" y="146291"/>
                </a:lnTo>
                <a:lnTo>
                  <a:pt x="298564" y="222211"/>
                </a:lnTo>
                <a:lnTo>
                  <a:pt x="295008" y="267677"/>
                </a:lnTo>
                <a:lnTo>
                  <a:pt x="281686" y="311353"/>
                </a:lnTo>
                <a:lnTo>
                  <a:pt x="258914" y="351675"/>
                </a:lnTo>
                <a:lnTo>
                  <a:pt x="226999" y="387083"/>
                </a:lnTo>
                <a:lnTo>
                  <a:pt x="170929" y="423291"/>
                </a:lnTo>
                <a:lnTo>
                  <a:pt x="106019" y="439572"/>
                </a:lnTo>
                <a:lnTo>
                  <a:pt x="74676" y="440791"/>
                </a:lnTo>
                <a:lnTo>
                  <a:pt x="43332" y="440563"/>
                </a:lnTo>
                <a:lnTo>
                  <a:pt x="15417" y="412407"/>
                </a:lnTo>
                <a:lnTo>
                  <a:pt x="15405" y="44488"/>
                </a:lnTo>
                <a:lnTo>
                  <a:pt x="17284" y="32715"/>
                </a:lnTo>
                <a:lnTo>
                  <a:pt x="23012" y="23431"/>
                </a:lnTo>
                <a:lnTo>
                  <a:pt x="32207" y="17602"/>
                </a:lnTo>
                <a:lnTo>
                  <a:pt x="44577" y="15582"/>
                </a:lnTo>
                <a:lnTo>
                  <a:pt x="87998" y="15519"/>
                </a:lnTo>
                <a:lnTo>
                  <a:pt x="106718" y="16560"/>
                </a:lnTo>
                <a:lnTo>
                  <a:pt x="173964" y="35064"/>
                </a:lnTo>
                <a:lnTo>
                  <a:pt x="214388" y="58737"/>
                </a:lnTo>
                <a:lnTo>
                  <a:pt x="248221" y="91020"/>
                </a:lnTo>
                <a:lnTo>
                  <a:pt x="275183" y="132156"/>
                </a:lnTo>
                <a:lnTo>
                  <a:pt x="292061" y="176517"/>
                </a:lnTo>
                <a:lnTo>
                  <a:pt x="298564" y="222211"/>
                </a:lnTo>
                <a:lnTo>
                  <a:pt x="298564" y="146291"/>
                </a:lnTo>
                <a:lnTo>
                  <a:pt x="277850" y="105041"/>
                </a:lnTo>
                <a:lnTo>
                  <a:pt x="250761" y="71081"/>
                </a:lnTo>
                <a:lnTo>
                  <a:pt x="220738" y="44488"/>
                </a:lnTo>
                <a:lnTo>
                  <a:pt x="187502" y="24079"/>
                </a:lnTo>
                <a:lnTo>
                  <a:pt x="165341" y="15392"/>
                </a:lnTo>
                <a:lnTo>
                  <a:pt x="151155" y="9817"/>
                </a:lnTo>
                <a:lnTo>
                  <a:pt x="111798" y="1638"/>
                </a:lnTo>
                <a:lnTo>
                  <a:pt x="95148" y="266"/>
                </a:lnTo>
                <a:lnTo>
                  <a:pt x="78473" y="0"/>
                </a:lnTo>
                <a:lnTo>
                  <a:pt x="45097" y="317"/>
                </a:lnTo>
                <a:lnTo>
                  <a:pt x="3136" y="26416"/>
                </a:lnTo>
                <a:lnTo>
                  <a:pt x="0" y="412407"/>
                </a:lnTo>
                <a:lnTo>
                  <a:pt x="3175" y="430174"/>
                </a:lnTo>
                <a:lnTo>
                  <a:pt x="12090" y="443903"/>
                </a:lnTo>
                <a:lnTo>
                  <a:pt x="25882" y="452793"/>
                </a:lnTo>
                <a:lnTo>
                  <a:pt x="43738" y="455980"/>
                </a:lnTo>
                <a:lnTo>
                  <a:pt x="55880" y="456018"/>
                </a:lnTo>
                <a:lnTo>
                  <a:pt x="92303" y="455955"/>
                </a:lnTo>
                <a:lnTo>
                  <a:pt x="141312" y="449580"/>
                </a:lnTo>
                <a:lnTo>
                  <a:pt x="202082" y="424446"/>
                </a:lnTo>
                <a:lnTo>
                  <a:pt x="240614" y="395668"/>
                </a:lnTo>
                <a:lnTo>
                  <a:pt x="271919" y="360032"/>
                </a:lnTo>
                <a:lnTo>
                  <a:pt x="295122" y="318922"/>
                </a:lnTo>
                <a:lnTo>
                  <a:pt x="309372" y="273748"/>
                </a:lnTo>
                <a:lnTo>
                  <a:pt x="313766" y="225920"/>
                </a:lnTo>
                <a:close/>
              </a:path>
              <a:path w="501650" h="456565">
                <a:moveTo>
                  <a:pt x="501040" y="378701"/>
                </a:moveTo>
                <a:lnTo>
                  <a:pt x="501002" y="72834"/>
                </a:lnTo>
                <a:lnTo>
                  <a:pt x="489902" y="36017"/>
                </a:lnTo>
                <a:lnTo>
                  <a:pt x="484771" y="30264"/>
                </a:lnTo>
                <a:lnTo>
                  <a:pt x="484771" y="382104"/>
                </a:lnTo>
                <a:lnTo>
                  <a:pt x="482777" y="398221"/>
                </a:lnTo>
                <a:lnTo>
                  <a:pt x="454101" y="433133"/>
                </a:lnTo>
                <a:lnTo>
                  <a:pt x="422998" y="440956"/>
                </a:lnTo>
                <a:lnTo>
                  <a:pt x="407720" y="437984"/>
                </a:lnTo>
                <a:lnTo>
                  <a:pt x="373253" y="409790"/>
                </a:lnTo>
                <a:lnTo>
                  <a:pt x="366280" y="305079"/>
                </a:lnTo>
                <a:lnTo>
                  <a:pt x="366382" y="74142"/>
                </a:lnTo>
                <a:lnTo>
                  <a:pt x="371182" y="51066"/>
                </a:lnTo>
                <a:lnTo>
                  <a:pt x="384124" y="32410"/>
                </a:lnTo>
                <a:lnTo>
                  <a:pt x="403186" y="19989"/>
                </a:lnTo>
                <a:lnTo>
                  <a:pt x="426377" y="15595"/>
                </a:lnTo>
                <a:lnTo>
                  <a:pt x="449262" y="20332"/>
                </a:lnTo>
                <a:lnTo>
                  <a:pt x="467804" y="32931"/>
                </a:lnTo>
                <a:lnTo>
                  <a:pt x="480225" y="51663"/>
                </a:lnTo>
                <a:lnTo>
                  <a:pt x="484670" y="74142"/>
                </a:lnTo>
                <a:lnTo>
                  <a:pt x="484771" y="382104"/>
                </a:lnTo>
                <a:lnTo>
                  <a:pt x="484771" y="30264"/>
                </a:lnTo>
                <a:lnTo>
                  <a:pt x="471690" y="15595"/>
                </a:lnTo>
                <a:lnTo>
                  <a:pt x="471398" y="15265"/>
                </a:lnTo>
                <a:lnTo>
                  <a:pt x="446265" y="2908"/>
                </a:lnTo>
                <a:lnTo>
                  <a:pt x="390296" y="8737"/>
                </a:lnTo>
                <a:lnTo>
                  <a:pt x="355777" y="48272"/>
                </a:lnTo>
                <a:lnTo>
                  <a:pt x="351053" y="383743"/>
                </a:lnTo>
                <a:lnTo>
                  <a:pt x="358927" y="415340"/>
                </a:lnTo>
                <a:lnTo>
                  <a:pt x="379387" y="439953"/>
                </a:lnTo>
                <a:lnTo>
                  <a:pt x="408089" y="454202"/>
                </a:lnTo>
                <a:lnTo>
                  <a:pt x="440690" y="454698"/>
                </a:lnTo>
                <a:lnTo>
                  <a:pt x="465556" y="444639"/>
                </a:lnTo>
                <a:lnTo>
                  <a:pt x="469709" y="440956"/>
                </a:lnTo>
                <a:lnTo>
                  <a:pt x="484581" y="427786"/>
                </a:lnTo>
                <a:lnTo>
                  <a:pt x="496747" y="405384"/>
                </a:lnTo>
                <a:lnTo>
                  <a:pt x="501040" y="378701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7895" y="10336728"/>
            <a:ext cx="1243225" cy="45777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927628" y="10337534"/>
            <a:ext cx="12065" cy="454659"/>
          </a:xfrm>
          <a:custGeom>
            <a:avLst/>
            <a:gdLst/>
            <a:ahLst/>
            <a:cxnLst/>
            <a:rect l="l" t="t" r="r" b="b"/>
            <a:pathLst>
              <a:path w="12064" h="454659">
                <a:moveTo>
                  <a:pt x="11511" y="0"/>
                </a:moveTo>
                <a:lnTo>
                  <a:pt x="5430" y="6"/>
                </a:lnTo>
                <a:lnTo>
                  <a:pt x="0" y="12"/>
                </a:lnTo>
                <a:lnTo>
                  <a:pt x="2287" y="6483"/>
                </a:lnTo>
                <a:lnTo>
                  <a:pt x="2240" y="449418"/>
                </a:lnTo>
                <a:lnTo>
                  <a:pt x="2334" y="454294"/>
                </a:lnTo>
                <a:lnTo>
                  <a:pt x="8600" y="454577"/>
                </a:lnTo>
                <a:lnTo>
                  <a:pt x="9126" y="447493"/>
                </a:lnTo>
                <a:lnTo>
                  <a:pt x="8954" y="6666"/>
                </a:lnTo>
                <a:lnTo>
                  <a:pt x="11511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23533" y="39782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19112" y="83216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23533" y="98456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533" y="540344"/>
            <a:ext cx="8351445" cy="2904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4100" y="0"/>
                </a:moveTo>
                <a:lnTo>
                  <a:pt x="0" y="0"/>
                </a:lnTo>
                <a:lnTo>
                  <a:pt x="0" y="11309349"/>
                </a:lnTo>
                <a:lnTo>
                  <a:pt x="20104100" y="11309349"/>
                </a:lnTo>
                <a:lnTo>
                  <a:pt x="20104100" y="0"/>
                </a:lnTo>
                <a:close/>
              </a:path>
            </a:pathLst>
          </a:custGeom>
          <a:solidFill>
            <a:srgbClr val="F8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6181" y="10336490"/>
            <a:ext cx="361315" cy="456565"/>
          </a:xfrm>
          <a:custGeom>
            <a:avLst/>
            <a:gdLst/>
            <a:ahLst/>
            <a:cxnLst/>
            <a:rect l="l" t="t" r="r" b="b"/>
            <a:pathLst>
              <a:path w="361315" h="456565">
                <a:moveTo>
                  <a:pt x="43694" y="0"/>
                </a:moveTo>
                <a:lnTo>
                  <a:pt x="26456" y="3509"/>
                </a:lnTo>
                <a:lnTo>
                  <a:pt x="12519" y="13134"/>
                </a:lnTo>
                <a:lnTo>
                  <a:pt x="3246" y="27197"/>
                </a:lnTo>
                <a:lnTo>
                  <a:pt x="0" y="44018"/>
                </a:lnTo>
                <a:lnTo>
                  <a:pt x="246" y="75116"/>
                </a:lnTo>
                <a:lnTo>
                  <a:pt x="372" y="357879"/>
                </a:lnTo>
                <a:lnTo>
                  <a:pt x="206" y="385891"/>
                </a:lnTo>
                <a:lnTo>
                  <a:pt x="0" y="412059"/>
                </a:lnTo>
                <a:lnTo>
                  <a:pt x="3265" y="428941"/>
                </a:lnTo>
                <a:lnTo>
                  <a:pt x="12572" y="443001"/>
                </a:lnTo>
                <a:lnTo>
                  <a:pt x="26521" y="452599"/>
                </a:lnTo>
                <a:lnTo>
                  <a:pt x="43713" y="456097"/>
                </a:lnTo>
                <a:lnTo>
                  <a:pt x="286656" y="455880"/>
                </a:lnTo>
                <a:lnTo>
                  <a:pt x="323742" y="445953"/>
                </a:lnTo>
                <a:lnTo>
                  <a:pt x="329102" y="440720"/>
                </a:lnTo>
                <a:lnTo>
                  <a:pt x="221339" y="440720"/>
                </a:lnTo>
                <a:lnTo>
                  <a:pt x="47920" y="440639"/>
                </a:lnTo>
                <a:lnTo>
                  <a:pt x="33340" y="438712"/>
                </a:lnTo>
                <a:lnTo>
                  <a:pt x="23256" y="432792"/>
                </a:lnTo>
                <a:lnTo>
                  <a:pt x="17400" y="422619"/>
                </a:lnTo>
                <a:lnTo>
                  <a:pt x="15505" y="407934"/>
                </a:lnTo>
                <a:lnTo>
                  <a:pt x="15509" y="47346"/>
                </a:lnTo>
                <a:lnTo>
                  <a:pt x="47309" y="15451"/>
                </a:lnTo>
                <a:lnTo>
                  <a:pt x="331760" y="15422"/>
                </a:lnTo>
                <a:lnTo>
                  <a:pt x="320958" y="7058"/>
                </a:lnTo>
                <a:lnTo>
                  <a:pt x="290812" y="244"/>
                </a:lnTo>
                <a:lnTo>
                  <a:pt x="142490" y="244"/>
                </a:lnTo>
                <a:lnTo>
                  <a:pt x="43694" y="0"/>
                </a:lnTo>
                <a:close/>
              </a:path>
              <a:path w="361315" h="456565">
                <a:moveTo>
                  <a:pt x="280342" y="455887"/>
                </a:moveTo>
                <a:lnTo>
                  <a:pt x="140890" y="455887"/>
                </a:lnTo>
                <a:lnTo>
                  <a:pt x="238068" y="455934"/>
                </a:lnTo>
                <a:lnTo>
                  <a:pt x="280342" y="455887"/>
                </a:lnTo>
                <a:close/>
              </a:path>
              <a:path w="361315" h="456565">
                <a:moveTo>
                  <a:pt x="331315" y="321873"/>
                </a:moveTo>
                <a:lnTo>
                  <a:pt x="269762" y="321873"/>
                </a:lnTo>
                <a:lnTo>
                  <a:pt x="285619" y="321913"/>
                </a:lnTo>
                <a:lnTo>
                  <a:pt x="308896" y="326623"/>
                </a:lnTo>
                <a:lnTo>
                  <a:pt x="327985" y="339256"/>
                </a:lnTo>
                <a:lnTo>
                  <a:pt x="340921" y="357879"/>
                </a:lnTo>
                <a:lnTo>
                  <a:pt x="345743" y="380563"/>
                </a:lnTo>
                <a:lnTo>
                  <a:pt x="341161" y="403670"/>
                </a:lnTo>
                <a:lnTo>
                  <a:pt x="328442" y="422697"/>
                </a:lnTo>
                <a:lnTo>
                  <a:pt x="309468" y="435653"/>
                </a:lnTo>
                <a:lnTo>
                  <a:pt x="286117" y="440545"/>
                </a:lnTo>
                <a:lnTo>
                  <a:pt x="221339" y="440720"/>
                </a:lnTo>
                <a:lnTo>
                  <a:pt x="329102" y="440720"/>
                </a:lnTo>
                <a:lnTo>
                  <a:pt x="349777" y="420537"/>
                </a:lnTo>
                <a:lnTo>
                  <a:pt x="360873" y="385891"/>
                </a:lnTo>
                <a:lnTo>
                  <a:pt x="353143" y="348275"/>
                </a:lnTo>
                <a:lnTo>
                  <a:pt x="340794" y="329784"/>
                </a:lnTo>
                <a:lnTo>
                  <a:pt x="331315" y="321873"/>
                </a:lnTo>
                <a:close/>
              </a:path>
              <a:path w="361315" h="456565">
                <a:moveTo>
                  <a:pt x="156558" y="440648"/>
                </a:moveTo>
                <a:lnTo>
                  <a:pt x="75079" y="440655"/>
                </a:lnTo>
                <a:lnTo>
                  <a:pt x="162845" y="440655"/>
                </a:lnTo>
                <a:lnTo>
                  <a:pt x="156558" y="440648"/>
                </a:lnTo>
                <a:close/>
              </a:path>
              <a:path w="361315" h="456565">
                <a:moveTo>
                  <a:pt x="175417" y="273274"/>
                </a:moveTo>
                <a:lnTo>
                  <a:pt x="151478" y="273354"/>
                </a:lnTo>
                <a:lnTo>
                  <a:pt x="143421" y="276214"/>
                </a:lnTo>
                <a:lnTo>
                  <a:pt x="138282" y="284535"/>
                </a:lnTo>
                <a:lnTo>
                  <a:pt x="134267" y="297544"/>
                </a:lnTo>
                <a:lnTo>
                  <a:pt x="137343" y="309466"/>
                </a:lnTo>
                <a:lnTo>
                  <a:pt x="146345" y="318238"/>
                </a:lnTo>
                <a:lnTo>
                  <a:pt x="160110" y="321800"/>
                </a:lnTo>
                <a:lnTo>
                  <a:pt x="191147" y="321977"/>
                </a:lnTo>
                <a:lnTo>
                  <a:pt x="331315" y="321873"/>
                </a:lnTo>
                <a:lnTo>
                  <a:pt x="325001" y="316603"/>
                </a:lnTo>
                <a:lnTo>
                  <a:pt x="305999" y="308644"/>
                </a:lnTo>
                <a:lnTo>
                  <a:pt x="284023" y="305817"/>
                </a:lnTo>
                <a:lnTo>
                  <a:pt x="159143" y="305742"/>
                </a:lnTo>
                <a:lnTo>
                  <a:pt x="152326" y="304587"/>
                </a:lnTo>
                <a:lnTo>
                  <a:pt x="150480" y="301676"/>
                </a:lnTo>
                <a:lnTo>
                  <a:pt x="150483" y="293449"/>
                </a:lnTo>
                <a:lnTo>
                  <a:pt x="152379" y="290617"/>
                </a:lnTo>
                <a:lnTo>
                  <a:pt x="158733" y="289452"/>
                </a:lnTo>
                <a:lnTo>
                  <a:pt x="207323" y="289452"/>
                </a:lnTo>
                <a:lnTo>
                  <a:pt x="213198" y="289399"/>
                </a:lnTo>
                <a:lnTo>
                  <a:pt x="227563" y="288038"/>
                </a:lnTo>
                <a:lnTo>
                  <a:pt x="240859" y="284144"/>
                </a:lnTo>
                <a:lnTo>
                  <a:pt x="252849" y="277332"/>
                </a:lnTo>
                <a:lnTo>
                  <a:pt x="257013" y="273300"/>
                </a:lnTo>
                <a:lnTo>
                  <a:pt x="190095" y="273300"/>
                </a:lnTo>
                <a:lnTo>
                  <a:pt x="175417" y="273274"/>
                </a:lnTo>
                <a:close/>
              </a:path>
              <a:path w="361315" h="456565">
                <a:moveTo>
                  <a:pt x="224302" y="305572"/>
                </a:moveTo>
                <a:lnTo>
                  <a:pt x="164577" y="305676"/>
                </a:lnTo>
                <a:lnTo>
                  <a:pt x="161885" y="305676"/>
                </a:lnTo>
                <a:lnTo>
                  <a:pt x="159143" y="305742"/>
                </a:lnTo>
                <a:lnTo>
                  <a:pt x="274038" y="305742"/>
                </a:lnTo>
                <a:lnTo>
                  <a:pt x="224302" y="305572"/>
                </a:lnTo>
                <a:close/>
              </a:path>
              <a:path w="361315" h="456565">
                <a:moveTo>
                  <a:pt x="207323" y="289452"/>
                </a:moveTo>
                <a:lnTo>
                  <a:pt x="158733" y="289452"/>
                </a:lnTo>
                <a:lnTo>
                  <a:pt x="188231" y="289519"/>
                </a:lnTo>
                <a:lnTo>
                  <a:pt x="207323" y="289452"/>
                </a:lnTo>
                <a:close/>
              </a:path>
              <a:path w="361315" h="456565">
                <a:moveTo>
                  <a:pt x="257162" y="182809"/>
                </a:moveTo>
                <a:lnTo>
                  <a:pt x="202192" y="182809"/>
                </a:lnTo>
                <a:lnTo>
                  <a:pt x="216392" y="182846"/>
                </a:lnTo>
                <a:lnTo>
                  <a:pt x="237154" y="187551"/>
                </a:lnTo>
                <a:lnTo>
                  <a:pt x="252603" y="199927"/>
                </a:lnTo>
                <a:lnTo>
                  <a:pt x="261040" y="217834"/>
                </a:lnTo>
                <a:lnTo>
                  <a:pt x="260796" y="239135"/>
                </a:lnTo>
                <a:lnTo>
                  <a:pt x="233331" y="270298"/>
                </a:lnTo>
                <a:lnTo>
                  <a:pt x="190095" y="273300"/>
                </a:lnTo>
                <a:lnTo>
                  <a:pt x="257013" y="273300"/>
                </a:lnTo>
                <a:lnTo>
                  <a:pt x="263297" y="267215"/>
                </a:lnTo>
                <a:lnTo>
                  <a:pt x="272789" y="252050"/>
                </a:lnTo>
                <a:lnTo>
                  <a:pt x="277441" y="236135"/>
                </a:lnTo>
                <a:lnTo>
                  <a:pt x="277176" y="219619"/>
                </a:lnTo>
                <a:lnTo>
                  <a:pt x="271916" y="202653"/>
                </a:lnTo>
                <a:lnTo>
                  <a:pt x="262034" y="186955"/>
                </a:lnTo>
                <a:lnTo>
                  <a:pt x="257162" y="182809"/>
                </a:lnTo>
                <a:close/>
              </a:path>
              <a:path w="361315" h="456565">
                <a:moveTo>
                  <a:pt x="153553" y="134115"/>
                </a:moveTo>
                <a:lnTo>
                  <a:pt x="145378" y="136118"/>
                </a:lnTo>
                <a:lnTo>
                  <a:pt x="139634" y="143484"/>
                </a:lnTo>
                <a:lnTo>
                  <a:pt x="136086" y="149254"/>
                </a:lnTo>
                <a:lnTo>
                  <a:pt x="134282" y="155315"/>
                </a:lnTo>
                <a:lnTo>
                  <a:pt x="134340" y="161638"/>
                </a:lnTo>
                <a:lnTo>
                  <a:pt x="173852" y="182837"/>
                </a:lnTo>
                <a:lnTo>
                  <a:pt x="188021" y="182846"/>
                </a:lnTo>
                <a:lnTo>
                  <a:pt x="257162" y="182809"/>
                </a:lnTo>
                <a:lnTo>
                  <a:pt x="214763" y="166647"/>
                </a:lnTo>
                <a:lnTo>
                  <a:pt x="159641" y="166594"/>
                </a:lnTo>
                <a:lnTo>
                  <a:pt x="152927" y="165850"/>
                </a:lnTo>
                <a:lnTo>
                  <a:pt x="150567" y="163193"/>
                </a:lnTo>
                <a:lnTo>
                  <a:pt x="150414" y="153905"/>
                </a:lnTo>
                <a:lnTo>
                  <a:pt x="152771" y="151026"/>
                </a:lnTo>
                <a:lnTo>
                  <a:pt x="160076" y="150323"/>
                </a:lnTo>
                <a:lnTo>
                  <a:pt x="281995" y="150323"/>
                </a:lnTo>
                <a:lnTo>
                  <a:pt x="310905" y="145629"/>
                </a:lnTo>
                <a:lnTo>
                  <a:pt x="330971" y="134162"/>
                </a:lnTo>
                <a:lnTo>
                  <a:pt x="224552" y="134162"/>
                </a:lnTo>
                <a:lnTo>
                  <a:pt x="153553" y="134115"/>
                </a:lnTo>
                <a:close/>
              </a:path>
              <a:path w="361315" h="456565">
                <a:moveTo>
                  <a:pt x="189463" y="166445"/>
                </a:moveTo>
                <a:lnTo>
                  <a:pt x="161904" y="166553"/>
                </a:lnTo>
                <a:lnTo>
                  <a:pt x="159641" y="166594"/>
                </a:lnTo>
                <a:lnTo>
                  <a:pt x="211300" y="166594"/>
                </a:lnTo>
                <a:lnTo>
                  <a:pt x="202116" y="166452"/>
                </a:lnTo>
                <a:lnTo>
                  <a:pt x="189463" y="166445"/>
                </a:lnTo>
                <a:close/>
              </a:path>
              <a:path w="361315" h="456565">
                <a:moveTo>
                  <a:pt x="281995" y="150323"/>
                </a:moveTo>
                <a:lnTo>
                  <a:pt x="160076" y="150323"/>
                </a:lnTo>
                <a:lnTo>
                  <a:pt x="162561" y="150370"/>
                </a:lnTo>
                <a:lnTo>
                  <a:pt x="281782" y="150357"/>
                </a:lnTo>
                <a:lnTo>
                  <a:pt x="281995" y="150323"/>
                </a:lnTo>
                <a:close/>
              </a:path>
              <a:path w="361315" h="456565">
                <a:moveTo>
                  <a:pt x="331760" y="15422"/>
                </a:moveTo>
                <a:lnTo>
                  <a:pt x="191444" y="15422"/>
                </a:lnTo>
                <a:lnTo>
                  <a:pt x="287532" y="15489"/>
                </a:lnTo>
                <a:lnTo>
                  <a:pt x="311387" y="19926"/>
                </a:lnTo>
                <a:lnTo>
                  <a:pt x="329904" y="32257"/>
                </a:lnTo>
                <a:lnTo>
                  <a:pt x="341790" y="51111"/>
                </a:lnTo>
                <a:lnTo>
                  <a:pt x="345756" y="75116"/>
                </a:lnTo>
                <a:lnTo>
                  <a:pt x="340845" y="98011"/>
                </a:lnTo>
                <a:lnTo>
                  <a:pt x="328129" y="116723"/>
                </a:lnTo>
                <a:lnTo>
                  <a:pt x="309445" y="129371"/>
                </a:lnTo>
                <a:lnTo>
                  <a:pt x="286630" y="134071"/>
                </a:lnTo>
                <a:lnTo>
                  <a:pt x="224552" y="134162"/>
                </a:lnTo>
                <a:lnTo>
                  <a:pt x="330971" y="134162"/>
                </a:lnTo>
                <a:lnTo>
                  <a:pt x="334500" y="132145"/>
                </a:lnTo>
                <a:lnTo>
                  <a:pt x="351431" y="110888"/>
                </a:lnTo>
                <a:lnTo>
                  <a:pt x="360561" y="82837"/>
                </a:lnTo>
                <a:lnTo>
                  <a:pt x="358627" y="51651"/>
                </a:lnTo>
                <a:lnTo>
                  <a:pt x="344515" y="25297"/>
                </a:lnTo>
                <a:lnTo>
                  <a:pt x="331760" y="15422"/>
                </a:lnTo>
                <a:close/>
              </a:path>
              <a:path w="361315" h="456565">
                <a:moveTo>
                  <a:pt x="241288" y="191"/>
                </a:moveTo>
                <a:lnTo>
                  <a:pt x="142490" y="244"/>
                </a:lnTo>
                <a:lnTo>
                  <a:pt x="290812" y="244"/>
                </a:lnTo>
                <a:lnTo>
                  <a:pt x="241288" y="191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47831" y="10336458"/>
            <a:ext cx="379730" cy="456565"/>
          </a:xfrm>
          <a:custGeom>
            <a:avLst/>
            <a:gdLst/>
            <a:ahLst/>
            <a:cxnLst/>
            <a:rect l="l" t="t" r="r" b="b"/>
            <a:pathLst>
              <a:path w="379730" h="456565">
                <a:moveTo>
                  <a:pt x="243109" y="287048"/>
                </a:moveTo>
                <a:lnTo>
                  <a:pt x="176181" y="287048"/>
                </a:lnTo>
                <a:lnTo>
                  <a:pt x="226881" y="287105"/>
                </a:lnTo>
                <a:lnTo>
                  <a:pt x="229495" y="289696"/>
                </a:lnTo>
                <a:lnTo>
                  <a:pt x="229527" y="373899"/>
                </a:lnTo>
                <a:lnTo>
                  <a:pt x="239610" y="418947"/>
                </a:lnTo>
                <a:lnTo>
                  <a:pt x="298478" y="456037"/>
                </a:lnTo>
                <a:lnTo>
                  <a:pt x="334680" y="449743"/>
                </a:lnTo>
                <a:lnTo>
                  <a:pt x="349868" y="440126"/>
                </a:lnTo>
                <a:lnTo>
                  <a:pt x="298457" y="440126"/>
                </a:lnTo>
                <a:lnTo>
                  <a:pt x="281138" y="435993"/>
                </a:lnTo>
                <a:lnTo>
                  <a:pt x="247911" y="399376"/>
                </a:lnTo>
                <a:lnTo>
                  <a:pt x="244682" y="385713"/>
                </a:lnTo>
                <a:lnTo>
                  <a:pt x="244796" y="357331"/>
                </a:lnTo>
                <a:lnTo>
                  <a:pt x="244762" y="297062"/>
                </a:lnTo>
                <a:lnTo>
                  <a:pt x="243109" y="287048"/>
                </a:lnTo>
                <a:close/>
              </a:path>
              <a:path w="379730" h="456565">
                <a:moveTo>
                  <a:pt x="79579" y="0"/>
                </a:moveTo>
                <a:lnTo>
                  <a:pt x="24491" y="19927"/>
                </a:lnTo>
                <a:lnTo>
                  <a:pt x="3216" y="54786"/>
                </a:lnTo>
                <a:lnTo>
                  <a:pt x="19" y="114034"/>
                </a:lnTo>
                <a:lnTo>
                  <a:pt x="0" y="160576"/>
                </a:lnTo>
                <a:lnTo>
                  <a:pt x="122" y="377419"/>
                </a:lnTo>
                <a:lnTo>
                  <a:pt x="16738" y="428094"/>
                </a:lnTo>
                <a:lnTo>
                  <a:pt x="62261" y="455092"/>
                </a:lnTo>
                <a:lnTo>
                  <a:pt x="89080" y="454817"/>
                </a:lnTo>
                <a:lnTo>
                  <a:pt x="113960" y="444960"/>
                </a:lnTo>
                <a:lnTo>
                  <a:pt x="118827" y="440716"/>
                </a:lnTo>
                <a:lnTo>
                  <a:pt x="79792" y="440716"/>
                </a:lnTo>
                <a:lnTo>
                  <a:pt x="64701" y="439805"/>
                </a:lnTo>
                <a:lnTo>
                  <a:pt x="26816" y="415913"/>
                </a:lnTo>
                <a:lnTo>
                  <a:pt x="15411" y="375403"/>
                </a:lnTo>
                <a:lnTo>
                  <a:pt x="15414" y="83755"/>
                </a:lnTo>
                <a:lnTo>
                  <a:pt x="29936" y="37052"/>
                </a:lnTo>
                <a:lnTo>
                  <a:pt x="73879" y="15628"/>
                </a:lnTo>
                <a:lnTo>
                  <a:pt x="118762" y="15628"/>
                </a:lnTo>
                <a:lnTo>
                  <a:pt x="113952" y="10878"/>
                </a:lnTo>
                <a:lnTo>
                  <a:pt x="79579" y="0"/>
                </a:lnTo>
                <a:close/>
              </a:path>
              <a:path w="379730" h="456565">
                <a:moveTo>
                  <a:pt x="189888" y="271681"/>
                </a:moveTo>
                <a:lnTo>
                  <a:pt x="149576" y="273524"/>
                </a:lnTo>
                <a:lnTo>
                  <a:pt x="134910" y="373899"/>
                </a:lnTo>
                <a:lnTo>
                  <a:pt x="134812" y="378138"/>
                </a:lnTo>
                <a:lnTo>
                  <a:pt x="120486" y="419203"/>
                </a:lnTo>
                <a:lnTo>
                  <a:pt x="79792" y="440716"/>
                </a:lnTo>
                <a:lnTo>
                  <a:pt x="118827" y="440716"/>
                </a:lnTo>
                <a:lnTo>
                  <a:pt x="133239" y="428151"/>
                </a:lnTo>
                <a:lnTo>
                  <a:pt x="145737" y="405815"/>
                </a:lnTo>
                <a:lnTo>
                  <a:pt x="150269" y="379378"/>
                </a:lnTo>
                <a:lnTo>
                  <a:pt x="150337" y="289994"/>
                </a:lnTo>
                <a:lnTo>
                  <a:pt x="153164" y="287105"/>
                </a:lnTo>
                <a:lnTo>
                  <a:pt x="243109" y="287048"/>
                </a:lnTo>
                <a:lnTo>
                  <a:pt x="243030" y="286573"/>
                </a:lnTo>
                <a:lnTo>
                  <a:pt x="238047" y="278616"/>
                </a:lnTo>
                <a:lnTo>
                  <a:pt x="230128" y="273570"/>
                </a:lnTo>
                <a:lnTo>
                  <a:pt x="219579" y="271767"/>
                </a:lnTo>
                <a:lnTo>
                  <a:pt x="189888" y="271681"/>
                </a:lnTo>
                <a:close/>
              </a:path>
              <a:path w="379730" h="456565">
                <a:moveTo>
                  <a:pt x="349293" y="15955"/>
                </a:moveTo>
                <a:lnTo>
                  <a:pt x="296720" y="15955"/>
                </a:lnTo>
                <a:lnTo>
                  <a:pt x="317795" y="16767"/>
                </a:lnTo>
                <a:lnTo>
                  <a:pt x="336721" y="24896"/>
                </a:lnTo>
                <a:lnTo>
                  <a:pt x="361715" y="58978"/>
                </a:lnTo>
                <a:lnTo>
                  <a:pt x="364329" y="376536"/>
                </a:lnTo>
                <a:lnTo>
                  <a:pt x="363860" y="385713"/>
                </a:lnTo>
                <a:lnTo>
                  <a:pt x="342537" y="426855"/>
                </a:lnTo>
                <a:lnTo>
                  <a:pt x="298457" y="440126"/>
                </a:lnTo>
                <a:lnTo>
                  <a:pt x="349868" y="440126"/>
                </a:lnTo>
                <a:lnTo>
                  <a:pt x="376700" y="401663"/>
                </a:lnTo>
                <a:lnTo>
                  <a:pt x="379600" y="357331"/>
                </a:lnTo>
                <a:lnTo>
                  <a:pt x="379478" y="73993"/>
                </a:lnTo>
                <a:lnTo>
                  <a:pt x="379370" y="71538"/>
                </a:lnTo>
                <a:lnTo>
                  <a:pt x="378584" y="64803"/>
                </a:lnTo>
                <a:lnTo>
                  <a:pt x="371648" y="41792"/>
                </a:lnTo>
                <a:lnTo>
                  <a:pt x="357645" y="22174"/>
                </a:lnTo>
                <a:lnTo>
                  <a:pt x="349293" y="15955"/>
                </a:lnTo>
                <a:close/>
              </a:path>
              <a:path w="379730" h="456565">
                <a:moveTo>
                  <a:pt x="118762" y="15628"/>
                </a:moveTo>
                <a:lnTo>
                  <a:pt x="73879" y="15628"/>
                </a:lnTo>
                <a:lnTo>
                  <a:pt x="90758" y="17519"/>
                </a:lnTo>
                <a:lnTo>
                  <a:pt x="106623" y="24472"/>
                </a:lnTo>
                <a:lnTo>
                  <a:pt x="133789" y="65443"/>
                </a:lnTo>
                <a:lnTo>
                  <a:pt x="134937" y="134971"/>
                </a:lnTo>
                <a:lnTo>
                  <a:pt x="135061" y="160752"/>
                </a:lnTo>
                <a:lnTo>
                  <a:pt x="190146" y="184477"/>
                </a:lnTo>
                <a:lnTo>
                  <a:pt x="206342" y="184395"/>
                </a:lnTo>
                <a:lnTo>
                  <a:pt x="243062" y="169790"/>
                </a:lnTo>
                <a:lnTo>
                  <a:pt x="243199" y="169053"/>
                </a:lnTo>
                <a:lnTo>
                  <a:pt x="189847" y="169053"/>
                </a:lnTo>
                <a:lnTo>
                  <a:pt x="152970" y="169001"/>
                </a:lnTo>
                <a:lnTo>
                  <a:pt x="150372" y="166420"/>
                </a:lnTo>
                <a:lnTo>
                  <a:pt x="150302" y="83755"/>
                </a:lnTo>
                <a:lnTo>
                  <a:pt x="150182" y="73993"/>
                </a:lnTo>
                <a:lnTo>
                  <a:pt x="150092" y="71940"/>
                </a:lnTo>
                <a:lnTo>
                  <a:pt x="139627" y="36232"/>
                </a:lnTo>
                <a:lnTo>
                  <a:pt x="118762" y="15628"/>
                </a:lnTo>
                <a:close/>
              </a:path>
              <a:path w="379730" h="456565">
                <a:moveTo>
                  <a:pt x="315576" y="573"/>
                </a:moveTo>
                <a:lnTo>
                  <a:pt x="255086" y="18556"/>
                </a:lnTo>
                <a:lnTo>
                  <a:pt x="229529" y="76320"/>
                </a:lnTo>
                <a:lnTo>
                  <a:pt x="229504" y="166420"/>
                </a:lnTo>
                <a:lnTo>
                  <a:pt x="226987" y="169007"/>
                </a:lnTo>
                <a:lnTo>
                  <a:pt x="189847" y="169053"/>
                </a:lnTo>
                <a:lnTo>
                  <a:pt x="243199" y="169053"/>
                </a:lnTo>
                <a:lnTo>
                  <a:pt x="244747" y="160752"/>
                </a:lnTo>
                <a:lnTo>
                  <a:pt x="244798" y="76320"/>
                </a:lnTo>
                <a:lnTo>
                  <a:pt x="248652" y="54428"/>
                </a:lnTo>
                <a:lnTo>
                  <a:pt x="259356" y="36179"/>
                </a:lnTo>
                <a:lnTo>
                  <a:pt x="275761" y="22917"/>
                </a:lnTo>
                <a:lnTo>
                  <a:pt x="296720" y="15955"/>
                </a:lnTo>
                <a:lnTo>
                  <a:pt x="349293" y="15955"/>
                </a:lnTo>
                <a:lnTo>
                  <a:pt x="338359" y="7813"/>
                </a:lnTo>
                <a:lnTo>
                  <a:pt x="315576" y="573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0590" y="10336427"/>
            <a:ext cx="501650" cy="456565"/>
          </a:xfrm>
          <a:custGeom>
            <a:avLst/>
            <a:gdLst/>
            <a:ahLst/>
            <a:cxnLst/>
            <a:rect l="l" t="t" r="r" b="b"/>
            <a:pathLst>
              <a:path w="501650" h="456565">
                <a:moveTo>
                  <a:pt x="313766" y="225920"/>
                </a:moveTo>
                <a:lnTo>
                  <a:pt x="309308" y="182486"/>
                </a:lnTo>
                <a:lnTo>
                  <a:pt x="298564" y="146291"/>
                </a:lnTo>
                <a:lnTo>
                  <a:pt x="298564" y="222211"/>
                </a:lnTo>
                <a:lnTo>
                  <a:pt x="295008" y="267677"/>
                </a:lnTo>
                <a:lnTo>
                  <a:pt x="281686" y="311353"/>
                </a:lnTo>
                <a:lnTo>
                  <a:pt x="258914" y="351675"/>
                </a:lnTo>
                <a:lnTo>
                  <a:pt x="226999" y="387083"/>
                </a:lnTo>
                <a:lnTo>
                  <a:pt x="170929" y="423291"/>
                </a:lnTo>
                <a:lnTo>
                  <a:pt x="106019" y="439572"/>
                </a:lnTo>
                <a:lnTo>
                  <a:pt x="74676" y="440791"/>
                </a:lnTo>
                <a:lnTo>
                  <a:pt x="43332" y="440563"/>
                </a:lnTo>
                <a:lnTo>
                  <a:pt x="15417" y="412407"/>
                </a:lnTo>
                <a:lnTo>
                  <a:pt x="15405" y="44488"/>
                </a:lnTo>
                <a:lnTo>
                  <a:pt x="17284" y="32715"/>
                </a:lnTo>
                <a:lnTo>
                  <a:pt x="23012" y="23431"/>
                </a:lnTo>
                <a:lnTo>
                  <a:pt x="32207" y="17602"/>
                </a:lnTo>
                <a:lnTo>
                  <a:pt x="44577" y="15582"/>
                </a:lnTo>
                <a:lnTo>
                  <a:pt x="87998" y="15519"/>
                </a:lnTo>
                <a:lnTo>
                  <a:pt x="106718" y="16560"/>
                </a:lnTo>
                <a:lnTo>
                  <a:pt x="173964" y="35064"/>
                </a:lnTo>
                <a:lnTo>
                  <a:pt x="214388" y="58737"/>
                </a:lnTo>
                <a:lnTo>
                  <a:pt x="248221" y="91020"/>
                </a:lnTo>
                <a:lnTo>
                  <a:pt x="275183" y="132156"/>
                </a:lnTo>
                <a:lnTo>
                  <a:pt x="292061" y="176517"/>
                </a:lnTo>
                <a:lnTo>
                  <a:pt x="298564" y="222211"/>
                </a:lnTo>
                <a:lnTo>
                  <a:pt x="298564" y="146291"/>
                </a:lnTo>
                <a:lnTo>
                  <a:pt x="277850" y="105041"/>
                </a:lnTo>
                <a:lnTo>
                  <a:pt x="250761" y="71081"/>
                </a:lnTo>
                <a:lnTo>
                  <a:pt x="220738" y="44488"/>
                </a:lnTo>
                <a:lnTo>
                  <a:pt x="187502" y="24079"/>
                </a:lnTo>
                <a:lnTo>
                  <a:pt x="165341" y="15392"/>
                </a:lnTo>
                <a:lnTo>
                  <a:pt x="151155" y="9817"/>
                </a:lnTo>
                <a:lnTo>
                  <a:pt x="111798" y="1638"/>
                </a:lnTo>
                <a:lnTo>
                  <a:pt x="95148" y="266"/>
                </a:lnTo>
                <a:lnTo>
                  <a:pt x="78473" y="0"/>
                </a:lnTo>
                <a:lnTo>
                  <a:pt x="45097" y="317"/>
                </a:lnTo>
                <a:lnTo>
                  <a:pt x="3136" y="26416"/>
                </a:lnTo>
                <a:lnTo>
                  <a:pt x="0" y="412407"/>
                </a:lnTo>
                <a:lnTo>
                  <a:pt x="3175" y="430174"/>
                </a:lnTo>
                <a:lnTo>
                  <a:pt x="12090" y="443903"/>
                </a:lnTo>
                <a:lnTo>
                  <a:pt x="25882" y="452793"/>
                </a:lnTo>
                <a:lnTo>
                  <a:pt x="43738" y="455980"/>
                </a:lnTo>
                <a:lnTo>
                  <a:pt x="55880" y="456018"/>
                </a:lnTo>
                <a:lnTo>
                  <a:pt x="92303" y="455955"/>
                </a:lnTo>
                <a:lnTo>
                  <a:pt x="141312" y="449580"/>
                </a:lnTo>
                <a:lnTo>
                  <a:pt x="202082" y="424446"/>
                </a:lnTo>
                <a:lnTo>
                  <a:pt x="240614" y="395668"/>
                </a:lnTo>
                <a:lnTo>
                  <a:pt x="271919" y="360032"/>
                </a:lnTo>
                <a:lnTo>
                  <a:pt x="295122" y="318922"/>
                </a:lnTo>
                <a:lnTo>
                  <a:pt x="309372" y="273748"/>
                </a:lnTo>
                <a:lnTo>
                  <a:pt x="313766" y="225920"/>
                </a:lnTo>
                <a:close/>
              </a:path>
              <a:path w="501650" h="456565">
                <a:moveTo>
                  <a:pt x="501040" y="378701"/>
                </a:moveTo>
                <a:lnTo>
                  <a:pt x="501002" y="72834"/>
                </a:lnTo>
                <a:lnTo>
                  <a:pt x="489902" y="36017"/>
                </a:lnTo>
                <a:lnTo>
                  <a:pt x="484771" y="30264"/>
                </a:lnTo>
                <a:lnTo>
                  <a:pt x="484771" y="382104"/>
                </a:lnTo>
                <a:lnTo>
                  <a:pt x="482777" y="398221"/>
                </a:lnTo>
                <a:lnTo>
                  <a:pt x="454101" y="433133"/>
                </a:lnTo>
                <a:lnTo>
                  <a:pt x="422998" y="440956"/>
                </a:lnTo>
                <a:lnTo>
                  <a:pt x="407720" y="437984"/>
                </a:lnTo>
                <a:lnTo>
                  <a:pt x="373253" y="409790"/>
                </a:lnTo>
                <a:lnTo>
                  <a:pt x="366280" y="305079"/>
                </a:lnTo>
                <a:lnTo>
                  <a:pt x="366382" y="74142"/>
                </a:lnTo>
                <a:lnTo>
                  <a:pt x="371182" y="51066"/>
                </a:lnTo>
                <a:lnTo>
                  <a:pt x="384124" y="32410"/>
                </a:lnTo>
                <a:lnTo>
                  <a:pt x="403186" y="19989"/>
                </a:lnTo>
                <a:lnTo>
                  <a:pt x="426377" y="15595"/>
                </a:lnTo>
                <a:lnTo>
                  <a:pt x="449262" y="20332"/>
                </a:lnTo>
                <a:lnTo>
                  <a:pt x="467804" y="32931"/>
                </a:lnTo>
                <a:lnTo>
                  <a:pt x="480225" y="51663"/>
                </a:lnTo>
                <a:lnTo>
                  <a:pt x="484670" y="74142"/>
                </a:lnTo>
                <a:lnTo>
                  <a:pt x="484771" y="382104"/>
                </a:lnTo>
                <a:lnTo>
                  <a:pt x="484771" y="30264"/>
                </a:lnTo>
                <a:lnTo>
                  <a:pt x="471690" y="15595"/>
                </a:lnTo>
                <a:lnTo>
                  <a:pt x="471398" y="15265"/>
                </a:lnTo>
                <a:lnTo>
                  <a:pt x="446265" y="2908"/>
                </a:lnTo>
                <a:lnTo>
                  <a:pt x="390296" y="8737"/>
                </a:lnTo>
                <a:lnTo>
                  <a:pt x="355777" y="48272"/>
                </a:lnTo>
                <a:lnTo>
                  <a:pt x="351053" y="383743"/>
                </a:lnTo>
                <a:lnTo>
                  <a:pt x="358927" y="415340"/>
                </a:lnTo>
                <a:lnTo>
                  <a:pt x="379387" y="439953"/>
                </a:lnTo>
                <a:lnTo>
                  <a:pt x="408089" y="454202"/>
                </a:lnTo>
                <a:lnTo>
                  <a:pt x="440690" y="454698"/>
                </a:lnTo>
                <a:lnTo>
                  <a:pt x="465556" y="444639"/>
                </a:lnTo>
                <a:lnTo>
                  <a:pt x="469709" y="440956"/>
                </a:lnTo>
                <a:lnTo>
                  <a:pt x="484581" y="427786"/>
                </a:lnTo>
                <a:lnTo>
                  <a:pt x="496747" y="405384"/>
                </a:lnTo>
                <a:lnTo>
                  <a:pt x="501040" y="378701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37895" y="10336728"/>
            <a:ext cx="1243225" cy="45777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927628" y="10337534"/>
            <a:ext cx="12065" cy="454659"/>
          </a:xfrm>
          <a:custGeom>
            <a:avLst/>
            <a:gdLst/>
            <a:ahLst/>
            <a:cxnLst/>
            <a:rect l="l" t="t" r="r" b="b"/>
            <a:pathLst>
              <a:path w="12064" h="454659">
                <a:moveTo>
                  <a:pt x="11511" y="0"/>
                </a:moveTo>
                <a:lnTo>
                  <a:pt x="5430" y="6"/>
                </a:lnTo>
                <a:lnTo>
                  <a:pt x="0" y="12"/>
                </a:lnTo>
                <a:lnTo>
                  <a:pt x="2287" y="6483"/>
                </a:lnTo>
                <a:lnTo>
                  <a:pt x="2240" y="449418"/>
                </a:lnTo>
                <a:lnTo>
                  <a:pt x="2334" y="454294"/>
                </a:lnTo>
                <a:lnTo>
                  <a:pt x="8600" y="454577"/>
                </a:lnTo>
                <a:lnTo>
                  <a:pt x="9126" y="447493"/>
                </a:lnTo>
                <a:lnTo>
                  <a:pt x="8954" y="6666"/>
                </a:lnTo>
                <a:lnTo>
                  <a:pt x="11511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579033" y="10491946"/>
            <a:ext cx="867143" cy="29386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9524623" y="10442019"/>
            <a:ext cx="29845" cy="342265"/>
          </a:xfrm>
          <a:custGeom>
            <a:avLst/>
            <a:gdLst/>
            <a:ahLst/>
            <a:cxnLst/>
            <a:rect l="l" t="t" r="r" b="b"/>
            <a:pathLst>
              <a:path w="29844" h="342265">
                <a:moveTo>
                  <a:pt x="29253" y="0"/>
                </a:moveTo>
                <a:lnTo>
                  <a:pt x="0" y="0"/>
                </a:lnTo>
                <a:lnTo>
                  <a:pt x="0" y="342236"/>
                </a:lnTo>
                <a:lnTo>
                  <a:pt x="29253" y="342236"/>
                </a:lnTo>
                <a:lnTo>
                  <a:pt x="2925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311307" y="10198265"/>
            <a:ext cx="585470" cy="586105"/>
          </a:xfrm>
          <a:custGeom>
            <a:avLst/>
            <a:gdLst/>
            <a:ahLst/>
            <a:cxnLst/>
            <a:rect l="l" t="t" r="r" b="b"/>
            <a:pathLst>
              <a:path w="585469" h="586104">
                <a:moveTo>
                  <a:pt x="584936" y="578091"/>
                </a:moveTo>
                <a:lnTo>
                  <a:pt x="0" y="563168"/>
                </a:lnTo>
                <a:lnTo>
                  <a:pt x="0" y="585990"/>
                </a:lnTo>
                <a:lnTo>
                  <a:pt x="584936" y="585990"/>
                </a:lnTo>
                <a:lnTo>
                  <a:pt x="584936" y="578091"/>
                </a:lnTo>
                <a:close/>
              </a:path>
              <a:path w="585469" h="586104">
                <a:moveTo>
                  <a:pt x="584936" y="530326"/>
                </a:moveTo>
                <a:lnTo>
                  <a:pt x="551561" y="533450"/>
                </a:lnTo>
                <a:lnTo>
                  <a:pt x="516851" y="535749"/>
                </a:lnTo>
                <a:lnTo>
                  <a:pt x="480580" y="537222"/>
                </a:lnTo>
                <a:lnTo>
                  <a:pt x="442531" y="537883"/>
                </a:lnTo>
                <a:lnTo>
                  <a:pt x="366953" y="537718"/>
                </a:lnTo>
                <a:lnTo>
                  <a:pt x="243027" y="536194"/>
                </a:lnTo>
                <a:lnTo>
                  <a:pt x="0" y="531914"/>
                </a:lnTo>
                <a:lnTo>
                  <a:pt x="0" y="554748"/>
                </a:lnTo>
                <a:lnTo>
                  <a:pt x="291363" y="552297"/>
                </a:lnTo>
                <a:lnTo>
                  <a:pt x="405015" y="550443"/>
                </a:lnTo>
                <a:lnTo>
                  <a:pt x="480822" y="547776"/>
                </a:lnTo>
                <a:lnTo>
                  <a:pt x="551662" y="542213"/>
                </a:lnTo>
                <a:lnTo>
                  <a:pt x="584936" y="538264"/>
                </a:lnTo>
                <a:lnTo>
                  <a:pt x="584936" y="530326"/>
                </a:lnTo>
                <a:close/>
              </a:path>
              <a:path w="585469" h="586104">
                <a:moveTo>
                  <a:pt x="584936" y="483222"/>
                </a:moveTo>
                <a:lnTo>
                  <a:pt x="534835" y="493090"/>
                </a:lnTo>
                <a:lnTo>
                  <a:pt x="482142" y="499465"/>
                </a:lnTo>
                <a:lnTo>
                  <a:pt x="443382" y="501827"/>
                </a:lnTo>
                <a:lnTo>
                  <a:pt x="367830" y="502666"/>
                </a:lnTo>
                <a:lnTo>
                  <a:pt x="291922" y="501738"/>
                </a:lnTo>
                <a:lnTo>
                  <a:pt x="140106" y="501218"/>
                </a:lnTo>
                <a:lnTo>
                  <a:pt x="0" y="501357"/>
                </a:lnTo>
                <a:lnTo>
                  <a:pt x="0" y="524179"/>
                </a:lnTo>
                <a:lnTo>
                  <a:pt x="253365" y="517867"/>
                </a:lnTo>
                <a:lnTo>
                  <a:pt x="292061" y="517118"/>
                </a:lnTo>
                <a:lnTo>
                  <a:pt x="384657" y="515797"/>
                </a:lnTo>
                <a:lnTo>
                  <a:pt x="423291" y="514489"/>
                </a:lnTo>
                <a:lnTo>
                  <a:pt x="463994" y="511810"/>
                </a:lnTo>
                <a:lnTo>
                  <a:pt x="519811" y="505002"/>
                </a:lnTo>
                <a:lnTo>
                  <a:pt x="568540" y="495338"/>
                </a:lnTo>
                <a:lnTo>
                  <a:pt x="584936" y="491324"/>
                </a:lnTo>
                <a:lnTo>
                  <a:pt x="584936" y="483222"/>
                </a:lnTo>
                <a:close/>
              </a:path>
              <a:path w="585469" h="586104">
                <a:moveTo>
                  <a:pt x="584936" y="434492"/>
                </a:moveTo>
                <a:lnTo>
                  <a:pt x="535698" y="449795"/>
                </a:lnTo>
                <a:lnTo>
                  <a:pt x="483438" y="460311"/>
                </a:lnTo>
                <a:lnTo>
                  <a:pt x="444881" y="464693"/>
                </a:lnTo>
                <a:lnTo>
                  <a:pt x="386613" y="467499"/>
                </a:lnTo>
                <a:lnTo>
                  <a:pt x="0" y="470090"/>
                </a:lnTo>
                <a:lnTo>
                  <a:pt x="0" y="492937"/>
                </a:lnTo>
                <a:lnTo>
                  <a:pt x="328904" y="482384"/>
                </a:lnTo>
                <a:lnTo>
                  <a:pt x="357898" y="481596"/>
                </a:lnTo>
                <a:lnTo>
                  <a:pt x="387197" y="480491"/>
                </a:lnTo>
                <a:lnTo>
                  <a:pt x="445922" y="476161"/>
                </a:lnTo>
                <a:lnTo>
                  <a:pt x="485089" y="470700"/>
                </a:lnTo>
                <a:lnTo>
                  <a:pt x="537260" y="458863"/>
                </a:lnTo>
                <a:lnTo>
                  <a:pt x="584936" y="442874"/>
                </a:lnTo>
                <a:lnTo>
                  <a:pt x="584936" y="434492"/>
                </a:lnTo>
                <a:close/>
              </a:path>
              <a:path w="585469" h="586104">
                <a:moveTo>
                  <a:pt x="584936" y="385965"/>
                </a:moveTo>
                <a:lnTo>
                  <a:pt x="537006" y="405739"/>
                </a:lnTo>
                <a:lnTo>
                  <a:pt x="485279" y="420382"/>
                </a:lnTo>
                <a:lnTo>
                  <a:pt x="447217" y="427024"/>
                </a:lnTo>
                <a:lnTo>
                  <a:pt x="384886" y="432244"/>
                </a:lnTo>
                <a:lnTo>
                  <a:pt x="0" y="439610"/>
                </a:lnTo>
                <a:lnTo>
                  <a:pt x="0" y="462432"/>
                </a:lnTo>
                <a:lnTo>
                  <a:pt x="354317" y="447128"/>
                </a:lnTo>
                <a:lnTo>
                  <a:pt x="417372" y="442569"/>
                </a:lnTo>
                <a:lnTo>
                  <a:pt x="468401" y="434911"/>
                </a:lnTo>
                <a:lnTo>
                  <a:pt x="506234" y="425691"/>
                </a:lnTo>
                <a:lnTo>
                  <a:pt x="554266" y="408686"/>
                </a:lnTo>
                <a:lnTo>
                  <a:pt x="584936" y="394728"/>
                </a:lnTo>
                <a:lnTo>
                  <a:pt x="584936" y="385965"/>
                </a:lnTo>
                <a:close/>
              </a:path>
              <a:path w="585469" h="586104">
                <a:moveTo>
                  <a:pt x="584936" y="338048"/>
                </a:moveTo>
                <a:lnTo>
                  <a:pt x="538416" y="362127"/>
                </a:lnTo>
                <a:lnTo>
                  <a:pt x="487311" y="380809"/>
                </a:lnTo>
                <a:lnTo>
                  <a:pt x="449846" y="389585"/>
                </a:lnTo>
                <a:lnTo>
                  <a:pt x="394995" y="396519"/>
                </a:lnTo>
                <a:lnTo>
                  <a:pt x="0" y="408355"/>
                </a:lnTo>
                <a:lnTo>
                  <a:pt x="0" y="431215"/>
                </a:lnTo>
                <a:lnTo>
                  <a:pt x="365975" y="411937"/>
                </a:lnTo>
                <a:lnTo>
                  <a:pt x="415937" y="407047"/>
                </a:lnTo>
                <a:lnTo>
                  <a:pt x="471233" y="396379"/>
                </a:lnTo>
                <a:lnTo>
                  <a:pt x="508723" y="384606"/>
                </a:lnTo>
                <a:lnTo>
                  <a:pt x="555548" y="363804"/>
                </a:lnTo>
                <a:lnTo>
                  <a:pt x="584936" y="347243"/>
                </a:lnTo>
                <a:lnTo>
                  <a:pt x="584936" y="338048"/>
                </a:lnTo>
                <a:close/>
              </a:path>
              <a:path w="585469" h="586104">
                <a:moveTo>
                  <a:pt x="584936" y="289420"/>
                </a:moveTo>
                <a:lnTo>
                  <a:pt x="540283" y="318223"/>
                </a:lnTo>
                <a:lnTo>
                  <a:pt x="490131" y="341325"/>
                </a:lnTo>
                <a:lnTo>
                  <a:pt x="453174" y="352310"/>
                </a:lnTo>
                <a:lnTo>
                  <a:pt x="398246" y="361175"/>
                </a:lnTo>
                <a:lnTo>
                  <a:pt x="349021" y="364375"/>
                </a:lnTo>
                <a:lnTo>
                  <a:pt x="150977" y="372110"/>
                </a:lnTo>
                <a:lnTo>
                  <a:pt x="0" y="378612"/>
                </a:lnTo>
                <a:lnTo>
                  <a:pt x="0" y="401485"/>
                </a:lnTo>
                <a:lnTo>
                  <a:pt x="250164" y="384695"/>
                </a:lnTo>
                <a:lnTo>
                  <a:pt x="369239" y="377113"/>
                </a:lnTo>
                <a:lnTo>
                  <a:pt x="419646" y="371132"/>
                </a:lnTo>
                <a:lnTo>
                  <a:pt x="474853" y="357962"/>
                </a:lnTo>
                <a:lnTo>
                  <a:pt x="511949" y="343471"/>
                </a:lnTo>
                <a:lnTo>
                  <a:pt x="557161" y="318516"/>
                </a:lnTo>
                <a:lnTo>
                  <a:pt x="584936" y="299199"/>
                </a:lnTo>
                <a:lnTo>
                  <a:pt x="584936" y="289420"/>
                </a:lnTo>
                <a:close/>
              </a:path>
              <a:path w="585469" h="586104">
                <a:moveTo>
                  <a:pt x="584936" y="250698"/>
                </a:moveTo>
                <a:lnTo>
                  <a:pt x="570395" y="261188"/>
                </a:lnTo>
                <a:lnTo>
                  <a:pt x="556120" y="268706"/>
                </a:lnTo>
                <a:lnTo>
                  <a:pt x="542023" y="275183"/>
                </a:lnTo>
                <a:lnTo>
                  <a:pt x="528040" y="282562"/>
                </a:lnTo>
                <a:lnTo>
                  <a:pt x="493052" y="300951"/>
                </a:lnTo>
                <a:lnTo>
                  <a:pt x="456806" y="314286"/>
                </a:lnTo>
                <a:lnTo>
                  <a:pt x="401586" y="325539"/>
                </a:lnTo>
                <a:lnTo>
                  <a:pt x="351993" y="329742"/>
                </a:lnTo>
                <a:lnTo>
                  <a:pt x="204216" y="336702"/>
                </a:lnTo>
                <a:lnTo>
                  <a:pt x="0" y="347332"/>
                </a:lnTo>
                <a:lnTo>
                  <a:pt x="0" y="370230"/>
                </a:lnTo>
                <a:lnTo>
                  <a:pt x="252882" y="350951"/>
                </a:lnTo>
                <a:lnTo>
                  <a:pt x="363258" y="343039"/>
                </a:lnTo>
                <a:lnTo>
                  <a:pt x="403402" y="338328"/>
                </a:lnTo>
                <a:lnTo>
                  <a:pt x="442366" y="330415"/>
                </a:lnTo>
                <a:lnTo>
                  <a:pt x="478701" y="318643"/>
                </a:lnTo>
                <a:lnTo>
                  <a:pt x="515213" y="301345"/>
                </a:lnTo>
                <a:lnTo>
                  <a:pt x="558660" y="272681"/>
                </a:lnTo>
                <a:lnTo>
                  <a:pt x="584936" y="251104"/>
                </a:lnTo>
                <a:lnTo>
                  <a:pt x="584936" y="250698"/>
                </a:lnTo>
                <a:close/>
              </a:path>
              <a:path w="585469" h="586104">
                <a:moveTo>
                  <a:pt x="584936" y="192620"/>
                </a:moveTo>
                <a:lnTo>
                  <a:pt x="548449" y="225425"/>
                </a:lnTo>
                <a:lnTo>
                  <a:pt x="513359" y="246253"/>
                </a:lnTo>
                <a:lnTo>
                  <a:pt x="466902" y="263080"/>
                </a:lnTo>
                <a:lnTo>
                  <a:pt x="449326" y="270675"/>
                </a:lnTo>
                <a:lnTo>
                  <a:pt x="403923" y="288899"/>
                </a:lnTo>
                <a:lnTo>
                  <a:pt x="344195" y="294919"/>
                </a:lnTo>
                <a:lnTo>
                  <a:pt x="265722" y="299339"/>
                </a:lnTo>
                <a:lnTo>
                  <a:pt x="146926" y="306920"/>
                </a:lnTo>
                <a:lnTo>
                  <a:pt x="0" y="316877"/>
                </a:lnTo>
                <a:lnTo>
                  <a:pt x="0" y="339813"/>
                </a:lnTo>
                <a:lnTo>
                  <a:pt x="225005" y="319290"/>
                </a:lnTo>
                <a:lnTo>
                  <a:pt x="306463" y="312343"/>
                </a:lnTo>
                <a:lnTo>
                  <a:pt x="367296" y="307390"/>
                </a:lnTo>
                <a:lnTo>
                  <a:pt x="407581" y="301917"/>
                </a:lnTo>
                <a:lnTo>
                  <a:pt x="446709" y="292620"/>
                </a:lnTo>
                <a:lnTo>
                  <a:pt x="482511" y="278765"/>
                </a:lnTo>
                <a:lnTo>
                  <a:pt x="517766" y="258330"/>
                </a:lnTo>
                <a:lnTo>
                  <a:pt x="551726" y="232765"/>
                </a:lnTo>
                <a:lnTo>
                  <a:pt x="580072" y="205867"/>
                </a:lnTo>
                <a:lnTo>
                  <a:pt x="584936" y="200736"/>
                </a:lnTo>
                <a:lnTo>
                  <a:pt x="584936" y="192620"/>
                </a:lnTo>
                <a:close/>
              </a:path>
              <a:path w="585469" h="586104">
                <a:moveTo>
                  <a:pt x="584936" y="144462"/>
                </a:moveTo>
                <a:lnTo>
                  <a:pt x="557733" y="171932"/>
                </a:lnTo>
                <a:lnTo>
                  <a:pt x="516318" y="207162"/>
                </a:lnTo>
                <a:lnTo>
                  <a:pt x="465696" y="236207"/>
                </a:lnTo>
                <a:lnTo>
                  <a:pt x="428612" y="246926"/>
                </a:lnTo>
                <a:lnTo>
                  <a:pt x="344716" y="259943"/>
                </a:lnTo>
                <a:lnTo>
                  <a:pt x="0" y="285496"/>
                </a:lnTo>
                <a:lnTo>
                  <a:pt x="0" y="308406"/>
                </a:lnTo>
                <a:lnTo>
                  <a:pt x="359676" y="273405"/>
                </a:lnTo>
                <a:lnTo>
                  <a:pt x="410832" y="265353"/>
                </a:lnTo>
                <a:lnTo>
                  <a:pt x="450113" y="254114"/>
                </a:lnTo>
                <a:lnTo>
                  <a:pt x="485978" y="237731"/>
                </a:lnTo>
                <a:lnTo>
                  <a:pt x="521563" y="213677"/>
                </a:lnTo>
                <a:lnTo>
                  <a:pt x="561581" y="178028"/>
                </a:lnTo>
                <a:lnTo>
                  <a:pt x="584936" y="152679"/>
                </a:lnTo>
                <a:lnTo>
                  <a:pt x="584936" y="144462"/>
                </a:lnTo>
                <a:close/>
              </a:path>
              <a:path w="585469" h="586104">
                <a:moveTo>
                  <a:pt x="584936" y="96342"/>
                </a:moveTo>
                <a:lnTo>
                  <a:pt x="559333" y="126352"/>
                </a:lnTo>
                <a:lnTo>
                  <a:pt x="518045" y="165582"/>
                </a:lnTo>
                <a:lnTo>
                  <a:pt x="484619" y="188810"/>
                </a:lnTo>
                <a:lnTo>
                  <a:pt x="432015" y="211734"/>
                </a:lnTo>
                <a:lnTo>
                  <a:pt x="391388" y="221081"/>
                </a:lnTo>
                <a:lnTo>
                  <a:pt x="351599" y="226060"/>
                </a:lnTo>
                <a:lnTo>
                  <a:pt x="0" y="255104"/>
                </a:lnTo>
                <a:lnTo>
                  <a:pt x="0" y="278053"/>
                </a:lnTo>
                <a:lnTo>
                  <a:pt x="352983" y="240411"/>
                </a:lnTo>
                <a:lnTo>
                  <a:pt x="393598" y="234340"/>
                </a:lnTo>
                <a:lnTo>
                  <a:pt x="435648" y="223608"/>
                </a:lnTo>
                <a:lnTo>
                  <a:pt x="472389" y="208292"/>
                </a:lnTo>
                <a:lnTo>
                  <a:pt x="507390" y="185267"/>
                </a:lnTo>
                <a:lnTo>
                  <a:pt x="541147" y="155435"/>
                </a:lnTo>
                <a:lnTo>
                  <a:pt x="584936" y="103987"/>
                </a:lnTo>
                <a:lnTo>
                  <a:pt x="584936" y="96342"/>
                </a:lnTo>
                <a:close/>
              </a:path>
              <a:path w="585469" h="586104">
                <a:moveTo>
                  <a:pt x="584936" y="47688"/>
                </a:moveTo>
                <a:lnTo>
                  <a:pt x="560755" y="78841"/>
                </a:lnTo>
                <a:lnTo>
                  <a:pt x="521398" y="120815"/>
                </a:lnTo>
                <a:lnTo>
                  <a:pt x="489013" y="146837"/>
                </a:lnTo>
                <a:lnTo>
                  <a:pt x="455485" y="166065"/>
                </a:lnTo>
                <a:lnTo>
                  <a:pt x="417550" y="179959"/>
                </a:lnTo>
                <a:lnTo>
                  <a:pt x="377964" y="188226"/>
                </a:lnTo>
                <a:lnTo>
                  <a:pt x="155155" y="209677"/>
                </a:lnTo>
                <a:lnTo>
                  <a:pt x="0" y="224663"/>
                </a:lnTo>
                <a:lnTo>
                  <a:pt x="0" y="247662"/>
                </a:lnTo>
                <a:lnTo>
                  <a:pt x="209664" y="222542"/>
                </a:lnTo>
                <a:lnTo>
                  <a:pt x="358470" y="205295"/>
                </a:lnTo>
                <a:lnTo>
                  <a:pt x="399567" y="198069"/>
                </a:lnTo>
                <a:lnTo>
                  <a:pt x="441274" y="185369"/>
                </a:lnTo>
                <a:lnTo>
                  <a:pt x="478167" y="167170"/>
                </a:lnTo>
                <a:lnTo>
                  <a:pt x="510781" y="142621"/>
                </a:lnTo>
                <a:lnTo>
                  <a:pt x="542556" y="110756"/>
                </a:lnTo>
                <a:lnTo>
                  <a:pt x="584936" y="56121"/>
                </a:lnTo>
                <a:lnTo>
                  <a:pt x="584936" y="47688"/>
                </a:lnTo>
                <a:close/>
              </a:path>
              <a:path w="585469" h="586104">
                <a:moveTo>
                  <a:pt x="584936" y="0"/>
                </a:moveTo>
                <a:lnTo>
                  <a:pt x="562254" y="31661"/>
                </a:lnTo>
                <a:lnTo>
                  <a:pt x="523963" y="75590"/>
                </a:lnTo>
                <a:lnTo>
                  <a:pt x="492137" y="103378"/>
                </a:lnTo>
                <a:lnTo>
                  <a:pt x="458482" y="124980"/>
                </a:lnTo>
                <a:lnTo>
                  <a:pt x="420801" y="141173"/>
                </a:lnTo>
                <a:lnTo>
                  <a:pt x="381444" y="151333"/>
                </a:lnTo>
                <a:lnTo>
                  <a:pt x="0" y="193560"/>
                </a:lnTo>
                <a:lnTo>
                  <a:pt x="0" y="216585"/>
                </a:lnTo>
                <a:lnTo>
                  <a:pt x="301586" y="177177"/>
                </a:lnTo>
                <a:lnTo>
                  <a:pt x="362419" y="169062"/>
                </a:lnTo>
                <a:lnTo>
                  <a:pt x="403847" y="160121"/>
                </a:lnTo>
                <a:lnTo>
                  <a:pt x="444817" y="145275"/>
                </a:lnTo>
                <a:lnTo>
                  <a:pt x="481838" y="124485"/>
                </a:lnTo>
                <a:lnTo>
                  <a:pt x="514248" y="97409"/>
                </a:lnTo>
                <a:lnTo>
                  <a:pt x="545376" y="63614"/>
                </a:lnTo>
                <a:lnTo>
                  <a:pt x="575195" y="23710"/>
                </a:lnTo>
                <a:lnTo>
                  <a:pt x="584936" y="9258"/>
                </a:lnTo>
                <a:lnTo>
                  <a:pt x="584936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8145176" y="10198252"/>
            <a:ext cx="355600" cy="586105"/>
          </a:xfrm>
          <a:custGeom>
            <a:avLst/>
            <a:gdLst/>
            <a:ahLst/>
            <a:cxnLst/>
            <a:rect l="l" t="t" r="r" b="b"/>
            <a:pathLst>
              <a:path w="355600" h="586104">
                <a:moveTo>
                  <a:pt x="355434" y="580517"/>
                </a:moveTo>
                <a:lnTo>
                  <a:pt x="172212" y="573366"/>
                </a:lnTo>
                <a:lnTo>
                  <a:pt x="92316" y="570814"/>
                </a:lnTo>
                <a:lnTo>
                  <a:pt x="0" y="567537"/>
                </a:lnTo>
                <a:lnTo>
                  <a:pt x="0" y="586003"/>
                </a:lnTo>
                <a:lnTo>
                  <a:pt x="355434" y="586003"/>
                </a:lnTo>
                <a:lnTo>
                  <a:pt x="355434" y="580517"/>
                </a:lnTo>
                <a:close/>
              </a:path>
              <a:path w="355600" h="586104">
                <a:moveTo>
                  <a:pt x="355434" y="560438"/>
                </a:moveTo>
                <a:lnTo>
                  <a:pt x="228257" y="551827"/>
                </a:lnTo>
                <a:lnTo>
                  <a:pt x="161632" y="545071"/>
                </a:lnTo>
                <a:lnTo>
                  <a:pt x="123850" y="539724"/>
                </a:lnTo>
                <a:lnTo>
                  <a:pt x="0" y="518833"/>
                </a:lnTo>
                <a:lnTo>
                  <a:pt x="0" y="537667"/>
                </a:lnTo>
                <a:lnTo>
                  <a:pt x="79298" y="547141"/>
                </a:lnTo>
                <a:lnTo>
                  <a:pt x="123532" y="551967"/>
                </a:lnTo>
                <a:lnTo>
                  <a:pt x="175679" y="556107"/>
                </a:lnTo>
                <a:lnTo>
                  <a:pt x="355434" y="566077"/>
                </a:lnTo>
                <a:lnTo>
                  <a:pt x="355434" y="560438"/>
                </a:lnTo>
                <a:close/>
              </a:path>
              <a:path w="355600" h="586104">
                <a:moveTo>
                  <a:pt x="355434" y="487667"/>
                </a:moveTo>
                <a:lnTo>
                  <a:pt x="243090" y="475119"/>
                </a:lnTo>
                <a:lnTo>
                  <a:pt x="175895" y="463080"/>
                </a:lnTo>
                <a:lnTo>
                  <a:pt x="123532" y="442810"/>
                </a:lnTo>
                <a:lnTo>
                  <a:pt x="0" y="377037"/>
                </a:lnTo>
                <a:lnTo>
                  <a:pt x="0" y="399008"/>
                </a:lnTo>
                <a:lnTo>
                  <a:pt x="88557" y="439877"/>
                </a:lnTo>
                <a:lnTo>
                  <a:pt x="123532" y="455676"/>
                </a:lnTo>
                <a:lnTo>
                  <a:pt x="177304" y="473710"/>
                </a:lnTo>
                <a:lnTo>
                  <a:pt x="285127" y="486105"/>
                </a:lnTo>
                <a:lnTo>
                  <a:pt x="355434" y="493306"/>
                </a:lnTo>
                <a:lnTo>
                  <a:pt x="355434" y="487667"/>
                </a:lnTo>
                <a:close/>
              </a:path>
              <a:path w="355600" h="586104">
                <a:moveTo>
                  <a:pt x="355434" y="414896"/>
                </a:moveTo>
                <a:lnTo>
                  <a:pt x="288302" y="403910"/>
                </a:lnTo>
                <a:lnTo>
                  <a:pt x="243090" y="396074"/>
                </a:lnTo>
                <a:lnTo>
                  <a:pt x="200939" y="387654"/>
                </a:lnTo>
                <a:lnTo>
                  <a:pt x="145567" y="366483"/>
                </a:lnTo>
                <a:lnTo>
                  <a:pt x="90563" y="319773"/>
                </a:lnTo>
                <a:lnTo>
                  <a:pt x="0" y="236308"/>
                </a:lnTo>
                <a:lnTo>
                  <a:pt x="0" y="263918"/>
                </a:lnTo>
                <a:lnTo>
                  <a:pt x="123532" y="365023"/>
                </a:lnTo>
                <a:lnTo>
                  <a:pt x="175107" y="390347"/>
                </a:lnTo>
                <a:lnTo>
                  <a:pt x="355434" y="420852"/>
                </a:lnTo>
                <a:lnTo>
                  <a:pt x="355434" y="414896"/>
                </a:lnTo>
                <a:close/>
              </a:path>
              <a:path w="355600" h="586104">
                <a:moveTo>
                  <a:pt x="355434" y="390423"/>
                </a:moveTo>
                <a:lnTo>
                  <a:pt x="242773" y="371297"/>
                </a:lnTo>
                <a:lnTo>
                  <a:pt x="174599" y="353695"/>
                </a:lnTo>
                <a:lnTo>
                  <a:pt x="123532" y="320167"/>
                </a:lnTo>
                <a:lnTo>
                  <a:pt x="0" y="191147"/>
                </a:lnTo>
                <a:lnTo>
                  <a:pt x="0" y="220637"/>
                </a:lnTo>
                <a:lnTo>
                  <a:pt x="123228" y="335534"/>
                </a:lnTo>
                <a:lnTo>
                  <a:pt x="174561" y="363410"/>
                </a:lnTo>
                <a:lnTo>
                  <a:pt x="242773" y="377253"/>
                </a:lnTo>
                <a:lnTo>
                  <a:pt x="355434" y="396074"/>
                </a:lnTo>
                <a:lnTo>
                  <a:pt x="355434" y="390423"/>
                </a:lnTo>
                <a:close/>
              </a:path>
              <a:path w="355600" h="586104">
                <a:moveTo>
                  <a:pt x="355434" y="366903"/>
                </a:moveTo>
                <a:lnTo>
                  <a:pt x="273024" y="352094"/>
                </a:lnTo>
                <a:lnTo>
                  <a:pt x="197802" y="335927"/>
                </a:lnTo>
                <a:lnTo>
                  <a:pt x="144995" y="308305"/>
                </a:lnTo>
                <a:lnTo>
                  <a:pt x="96583" y="255803"/>
                </a:lnTo>
                <a:lnTo>
                  <a:pt x="0" y="142659"/>
                </a:lnTo>
                <a:lnTo>
                  <a:pt x="0" y="174002"/>
                </a:lnTo>
                <a:lnTo>
                  <a:pt x="50368" y="227304"/>
                </a:lnTo>
                <a:lnTo>
                  <a:pt x="91325" y="270141"/>
                </a:lnTo>
                <a:lnTo>
                  <a:pt x="123228" y="302602"/>
                </a:lnTo>
                <a:lnTo>
                  <a:pt x="181546" y="338709"/>
                </a:lnTo>
                <a:lnTo>
                  <a:pt x="355434" y="372237"/>
                </a:lnTo>
                <a:lnTo>
                  <a:pt x="355434" y="366903"/>
                </a:lnTo>
                <a:close/>
              </a:path>
              <a:path w="355600" h="586104">
                <a:moveTo>
                  <a:pt x="355434" y="341807"/>
                </a:moveTo>
                <a:lnTo>
                  <a:pt x="243090" y="320484"/>
                </a:lnTo>
                <a:lnTo>
                  <a:pt x="197485" y="308597"/>
                </a:lnTo>
                <a:lnTo>
                  <a:pt x="140766" y="276720"/>
                </a:lnTo>
                <a:lnTo>
                  <a:pt x="0" y="95580"/>
                </a:lnTo>
                <a:lnTo>
                  <a:pt x="0" y="129489"/>
                </a:lnTo>
                <a:lnTo>
                  <a:pt x="93954" y="240309"/>
                </a:lnTo>
                <a:lnTo>
                  <a:pt x="123228" y="274370"/>
                </a:lnTo>
                <a:lnTo>
                  <a:pt x="175564" y="309257"/>
                </a:lnTo>
                <a:lnTo>
                  <a:pt x="243090" y="325805"/>
                </a:lnTo>
                <a:lnTo>
                  <a:pt x="355434" y="346824"/>
                </a:lnTo>
                <a:lnTo>
                  <a:pt x="355434" y="341807"/>
                </a:lnTo>
                <a:close/>
              </a:path>
              <a:path w="355600" h="586104">
                <a:moveTo>
                  <a:pt x="355460" y="536587"/>
                </a:moveTo>
                <a:lnTo>
                  <a:pt x="243408" y="527812"/>
                </a:lnTo>
                <a:lnTo>
                  <a:pt x="193751" y="522122"/>
                </a:lnTo>
                <a:lnTo>
                  <a:pt x="123850" y="507733"/>
                </a:lnTo>
                <a:lnTo>
                  <a:pt x="83312" y="496557"/>
                </a:lnTo>
                <a:lnTo>
                  <a:pt x="43091" y="484822"/>
                </a:lnTo>
                <a:lnTo>
                  <a:pt x="0" y="471779"/>
                </a:lnTo>
                <a:lnTo>
                  <a:pt x="0" y="491528"/>
                </a:lnTo>
                <a:lnTo>
                  <a:pt x="123532" y="520280"/>
                </a:lnTo>
                <a:lnTo>
                  <a:pt x="175577" y="528281"/>
                </a:lnTo>
                <a:lnTo>
                  <a:pt x="243090" y="534085"/>
                </a:lnTo>
                <a:lnTo>
                  <a:pt x="355460" y="541921"/>
                </a:lnTo>
                <a:lnTo>
                  <a:pt x="355460" y="536587"/>
                </a:lnTo>
                <a:close/>
              </a:path>
              <a:path w="355600" h="586104">
                <a:moveTo>
                  <a:pt x="355460" y="512127"/>
                </a:moveTo>
                <a:lnTo>
                  <a:pt x="219227" y="497954"/>
                </a:lnTo>
                <a:lnTo>
                  <a:pt x="159829" y="487286"/>
                </a:lnTo>
                <a:lnTo>
                  <a:pt x="83159" y="458825"/>
                </a:lnTo>
                <a:lnTo>
                  <a:pt x="42862" y="442074"/>
                </a:lnTo>
                <a:lnTo>
                  <a:pt x="0" y="423951"/>
                </a:lnTo>
                <a:lnTo>
                  <a:pt x="0" y="444957"/>
                </a:lnTo>
                <a:lnTo>
                  <a:pt x="123875" y="487349"/>
                </a:lnTo>
                <a:lnTo>
                  <a:pt x="179844" y="501472"/>
                </a:lnTo>
                <a:lnTo>
                  <a:pt x="243433" y="508368"/>
                </a:lnTo>
                <a:lnTo>
                  <a:pt x="355460" y="517766"/>
                </a:lnTo>
                <a:lnTo>
                  <a:pt x="355460" y="512127"/>
                </a:lnTo>
                <a:close/>
              </a:path>
              <a:path w="355600" h="586104">
                <a:moveTo>
                  <a:pt x="355460" y="463816"/>
                </a:moveTo>
                <a:lnTo>
                  <a:pt x="243433" y="449707"/>
                </a:lnTo>
                <a:lnTo>
                  <a:pt x="195402" y="441121"/>
                </a:lnTo>
                <a:lnTo>
                  <a:pt x="140436" y="420420"/>
                </a:lnTo>
                <a:lnTo>
                  <a:pt x="96443" y="393941"/>
                </a:lnTo>
                <a:lnTo>
                  <a:pt x="54673" y="366826"/>
                </a:lnTo>
                <a:lnTo>
                  <a:pt x="0" y="330746"/>
                </a:lnTo>
                <a:lnTo>
                  <a:pt x="0" y="354203"/>
                </a:lnTo>
                <a:lnTo>
                  <a:pt x="88773" y="405409"/>
                </a:lnTo>
                <a:lnTo>
                  <a:pt x="123571" y="424929"/>
                </a:lnTo>
                <a:lnTo>
                  <a:pt x="178638" y="446773"/>
                </a:lnTo>
                <a:lnTo>
                  <a:pt x="243116" y="457555"/>
                </a:lnTo>
                <a:lnTo>
                  <a:pt x="355460" y="469785"/>
                </a:lnTo>
                <a:lnTo>
                  <a:pt x="355460" y="463816"/>
                </a:lnTo>
                <a:close/>
              </a:path>
              <a:path w="355600" h="586104">
                <a:moveTo>
                  <a:pt x="355460" y="439356"/>
                </a:moveTo>
                <a:lnTo>
                  <a:pt x="243433" y="423367"/>
                </a:lnTo>
                <a:lnTo>
                  <a:pt x="195922" y="414286"/>
                </a:lnTo>
                <a:lnTo>
                  <a:pt x="139992" y="392468"/>
                </a:lnTo>
                <a:lnTo>
                  <a:pt x="96050" y="360108"/>
                </a:lnTo>
                <a:lnTo>
                  <a:pt x="0" y="284467"/>
                </a:lnTo>
                <a:lnTo>
                  <a:pt x="0" y="309880"/>
                </a:lnTo>
                <a:lnTo>
                  <a:pt x="87972" y="371081"/>
                </a:lnTo>
                <a:lnTo>
                  <a:pt x="123875" y="395439"/>
                </a:lnTo>
                <a:lnTo>
                  <a:pt x="181927" y="420776"/>
                </a:lnTo>
                <a:lnTo>
                  <a:pt x="279869" y="435051"/>
                </a:lnTo>
                <a:lnTo>
                  <a:pt x="355460" y="445630"/>
                </a:lnTo>
                <a:lnTo>
                  <a:pt x="355460" y="439356"/>
                </a:lnTo>
                <a:close/>
              </a:path>
              <a:path w="355600" h="586104">
                <a:moveTo>
                  <a:pt x="355460" y="317919"/>
                </a:moveTo>
                <a:lnTo>
                  <a:pt x="270002" y="300926"/>
                </a:lnTo>
                <a:lnTo>
                  <a:pt x="190119" y="279488"/>
                </a:lnTo>
                <a:lnTo>
                  <a:pt x="156324" y="261086"/>
                </a:lnTo>
                <a:lnTo>
                  <a:pt x="123228" y="226072"/>
                </a:lnTo>
                <a:lnTo>
                  <a:pt x="97878" y="190030"/>
                </a:lnTo>
                <a:lnTo>
                  <a:pt x="0" y="47904"/>
                </a:lnTo>
                <a:lnTo>
                  <a:pt x="0" y="83718"/>
                </a:lnTo>
                <a:lnTo>
                  <a:pt x="123532" y="244576"/>
                </a:lnTo>
                <a:lnTo>
                  <a:pt x="177876" y="283146"/>
                </a:lnTo>
                <a:lnTo>
                  <a:pt x="243090" y="300405"/>
                </a:lnTo>
                <a:lnTo>
                  <a:pt x="355460" y="322935"/>
                </a:lnTo>
                <a:lnTo>
                  <a:pt x="355460" y="317919"/>
                </a:lnTo>
                <a:close/>
              </a:path>
              <a:path w="355600" h="586104">
                <a:moveTo>
                  <a:pt x="355460" y="293789"/>
                </a:moveTo>
                <a:lnTo>
                  <a:pt x="243662" y="269519"/>
                </a:lnTo>
                <a:lnTo>
                  <a:pt x="194894" y="255714"/>
                </a:lnTo>
                <a:lnTo>
                  <a:pt x="140296" y="219862"/>
                </a:lnTo>
                <a:lnTo>
                  <a:pt x="0" y="0"/>
                </a:lnTo>
                <a:lnTo>
                  <a:pt x="0" y="39547"/>
                </a:lnTo>
                <a:lnTo>
                  <a:pt x="94030" y="174028"/>
                </a:lnTo>
                <a:lnTo>
                  <a:pt x="123532" y="215709"/>
                </a:lnTo>
                <a:lnTo>
                  <a:pt x="169913" y="255155"/>
                </a:lnTo>
                <a:lnTo>
                  <a:pt x="242277" y="275005"/>
                </a:lnTo>
                <a:lnTo>
                  <a:pt x="355460" y="299745"/>
                </a:lnTo>
                <a:lnTo>
                  <a:pt x="355460" y="293789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554435" y="10442032"/>
            <a:ext cx="513080" cy="342265"/>
          </a:xfrm>
          <a:custGeom>
            <a:avLst/>
            <a:gdLst/>
            <a:ahLst/>
            <a:cxnLst/>
            <a:rect l="l" t="t" r="r" b="b"/>
            <a:pathLst>
              <a:path w="513080" h="342265">
                <a:moveTo>
                  <a:pt x="512471" y="0"/>
                </a:moveTo>
                <a:lnTo>
                  <a:pt x="0" y="0"/>
                </a:lnTo>
                <a:lnTo>
                  <a:pt x="0" y="342222"/>
                </a:lnTo>
                <a:lnTo>
                  <a:pt x="512471" y="342222"/>
                </a:lnTo>
                <a:lnTo>
                  <a:pt x="512471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674183" y="10473399"/>
            <a:ext cx="274802" cy="273328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519112" y="13112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23533" y="98456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6774" y="1596643"/>
            <a:ext cx="6441641" cy="8696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2611"/>
            <a:ext cx="18093690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23601"/>
            <a:ext cx="6433312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european-digital-innovation-hubs.ec.europa.eu/edih-catalogue/edih-ebe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hyperlink" Target="https://european-digital-innovation-hubs.ec.europa.eu/edih-catalogue/walhub" TargetMode="External"/><Relationship Id="rId2" Type="http://schemas.openxmlformats.org/officeDocument/2006/relationships/hyperlink" Target="https://european-digital-innovation-hubs.ec.europa.eu/edih-catalogue/artes-5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11" Type="http://schemas.openxmlformats.org/officeDocument/2006/relationships/hyperlink" Target="https://european-digital-innovation-hubs.ec.europa.eu/edih-catalogue/flanders-ai-edih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european-digital-innovation-hubs.ec.europa.eu/edih-catalogue/sustainbrussels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european-digital-innovation-hubs.ec.europa.eu/edih-catalogue/digitalis" TargetMode="External"/><Relationship Id="rId14" Type="http://schemas.openxmlformats.org/officeDocument/2006/relationships/hyperlink" Target="https://european-digital-innovation-hubs.ec.europa.eu/edih-catalogue/edih-connec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hyperlink" Target="https://european-digital-innovation-hubs.ec.europa.eu/home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#service-brochure" TargetMode="External"/><Relationship Id="rId13" Type="http://schemas.openxmlformats.org/officeDocument/2006/relationships/hyperlink" Target="https://european-digital-innovation-hubs.ec.europa.eu/knowledge-hub/success-stories/smart-packaging-evaluating-feasibility-tomorrows-solutions" TargetMode="External"/><Relationship Id="rId3" Type="http://schemas.openxmlformats.org/officeDocument/2006/relationships/hyperlink" Target="https://conforma.be/" TargetMode="External"/><Relationship Id="rId7" Type="http://schemas.openxmlformats.org/officeDocument/2006/relationships/image" Target="../media/image26.svg"/><Relationship Id="rId12" Type="http://schemas.openxmlformats.org/officeDocument/2006/relationships/image" Target="../media/image29.svg"/><Relationship Id="rId17" Type="http://schemas.openxmlformats.org/officeDocument/2006/relationships/image" Target="../media/image33.png"/><Relationship Id="rId2" Type="http://schemas.openxmlformats.org/officeDocument/2006/relationships/image" Target="../media/image22.pn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emf"/><Relationship Id="rId15" Type="http://schemas.openxmlformats.org/officeDocument/2006/relationships/image" Target="../media/image31.svg"/><Relationship Id="rId10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27.emf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emf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10" Type="http://schemas.openxmlformats.org/officeDocument/2006/relationships/hyperlink" Target="https://european-digital-innovation-hubs.ec.europa.eu/knowledge-hub/success-stories/smart-packaging-evaluating-feasibility-tomorrows-solutions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svg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41.emf"/><Relationship Id="rId12" Type="http://schemas.openxmlformats.org/officeDocument/2006/relationships/image" Target="../media/image28.png"/><Relationship Id="rId17" Type="http://schemas.openxmlformats.org/officeDocument/2006/relationships/image" Target="../media/image31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uropean-digital-innovation-hubs.ec.europa.eu/media#infographic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1.png"/><Relationship Id="rId15" Type="http://schemas.openxmlformats.org/officeDocument/2006/relationships/image" Target="../media/image42.png"/><Relationship Id="rId10" Type="http://schemas.openxmlformats.org/officeDocument/2006/relationships/image" Target="../media/image24.emf"/><Relationship Id="rId4" Type="http://schemas.openxmlformats.org/officeDocument/2006/relationships/image" Target="../media/image27.emf"/><Relationship Id="rId9" Type="http://schemas.openxmlformats.org/officeDocument/2006/relationships/image" Target="../media/image26.svg"/><Relationship Id="rId14" Type="http://schemas.openxmlformats.org/officeDocument/2006/relationships/hyperlink" Target="https://european-digital-innovation-hubs.ec.europa.eu/knowledge-hub/success-stories/experience-centre-training-optics-and-freeform-optic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hyperlink" Target="https://european-digital-innovation-hubs.ec.europa.eu/media#infographic" TargetMode="External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svg"/><Relationship Id="rId11" Type="http://schemas.openxmlformats.org/officeDocument/2006/relationships/image" Target="../media/image46.png"/><Relationship Id="rId5" Type="http://schemas.openxmlformats.org/officeDocument/2006/relationships/image" Target="../media/image35.png"/><Relationship Id="rId10" Type="http://schemas.openxmlformats.org/officeDocument/2006/relationships/hyperlink" Target="https://european-digital-innovation-hubs.ec.europa.eu/knowledge-hub/success-stories/experience-centre-training-optics-and-freeform-optics" TargetMode="External"/><Relationship Id="rId4" Type="http://schemas.openxmlformats.org/officeDocument/2006/relationships/image" Target="../media/image41.emf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229" y="6413500"/>
            <a:ext cx="18568035" cy="3069590"/>
          </a:xfrm>
          <a:prstGeom prst="rect">
            <a:avLst/>
          </a:prstGeom>
        </p:spPr>
        <p:txBody>
          <a:bodyPr vert="horz" wrap="square" lIns="0" tIns="654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5"/>
              </a:spcBef>
            </a:pPr>
            <a:r>
              <a:rPr sz="7200" b="1" dirty="0">
                <a:solidFill>
                  <a:srgbClr val="F7F6F1"/>
                </a:solidFill>
                <a:latin typeface="Arial"/>
                <a:cs typeface="Arial"/>
              </a:rPr>
              <a:t>European</a:t>
            </a:r>
            <a:r>
              <a:rPr sz="7200" b="1" spc="-50" dirty="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7200" b="1" dirty="0">
                <a:solidFill>
                  <a:srgbClr val="F7F6F1"/>
                </a:solidFill>
                <a:latin typeface="Arial"/>
                <a:cs typeface="Arial"/>
              </a:rPr>
              <a:t>Digital</a:t>
            </a:r>
            <a:r>
              <a:rPr sz="7200" b="1" spc="-45" dirty="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7200" b="1" dirty="0">
                <a:solidFill>
                  <a:srgbClr val="F7F6F1"/>
                </a:solidFill>
                <a:latin typeface="Arial"/>
                <a:cs typeface="Arial"/>
              </a:rPr>
              <a:t>Innovation</a:t>
            </a:r>
            <a:r>
              <a:rPr sz="7200" b="1" spc="-45" dirty="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7200" b="1" dirty="0">
                <a:solidFill>
                  <a:srgbClr val="F7F6F1"/>
                </a:solidFill>
                <a:latin typeface="Arial"/>
                <a:cs typeface="Arial"/>
              </a:rPr>
              <a:t>Hubs</a:t>
            </a:r>
            <a:r>
              <a:rPr sz="7200" b="1" spc="-50" dirty="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7200" b="1" spc="-10" dirty="0">
                <a:solidFill>
                  <a:srgbClr val="F7F6F1"/>
                </a:solidFill>
                <a:latin typeface="Arial"/>
                <a:cs typeface="Arial"/>
              </a:rPr>
              <a:t>Network</a:t>
            </a:r>
            <a:endParaRPr sz="72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3790"/>
              </a:spcBef>
            </a:pPr>
            <a:r>
              <a:rPr sz="5400" dirty="0">
                <a:solidFill>
                  <a:srgbClr val="FFFEFB"/>
                </a:solidFill>
                <a:latin typeface="Arial"/>
                <a:cs typeface="Arial"/>
              </a:rPr>
              <a:t>Driving</a:t>
            </a:r>
            <a:r>
              <a:rPr sz="5400" spc="-85" dirty="0">
                <a:solidFill>
                  <a:srgbClr val="FFFEFB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FFEFB"/>
                </a:solidFill>
                <a:latin typeface="Arial"/>
                <a:cs typeface="Arial"/>
              </a:rPr>
              <a:t>the</a:t>
            </a:r>
            <a:r>
              <a:rPr sz="5400" spc="-70" dirty="0">
                <a:solidFill>
                  <a:srgbClr val="FFFEFB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FFEFB"/>
                </a:solidFill>
                <a:latin typeface="Arial"/>
                <a:cs typeface="Arial"/>
              </a:rPr>
              <a:t>EU’s</a:t>
            </a:r>
            <a:r>
              <a:rPr sz="5400" spc="-65" dirty="0">
                <a:solidFill>
                  <a:srgbClr val="FFFEFB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FFEFB"/>
                </a:solidFill>
                <a:latin typeface="Arial"/>
                <a:cs typeface="Arial"/>
              </a:rPr>
              <a:t>digital</a:t>
            </a:r>
            <a:r>
              <a:rPr sz="5400" spc="-70" dirty="0">
                <a:solidFill>
                  <a:srgbClr val="FFFEFB"/>
                </a:solidFill>
                <a:latin typeface="Arial"/>
                <a:cs typeface="Arial"/>
              </a:rPr>
              <a:t> </a:t>
            </a:r>
            <a:r>
              <a:rPr sz="5400" spc="-10" dirty="0">
                <a:solidFill>
                  <a:srgbClr val="FFFEFB"/>
                </a:solidFill>
                <a:latin typeface="Arial"/>
                <a:cs typeface="Arial"/>
              </a:rPr>
              <a:t>transformation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Placeholder 5" descr="A picture containing map, text, atlas&#10;&#10;Description automatically generated">
            <a:extLst>
              <a:ext uri="{FF2B5EF4-FFF2-40B4-BE49-F238E27FC236}">
                <a16:creationId xmlns:a16="http://schemas.microsoft.com/office/drawing/2014/main" id="{A0892C7C-A3BB-D092-6AA1-05CF7858B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64" b="-8464"/>
          <a:stretch/>
        </p:blipFill>
        <p:spPr>
          <a:xfrm>
            <a:off x="10533583" y="1390650"/>
            <a:ext cx="8994775" cy="853439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14364" y="5061597"/>
            <a:ext cx="9537700" cy="1363980"/>
          </a:xfrm>
          <a:custGeom>
            <a:avLst/>
            <a:gdLst/>
            <a:ahLst/>
            <a:cxnLst/>
            <a:rect l="l" t="t" r="r" b="b"/>
            <a:pathLst>
              <a:path w="9537700" h="1363979">
                <a:moveTo>
                  <a:pt x="9537685" y="0"/>
                </a:moveTo>
                <a:lnTo>
                  <a:pt x="227250" y="0"/>
                </a:lnTo>
                <a:lnTo>
                  <a:pt x="181451" y="4616"/>
                </a:lnTo>
                <a:lnTo>
                  <a:pt x="138794" y="17858"/>
                </a:lnTo>
                <a:lnTo>
                  <a:pt x="100192" y="38811"/>
                </a:lnTo>
                <a:lnTo>
                  <a:pt x="66560" y="66560"/>
                </a:lnTo>
                <a:lnTo>
                  <a:pt x="38810" y="100193"/>
                </a:lnTo>
                <a:lnTo>
                  <a:pt x="17858" y="138795"/>
                </a:lnTo>
                <a:lnTo>
                  <a:pt x="4616" y="181453"/>
                </a:lnTo>
                <a:lnTo>
                  <a:pt x="0" y="227252"/>
                </a:lnTo>
                <a:lnTo>
                  <a:pt x="0" y="1363499"/>
                </a:lnTo>
                <a:lnTo>
                  <a:pt x="9310435" y="1363499"/>
                </a:lnTo>
                <a:lnTo>
                  <a:pt x="9356233" y="1358883"/>
                </a:lnTo>
                <a:lnTo>
                  <a:pt x="9398890" y="1345641"/>
                </a:lnTo>
                <a:lnTo>
                  <a:pt x="9437492" y="1324689"/>
                </a:lnTo>
                <a:lnTo>
                  <a:pt x="9471124" y="1296939"/>
                </a:lnTo>
                <a:lnTo>
                  <a:pt x="9498874" y="1263307"/>
                </a:lnTo>
                <a:lnTo>
                  <a:pt x="9519826" y="1224705"/>
                </a:lnTo>
                <a:lnTo>
                  <a:pt x="9533068" y="1182047"/>
                </a:lnTo>
                <a:lnTo>
                  <a:pt x="9537685" y="1136248"/>
                </a:lnTo>
                <a:lnTo>
                  <a:pt x="9537685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4569" y="6663018"/>
            <a:ext cx="2991485" cy="3183255"/>
          </a:xfrm>
          <a:custGeom>
            <a:avLst/>
            <a:gdLst/>
            <a:ahLst/>
            <a:cxnLst/>
            <a:rect l="l" t="t" r="r" b="b"/>
            <a:pathLst>
              <a:path w="2991485" h="3183254">
                <a:moveTo>
                  <a:pt x="2991066" y="0"/>
                </a:moveTo>
                <a:lnTo>
                  <a:pt x="0" y="0"/>
                </a:lnTo>
                <a:lnTo>
                  <a:pt x="0" y="2684128"/>
                </a:lnTo>
                <a:lnTo>
                  <a:pt x="2282" y="2732139"/>
                </a:lnTo>
                <a:lnTo>
                  <a:pt x="8989" y="2778858"/>
                </a:lnTo>
                <a:lnTo>
                  <a:pt x="19912" y="2824078"/>
                </a:lnTo>
                <a:lnTo>
                  <a:pt x="34842" y="2867588"/>
                </a:lnTo>
                <a:lnTo>
                  <a:pt x="53570" y="2909181"/>
                </a:lnTo>
                <a:lnTo>
                  <a:pt x="75887" y="2948647"/>
                </a:lnTo>
                <a:lnTo>
                  <a:pt x="101585" y="2985777"/>
                </a:lnTo>
                <a:lnTo>
                  <a:pt x="130454" y="3020362"/>
                </a:lnTo>
                <a:lnTo>
                  <a:pt x="162286" y="3052194"/>
                </a:lnTo>
                <a:lnTo>
                  <a:pt x="196872" y="3081063"/>
                </a:lnTo>
                <a:lnTo>
                  <a:pt x="234002" y="3106761"/>
                </a:lnTo>
                <a:lnTo>
                  <a:pt x="273467" y="3129078"/>
                </a:lnTo>
                <a:lnTo>
                  <a:pt x="315060" y="3147807"/>
                </a:lnTo>
                <a:lnTo>
                  <a:pt x="358571" y="3162737"/>
                </a:lnTo>
                <a:lnTo>
                  <a:pt x="403790" y="3173660"/>
                </a:lnTo>
                <a:lnTo>
                  <a:pt x="450510" y="3180367"/>
                </a:lnTo>
                <a:lnTo>
                  <a:pt x="498521" y="3182649"/>
                </a:lnTo>
                <a:lnTo>
                  <a:pt x="2492544" y="3182649"/>
                </a:lnTo>
                <a:lnTo>
                  <a:pt x="2540555" y="3180367"/>
                </a:lnTo>
                <a:lnTo>
                  <a:pt x="2587275" y="3173660"/>
                </a:lnTo>
                <a:lnTo>
                  <a:pt x="2632494" y="3162737"/>
                </a:lnTo>
                <a:lnTo>
                  <a:pt x="2676005" y="3147807"/>
                </a:lnTo>
                <a:lnTo>
                  <a:pt x="2717598" y="3129078"/>
                </a:lnTo>
                <a:lnTo>
                  <a:pt x="2757063" y="3106761"/>
                </a:lnTo>
                <a:lnTo>
                  <a:pt x="2794194" y="3081063"/>
                </a:lnTo>
                <a:lnTo>
                  <a:pt x="2828779" y="3052194"/>
                </a:lnTo>
                <a:lnTo>
                  <a:pt x="2860611" y="3020362"/>
                </a:lnTo>
                <a:lnTo>
                  <a:pt x="2889480" y="2985777"/>
                </a:lnTo>
                <a:lnTo>
                  <a:pt x="2915178" y="2948647"/>
                </a:lnTo>
                <a:lnTo>
                  <a:pt x="2937495" y="2909181"/>
                </a:lnTo>
                <a:lnTo>
                  <a:pt x="2956224" y="2867588"/>
                </a:lnTo>
                <a:lnTo>
                  <a:pt x="2971154" y="2824078"/>
                </a:lnTo>
                <a:lnTo>
                  <a:pt x="2982077" y="2778858"/>
                </a:lnTo>
                <a:lnTo>
                  <a:pt x="2988784" y="2732139"/>
                </a:lnTo>
                <a:lnTo>
                  <a:pt x="2991066" y="2684128"/>
                </a:lnTo>
                <a:lnTo>
                  <a:pt x="2991066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36504" y="6663018"/>
            <a:ext cx="2925445" cy="3183255"/>
          </a:xfrm>
          <a:custGeom>
            <a:avLst/>
            <a:gdLst/>
            <a:ahLst/>
            <a:cxnLst/>
            <a:rect l="l" t="t" r="r" b="b"/>
            <a:pathLst>
              <a:path w="2925445" h="3183254">
                <a:moveTo>
                  <a:pt x="2925319" y="0"/>
                </a:moveTo>
                <a:lnTo>
                  <a:pt x="0" y="0"/>
                </a:lnTo>
                <a:lnTo>
                  <a:pt x="0" y="2695083"/>
                </a:lnTo>
                <a:lnTo>
                  <a:pt x="2231" y="2742039"/>
                </a:lnTo>
                <a:lnTo>
                  <a:pt x="8791" y="2787732"/>
                </a:lnTo>
                <a:lnTo>
                  <a:pt x="19474" y="2831957"/>
                </a:lnTo>
                <a:lnTo>
                  <a:pt x="34076" y="2874512"/>
                </a:lnTo>
                <a:lnTo>
                  <a:pt x="52392" y="2915190"/>
                </a:lnTo>
                <a:lnTo>
                  <a:pt x="74219" y="2953788"/>
                </a:lnTo>
                <a:lnTo>
                  <a:pt x="99352" y="2990102"/>
                </a:lnTo>
                <a:lnTo>
                  <a:pt x="127587" y="3023928"/>
                </a:lnTo>
                <a:lnTo>
                  <a:pt x="158719" y="3055060"/>
                </a:lnTo>
                <a:lnTo>
                  <a:pt x="192545" y="3083294"/>
                </a:lnTo>
                <a:lnTo>
                  <a:pt x="228858" y="3108427"/>
                </a:lnTo>
                <a:lnTo>
                  <a:pt x="267457" y="3130254"/>
                </a:lnTo>
                <a:lnTo>
                  <a:pt x="308135" y="3148571"/>
                </a:lnTo>
                <a:lnTo>
                  <a:pt x="350690" y="3163173"/>
                </a:lnTo>
                <a:lnTo>
                  <a:pt x="394915" y="3173856"/>
                </a:lnTo>
                <a:lnTo>
                  <a:pt x="440608" y="3180416"/>
                </a:lnTo>
                <a:lnTo>
                  <a:pt x="487564" y="3182647"/>
                </a:lnTo>
                <a:lnTo>
                  <a:pt x="2437754" y="3182647"/>
                </a:lnTo>
                <a:lnTo>
                  <a:pt x="2484710" y="3180416"/>
                </a:lnTo>
                <a:lnTo>
                  <a:pt x="2530403" y="3173856"/>
                </a:lnTo>
                <a:lnTo>
                  <a:pt x="2574629" y="3163173"/>
                </a:lnTo>
                <a:lnTo>
                  <a:pt x="2617183" y="3148571"/>
                </a:lnTo>
                <a:lnTo>
                  <a:pt x="2657861" y="3130254"/>
                </a:lnTo>
                <a:lnTo>
                  <a:pt x="2696460" y="3108427"/>
                </a:lnTo>
                <a:lnTo>
                  <a:pt x="2732774" y="3083294"/>
                </a:lnTo>
                <a:lnTo>
                  <a:pt x="2766599" y="3055060"/>
                </a:lnTo>
                <a:lnTo>
                  <a:pt x="2797731" y="3023928"/>
                </a:lnTo>
                <a:lnTo>
                  <a:pt x="2825966" y="2990102"/>
                </a:lnTo>
                <a:lnTo>
                  <a:pt x="2851099" y="2953788"/>
                </a:lnTo>
                <a:lnTo>
                  <a:pt x="2872926" y="2915190"/>
                </a:lnTo>
                <a:lnTo>
                  <a:pt x="2891242" y="2874512"/>
                </a:lnTo>
                <a:lnTo>
                  <a:pt x="2905844" y="2831957"/>
                </a:lnTo>
                <a:lnTo>
                  <a:pt x="2916527" y="2787732"/>
                </a:lnTo>
                <a:lnTo>
                  <a:pt x="2923087" y="2742039"/>
                </a:lnTo>
                <a:lnTo>
                  <a:pt x="2925319" y="2695083"/>
                </a:lnTo>
                <a:lnTo>
                  <a:pt x="2925319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67439" y="6663015"/>
            <a:ext cx="3131185" cy="3183255"/>
          </a:xfrm>
          <a:custGeom>
            <a:avLst/>
            <a:gdLst/>
            <a:ahLst/>
            <a:cxnLst/>
            <a:rect l="l" t="t" r="r" b="b"/>
            <a:pathLst>
              <a:path w="3131184" h="3183254">
                <a:moveTo>
                  <a:pt x="3130710" y="0"/>
                </a:moveTo>
                <a:lnTo>
                  <a:pt x="0" y="0"/>
                </a:lnTo>
                <a:lnTo>
                  <a:pt x="0" y="2660855"/>
                </a:lnTo>
                <a:lnTo>
                  <a:pt x="2132" y="2708349"/>
                </a:lnTo>
                <a:lnTo>
                  <a:pt x="8406" y="2754649"/>
                </a:lnTo>
                <a:lnTo>
                  <a:pt x="18639" y="2799569"/>
                </a:lnTo>
                <a:lnTo>
                  <a:pt x="32644" y="2842927"/>
                </a:lnTo>
                <a:lnTo>
                  <a:pt x="50240" y="2884537"/>
                </a:lnTo>
                <a:lnTo>
                  <a:pt x="71240" y="2924215"/>
                </a:lnTo>
                <a:lnTo>
                  <a:pt x="95461" y="2961778"/>
                </a:lnTo>
                <a:lnTo>
                  <a:pt x="122720" y="2997042"/>
                </a:lnTo>
                <a:lnTo>
                  <a:pt x="152830" y="3029821"/>
                </a:lnTo>
                <a:lnTo>
                  <a:pt x="185609" y="3059931"/>
                </a:lnTo>
                <a:lnTo>
                  <a:pt x="220873" y="3087189"/>
                </a:lnTo>
                <a:lnTo>
                  <a:pt x="258436" y="3111411"/>
                </a:lnTo>
                <a:lnTo>
                  <a:pt x="298114" y="3132411"/>
                </a:lnTo>
                <a:lnTo>
                  <a:pt x="339725" y="3150006"/>
                </a:lnTo>
                <a:lnTo>
                  <a:pt x="383082" y="3164012"/>
                </a:lnTo>
                <a:lnTo>
                  <a:pt x="428003" y="3174244"/>
                </a:lnTo>
                <a:lnTo>
                  <a:pt x="474303" y="3180519"/>
                </a:lnTo>
                <a:lnTo>
                  <a:pt x="521797" y="3182651"/>
                </a:lnTo>
                <a:lnTo>
                  <a:pt x="2608912" y="3182651"/>
                </a:lnTo>
                <a:lnTo>
                  <a:pt x="2656406" y="3180519"/>
                </a:lnTo>
                <a:lnTo>
                  <a:pt x="2702706" y="3174244"/>
                </a:lnTo>
                <a:lnTo>
                  <a:pt x="2747627" y="3164012"/>
                </a:lnTo>
                <a:lnTo>
                  <a:pt x="2790984" y="3150006"/>
                </a:lnTo>
                <a:lnTo>
                  <a:pt x="2832595" y="3132411"/>
                </a:lnTo>
                <a:lnTo>
                  <a:pt x="2872273" y="3111411"/>
                </a:lnTo>
                <a:lnTo>
                  <a:pt x="2909836" y="3087189"/>
                </a:lnTo>
                <a:lnTo>
                  <a:pt x="2945100" y="3059931"/>
                </a:lnTo>
                <a:lnTo>
                  <a:pt x="2977879" y="3029821"/>
                </a:lnTo>
                <a:lnTo>
                  <a:pt x="3007989" y="2997042"/>
                </a:lnTo>
                <a:lnTo>
                  <a:pt x="3035248" y="2961778"/>
                </a:lnTo>
                <a:lnTo>
                  <a:pt x="3059469" y="2924215"/>
                </a:lnTo>
                <a:lnTo>
                  <a:pt x="3080469" y="2884537"/>
                </a:lnTo>
                <a:lnTo>
                  <a:pt x="3098065" y="2842927"/>
                </a:lnTo>
                <a:lnTo>
                  <a:pt x="3112070" y="2799569"/>
                </a:lnTo>
                <a:lnTo>
                  <a:pt x="3122303" y="2754649"/>
                </a:lnTo>
                <a:lnTo>
                  <a:pt x="3128577" y="2708349"/>
                </a:lnTo>
                <a:lnTo>
                  <a:pt x="3130710" y="2660855"/>
                </a:lnTo>
                <a:lnTo>
                  <a:pt x="313071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7048" y="5098972"/>
            <a:ext cx="1524000" cy="1338580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28531" y="1180083"/>
            <a:ext cx="5385758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200" b="0" spc="-10" dirty="0">
                <a:solidFill>
                  <a:srgbClr val="FF5A63"/>
                </a:solidFill>
                <a:latin typeface="Arial"/>
                <a:cs typeface="Arial"/>
              </a:rPr>
              <a:t>Belgium</a:t>
            </a:r>
            <a:endParaRPr sz="1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646" y="6924547"/>
            <a:ext cx="2626524" cy="176503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65"/>
              </a:spcBef>
            </a:pPr>
            <a:r>
              <a:rPr lang="en-US" sz="1800" dirty="0">
                <a:latin typeface="Arial"/>
                <a:cs typeface="Arial"/>
              </a:rPr>
              <a:t>Drive innovation in manufacturing, using digital technologies to enhance efficiency and technological advancements.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63722" y="6903211"/>
            <a:ext cx="2814320" cy="17682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90"/>
              </a:spcBef>
            </a:pPr>
            <a:r>
              <a:rPr lang="en-US" sz="1800" dirty="0">
                <a:latin typeface="Arial"/>
                <a:cs typeface="Arial"/>
              </a:rPr>
              <a:t>Collaborate with stakeholders in the energy sector to implement cutting-edge technologies, fostering innovation and sustainability.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75566" y="6906259"/>
            <a:ext cx="253682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lang="en-US" sz="1800" dirty="0">
                <a:latin typeface="Arial"/>
                <a:cs typeface="Arial"/>
              </a:rPr>
              <a:t>Support growth in the construction and assembly sector, promoting advanced technologies for sustainable infrastructure projects nationwide.</a:t>
            </a:r>
          </a:p>
        </p:txBody>
      </p:sp>
      <p:sp>
        <p:nvSpPr>
          <p:cNvPr id="15" name="object 15"/>
          <p:cNvSpPr/>
          <p:nvPr/>
        </p:nvSpPr>
        <p:spPr>
          <a:xfrm>
            <a:off x="533027" y="2938818"/>
            <a:ext cx="9519285" cy="0"/>
          </a:xfrm>
          <a:custGeom>
            <a:avLst/>
            <a:gdLst/>
            <a:ahLst/>
            <a:cxnLst/>
            <a:rect l="l" t="t" r="r" b="b"/>
            <a:pathLst>
              <a:path w="9519285">
                <a:moveTo>
                  <a:pt x="0" y="0"/>
                </a:moveTo>
                <a:lnTo>
                  <a:pt x="9519023" y="1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3025" y="1315388"/>
            <a:ext cx="18995390" cy="0"/>
          </a:xfrm>
          <a:custGeom>
            <a:avLst/>
            <a:gdLst/>
            <a:ahLst/>
            <a:cxnLst/>
            <a:rect l="l" t="t" r="r" b="b"/>
            <a:pathLst>
              <a:path w="18995390">
                <a:moveTo>
                  <a:pt x="0" y="0"/>
                </a:moveTo>
                <a:lnTo>
                  <a:pt x="18995332" y="1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4364" y="4828617"/>
            <a:ext cx="9519285" cy="0"/>
          </a:xfrm>
          <a:custGeom>
            <a:avLst/>
            <a:gdLst/>
            <a:ahLst/>
            <a:cxnLst/>
            <a:rect l="l" t="t" r="r" b="b"/>
            <a:pathLst>
              <a:path w="9519285">
                <a:moveTo>
                  <a:pt x="0" y="0"/>
                </a:moveTo>
                <a:lnTo>
                  <a:pt x="9519023" y="1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8372" y="5197347"/>
            <a:ext cx="1059180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25" dirty="0">
                <a:solidFill>
                  <a:srgbClr val="0064FF"/>
                </a:solidFill>
                <a:latin typeface="Arial"/>
                <a:cs typeface="Arial"/>
              </a:rPr>
              <a:t>22</a:t>
            </a:r>
            <a:endParaRPr sz="4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400" spc="-10" dirty="0">
                <a:solidFill>
                  <a:srgbClr val="0064FF"/>
                </a:solidFill>
                <a:latin typeface="Arial"/>
                <a:cs typeface="Arial"/>
              </a:rPr>
              <a:t>Sectors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59335" y="5287771"/>
            <a:ext cx="586254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0064FF"/>
                </a:solidFill>
                <a:latin typeface="Arial"/>
                <a:cs typeface="Arial"/>
              </a:rPr>
              <a:t>EDIHs</a:t>
            </a:r>
            <a:r>
              <a:rPr sz="5400" b="1" spc="-4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5400" b="1" dirty="0">
                <a:solidFill>
                  <a:srgbClr val="0064FF"/>
                </a:solidFill>
                <a:latin typeface="Arial"/>
                <a:cs typeface="Arial"/>
              </a:rPr>
              <a:t>in</a:t>
            </a:r>
            <a:r>
              <a:rPr sz="5400" b="1" spc="-235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lang="en-US" sz="5400" b="1" spc="-10" dirty="0">
                <a:solidFill>
                  <a:srgbClr val="0064FF"/>
                </a:solidFill>
                <a:latin typeface="Arial"/>
                <a:cs typeface="Arial"/>
              </a:rPr>
              <a:t>Belgium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9450" y="6799853"/>
            <a:ext cx="2712720" cy="0"/>
          </a:xfrm>
          <a:custGeom>
            <a:avLst/>
            <a:gdLst/>
            <a:ahLst/>
            <a:cxnLst/>
            <a:rect l="l" t="t" r="r" b="b"/>
            <a:pathLst>
              <a:path w="2712720">
                <a:moveTo>
                  <a:pt x="0" y="0"/>
                </a:moveTo>
                <a:lnTo>
                  <a:pt x="2712501" y="1"/>
                </a:lnTo>
              </a:path>
            </a:pathLst>
          </a:custGeom>
          <a:ln w="25400">
            <a:solidFill>
              <a:srgbClr val="FF5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4982" y="6799853"/>
            <a:ext cx="2893060" cy="0"/>
          </a:xfrm>
          <a:custGeom>
            <a:avLst/>
            <a:gdLst/>
            <a:ahLst/>
            <a:cxnLst/>
            <a:rect l="l" t="t" r="r" b="b"/>
            <a:pathLst>
              <a:path w="2893059">
                <a:moveTo>
                  <a:pt x="0" y="0"/>
                </a:moveTo>
                <a:lnTo>
                  <a:pt x="2892517" y="1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96826" y="6799852"/>
            <a:ext cx="2615565" cy="45719"/>
          </a:xfrm>
          <a:custGeom>
            <a:avLst/>
            <a:gdLst/>
            <a:ahLst/>
            <a:cxnLst/>
            <a:rect l="l" t="t" r="r" b="b"/>
            <a:pathLst>
              <a:path w="2536825">
                <a:moveTo>
                  <a:pt x="0" y="0"/>
                </a:moveTo>
                <a:lnTo>
                  <a:pt x="2536629" y="1"/>
                </a:lnTo>
              </a:path>
            </a:pathLst>
          </a:custGeom>
          <a:ln w="25400">
            <a:solidFill>
              <a:srgbClr val="FFC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4591106" y="461721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68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0528232" y="1486964"/>
            <a:ext cx="222250" cy="267970"/>
            <a:chOff x="10528232" y="1486964"/>
            <a:chExt cx="222250" cy="267970"/>
          </a:xfrm>
        </p:grpSpPr>
        <p:sp>
          <p:nvSpPr>
            <p:cNvPr id="52" name="object 52"/>
            <p:cNvSpPr/>
            <p:nvPr/>
          </p:nvSpPr>
          <p:spPr>
            <a:xfrm>
              <a:off x="10528232" y="1486964"/>
              <a:ext cx="222250" cy="267970"/>
            </a:xfrm>
            <a:custGeom>
              <a:avLst/>
              <a:gdLst/>
              <a:ahLst/>
              <a:cxnLst/>
              <a:rect l="l" t="t" r="r" b="b"/>
              <a:pathLst>
                <a:path w="222250" h="267969">
                  <a:moveTo>
                    <a:pt x="110375" y="0"/>
                  </a:moveTo>
                  <a:lnTo>
                    <a:pt x="68707" y="8280"/>
                  </a:lnTo>
                  <a:lnTo>
                    <a:pt x="32144" y="32769"/>
                  </a:lnTo>
                  <a:lnTo>
                    <a:pt x="7948" y="69525"/>
                  </a:lnTo>
                  <a:lnTo>
                    <a:pt x="0" y="111257"/>
                  </a:lnTo>
                  <a:lnTo>
                    <a:pt x="8280" y="152926"/>
                  </a:lnTo>
                  <a:lnTo>
                    <a:pt x="32769" y="189488"/>
                  </a:lnTo>
                  <a:lnTo>
                    <a:pt x="111441" y="267535"/>
                  </a:lnTo>
                  <a:lnTo>
                    <a:pt x="189487" y="188863"/>
                  </a:lnTo>
                  <a:lnTo>
                    <a:pt x="213685" y="152107"/>
                  </a:lnTo>
                  <a:lnTo>
                    <a:pt x="221633" y="110375"/>
                  </a:lnTo>
                  <a:lnTo>
                    <a:pt x="213353" y="68707"/>
                  </a:lnTo>
                  <a:lnTo>
                    <a:pt x="188864" y="32145"/>
                  </a:lnTo>
                  <a:lnTo>
                    <a:pt x="152108" y="7948"/>
                  </a:lnTo>
                  <a:lnTo>
                    <a:pt x="110375" y="0"/>
                  </a:lnTo>
                  <a:close/>
                </a:path>
              </a:pathLst>
            </a:custGeom>
            <a:solidFill>
              <a:srgbClr val="006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9126" y="1530738"/>
              <a:ext cx="139844" cy="134084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10870044" y="1424939"/>
            <a:ext cx="77920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EC Square Sans Cond Pro"/>
                <a:cs typeface="EC Square Sans Cond Pro"/>
              </a:rPr>
              <a:t>EDIH</a:t>
            </a:r>
            <a:endParaRPr sz="2000" dirty="0">
              <a:latin typeface="EC Square Sans Cond Pro"/>
              <a:cs typeface="EC Square Sans Cond Pr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5978314" y="9270492"/>
            <a:ext cx="333565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*Funded</a:t>
            </a:r>
            <a:r>
              <a:rPr sz="1400" spc="-35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under</a:t>
            </a:r>
            <a:r>
              <a:rPr sz="1400" spc="-35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Digital</a:t>
            </a:r>
            <a:r>
              <a:rPr sz="1400" spc="-25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Europe</a:t>
            </a:r>
            <a:r>
              <a:rPr sz="1400" spc="-3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4FF"/>
                </a:solidFill>
                <a:latin typeface="Arial"/>
                <a:cs typeface="Arial"/>
              </a:rPr>
              <a:t>Programme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661650" y="9361095"/>
            <a:ext cx="204470" cy="104139"/>
          </a:xfrm>
          <a:custGeom>
            <a:avLst/>
            <a:gdLst/>
            <a:ahLst/>
            <a:cxnLst/>
            <a:rect l="l" t="t" r="r" b="b"/>
            <a:pathLst>
              <a:path w="204470" h="104140">
                <a:moveTo>
                  <a:pt x="204266" y="0"/>
                </a:moveTo>
                <a:lnTo>
                  <a:pt x="0" y="0"/>
                </a:lnTo>
                <a:lnTo>
                  <a:pt x="0" y="103581"/>
                </a:lnTo>
                <a:lnTo>
                  <a:pt x="204266" y="103581"/>
                </a:lnTo>
                <a:lnTo>
                  <a:pt x="204266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0915936" y="9260332"/>
            <a:ext cx="27463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64FF"/>
                </a:solidFill>
                <a:latin typeface="Arial"/>
                <a:cs typeface="Arial"/>
              </a:rPr>
              <a:t>*</a:t>
            </a:r>
            <a:r>
              <a:rPr sz="1400" b="1" dirty="0">
                <a:solidFill>
                  <a:srgbClr val="0064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uropean</a:t>
            </a:r>
            <a:r>
              <a:rPr sz="1400" spc="-5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4FF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igital</a:t>
            </a:r>
            <a:r>
              <a:rPr sz="1400" spc="-4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4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nnovation</a:t>
            </a:r>
            <a:r>
              <a:rPr sz="1400" spc="-5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64FF"/>
                </a:solidFill>
                <a:latin typeface="Arial"/>
                <a:cs typeface="Arial"/>
              </a:rPr>
              <a:t>H</a:t>
            </a:r>
            <a:r>
              <a:rPr sz="1400" spc="-20" dirty="0">
                <a:solidFill>
                  <a:srgbClr val="0064FF"/>
                </a:solidFill>
                <a:latin typeface="Arial"/>
                <a:cs typeface="Arial"/>
              </a:rPr>
              <a:t>ubs</a:t>
            </a:r>
            <a:endParaRPr lang="en-US" sz="1400" spc="-20" dirty="0">
              <a:solidFill>
                <a:srgbClr val="0064FF"/>
              </a:solidFill>
              <a:latin typeface="Arial"/>
              <a:cs typeface="Arial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77D9A6F-6793-895C-67F6-814B0A8CCBAA}"/>
              </a:ext>
            </a:extLst>
          </p:cNvPr>
          <p:cNvGrpSpPr/>
          <p:nvPr/>
        </p:nvGrpSpPr>
        <p:grpSpPr>
          <a:xfrm>
            <a:off x="13943769" y="3940905"/>
            <a:ext cx="612000" cy="612000"/>
            <a:chOff x="3680255" y="6841154"/>
            <a:chExt cx="341671" cy="356347"/>
          </a:xfrm>
        </p:grpSpPr>
        <p:sp>
          <p:nvSpPr>
            <p:cNvPr id="108" name="Teardrop 107">
              <a:extLst>
                <a:ext uri="{FF2B5EF4-FFF2-40B4-BE49-F238E27FC236}">
                  <a16:creationId xmlns:a16="http://schemas.microsoft.com/office/drawing/2014/main" id="{0951F2FA-BE8D-2305-4311-F1C6355BF7B5}"/>
                </a:ext>
              </a:extLst>
            </p:cNvPr>
            <p:cNvSpPr/>
            <p:nvPr/>
          </p:nvSpPr>
          <p:spPr>
            <a:xfrm rot="2719924">
              <a:off x="3672917" y="6848492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A8AD8D2-4EBC-7E37-C0BE-03E799A62579}"/>
                </a:ext>
              </a:extLst>
            </p:cNvPr>
            <p:cNvSpPr/>
            <p:nvPr/>
          </p:nvSpPr>
          <p:spPr>
            <a:xfrm>
              <a:off x="3743090" y="6911327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3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1ED9800-8E77-F5EA-5054-F22DD221E3E7}"/>
              </a:ext>
            </a:extLst>
          </p:cNvPr>
          <p:cNvGrpSpPr/>
          <p:nvPr/>
        </p:nvGrpSpPr>
        <p:grpSpPr>
          <a:xfrm>
            <a:off x="15341163" y="3863787"/>
            <a:ext cx="612000" cy="612000"/>
            <a:chOff x="5626875" y="7765997"/>
            <a:chExt cx="341671" cy="356347"/>
          </a:xfrm>
        </p:grpSpPr>
        <p:sp>
          <p:nvSpPr>
            <p:cNvPr id="111" name="Teardrop 110">
              <a:extLst>
                <a:ext uri="{FF2B5EF4-FFF2-40B4-BE49-F238E27FC236}">
                  <a16:creationId xmlns:a16="http://schemas.microsoft.com/office/drawing/2014/main" id="{DAD53EBC-5856-6A61-2A6F-F6C9B27E6B75}"/>
                </a:ext>
              </a:extLst>
            </p:cNvPr>
            <p:cNvSpPr/>
            <p:nvPr/>
          </p:nvSpPr>
          <p:spPr>
            <a:xfrm rot="13243521">
              <a:off x="5626875" y="7765997"/>
              <a:ext cx="341671" cy="356347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72C70F8-F69A-F5BC-AFA5-884195DAD93F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628919E-50C7-54D4-4C7C-60A8BF5A8BCD}"/>
              </a:ext>
            </a:extLst>
          </p:cNvPr>
          <p:cNvGrpSpPr/>
          <p:nvPr/>
        </p:nvGrpSpPr>
        <p:grpSpPr>
          <a:xfrm>
            <a:off x="14418970" y="3457782"/>
            <a:ext cx="612000" cy="612000"/>
            <a:chOff x="5626875" y="7765997"/>
            <a:chExt cx="341671" cy="356347"/>
          </a:xfrm>
        </p:grpSpPr>
        <p:sp>
          <p:nvSpPr>
            <p:cNvPr id="114" name="Teardrop 113">
              <a:extLst>
                <a:ext uri="{FF2B5EF4-FFF2-40B4-BE49-F238E27FC236}">
                  <a16:creationId xmlns:a16="http://schemas.microsoft.com/office/drawing/2014/main" id="{6F349B39-6B3D-908E-B674-7775807388E4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E6ADDC6-6D70-A8EC-3BF1-9B8EB4253981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1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37C705C-C43E-3AC8-3DF8-CE8030260A6F}"/>
              </a:ext>
            </a:extLst>
          </p:cNvPr>
          <p:cNvGrpSpPr/>
          <p:nvPr/>
        </p:nvGrpSpPr>
        <p:grpSpPr>
          <a:xfrm rot="10800000">
            <a:off x="14470719" y="4389321"/>
            <a:ext cx="612000" cy="612000"/>
            <a:chOff x="5626875" y="7765997"/>
            <a:chExt cx="341671" cy="356347"/>
          </a:xfrm>
        </p:grpSpPr>
        <p:sp>
          <p:nvSpPr>
            <p:cNvPr id="117" name="Teardrop 116">
              <a:extLst>
                <a:ext uri="{FF2B5EF4-FFF2-40B4-BE49-F238E27FC236}">
                  <a16:creationId xmlns:a16="http://schemas.microsoft.com/office/drawing/2014/main" id="{E2477D9C-F124-BDBB-0810-95A3D629497B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348968F8-02CB-E148-C9F2-F79E40083CEF}"/>
                </a:ext>
              </a:extLst>
            </p:cNvPr>
            <p:cNvSpPr/>
            <p:nvPr/>
          </p:nvSpPr>
          <p:spPr>
            <a:xfrm rot="10800000"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2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C20C188-1F67-DB6D-196A-D66A9A6E39F4}"/>
              </a:ext>
            </a:extLst>
          </p:cNvPr>
          <p:cNvGrpSpPr/>
          <p:nvPr/>
        </p:nvGrpSpPr>
        <p:grpSpPr>
          <a:xfrm>
            <a:off x="16078709" y="2390627"/>
            <a:ext cx="612000" cy="612000"/>
            <a:chOff x="5626875" y="7765997"/>
            <a:chExt cx="341671" cy="356347"/>
          </a:xfrm>
        </p:grpSpPr>
        <p:sp>
          <p:nvSpPr>
            <p:cNvPr id="120" name="Teardrop 119">
              <a:extLst>
                <a:ext uri="{FF2B5EF4-FFF2-40B4-BE49-F238E27FC236}">
                  <a16:creationId xmlns:a16="http://schemas.microsoft.com/office/drawing/2014/main" id="{93521028-852F-D97D-CBA0-4991FD2F70A4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A9F0088-A8A4-6D67-0EAF-1A0D8FD17EA3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5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CF718B6-CD79-D601-816A-97501F469FAC}"/>
              </a:ext>
            </a:extLst>
          </p:cNvPr>
          <p:cNvGrpSpPr/>
          <p:nvPr/>
        </p:nvGrpSpPr>
        <p:grpSpPr>
          <a:xfrm rot="10800000">
            <a:off x="16582569" y="3025979"/>
            <a:ext cx="612000" cy="612000"/>
            <a:chOff x="5626875" y="7765997"/>
            <a:chExt cx="341671" cy="356347"/>
          </a:xfrm>
        </p:grpSpPr>
        <p:sp>
          <p:nvSpPr>
            <p:cNvPr id="123" name="Teardrop 122">
              <a:extLst>
                <a:ext uri="{FF2B5EF4-FFF2-40B4-BE49-F238E27FC236}">
                  <a16:creationId xmlns:a16="http://schemas.microsoft.com/office/drawing/2014/main" id="{5ABF5FBE-8ABD-4B97-55D3-D4701DCDE11E}"/>
                </a:ext>
              </a:extLst>
            </p:cNvPr>
            <p:cNvSpPr/>
            <p:nvPr/>
          </p:nvSpPr>
          <p:spPr>
            <a:xfrm rot="3971387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0C5A60D-5180-BF20-975B-B45D72847F4A}"/>
                </a:ext>
              </a:extLst>
            </p:cNvPr>
            <p:cNvSpPr/>
            <p:nvPr/>
          </p:nvSpPr>
          <p:spPr>
            <a:xfrm rot="10800000"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6</a:t>
              </a:r>
            </a:p>
          </p:txBody>
        </p:sp>
      </p:grpSp>
      <p:pic>
        <p:nvPicPr>
          <p:cNvPr id="125" name="Picture 124" descr="A red yellow and black flag&#10;&#10;Description automatically generated with medium confidence">
            <a:extLst>
              <a:ext uri="{FF2B5EF4-FFF2-40B4-BE49-F238E27FC236}">
                <a16:creationId xmlns:a16="http://schemas.microsoft.com/office/drawing/2014/main" id="{9D930AFC-E909-C168-B020-8ECC896C6A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3" t="11123" r="20343" b="11603"/>
          <a:stretch/>
        </p:blipFill>
        <p:spPr>
          <a:xfrm>
            <a:off x="551932" y="1579781"/>
            <a:ext cx="1524002" cy="1030069"/>
          </a:xfrm>
          <a:prstGeom prst="rect">
            <a:avLst/>
          </a:prstGeom>
          <a:ln>
            <a:solidFill>
              <a:srgbClr val="0068FF"/>
            </a:solidFill>
          </a:ln>
        </p:spPr>
      </p:pic>
      <p:sp>
        <p:nvSpPr>
          <p:cNvPr id="69" name="Round Diagonal Corner of Rectangle 69">
            <a:extLst>
              <a:ext uri="{FF2B5EF4-FFF2-40B4-BE49-F238E27FC236}">
                <a16:creationId xmlns:a16="http://schemas.microsoft.com/office/drawing/2014/main" id="{FAEA7276-AC71-22E0-8C70-2970C48BACC3}"/>
              </a:ext>
            </a:extLst>
          </p:cNvPr>
          <p:cNvSpPr/>
          <p:nvPr/>
        </p:nvSpPr>
        <p:spPr>
          <a:xfrm>
            <a:off x="524680" y="3216275"/>
            <a:ext cx="9521389" cy="133755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70" name="object 20">
            <a:extLst>
              <a:ext uri="{FF2B5EF4-FFF2-40B4-BE49-F238E27FC236}">
                <a16:creationId xmlns:a16="http://schemas.microsoft.com/office/drawing/2014/main" id="{9112BB47-95AD-89B9-D7E3-55A2D440BCDB}"/>
              </a:ext>
            </a:extLst>
          </p:cNvPr>
          <p:cNvSpPr txBox="1"/>
          <p:nvPr/>
        </p:nvSpPr>
        <p:spPr>
          <a:xfrm>
            <a:off x="753811" y="3305556"/>
            <a:ext cx="1082675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50" dirty="0">
                <a:solidFill>
                  <a:srgbClr val="0064FF"/>
                </a:solidFill>
                <a:latin typeface="Arial"/>
                <a:cs typeface="Arial"/>
              </a:rPr>
              <a:t>6</a:t>
            </a:r>
            <a:endParaRPr sz="4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000" spc="-10" dirty="0">
                <a:solidFill>
                  <a:srgbClr val="0064FF"/>
                </a:solidFill>
                <a:latin typeface="Arial"/>
                <a:cs typeface="Arial"/>
              </a:rPr>
              <a:t>Members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1" name="object 30">
            <a:extLst>
              <a:ext uri="{FF2B5EF4-FFF2-40B4-BE49-F238E27FC236}">
                <a16:creationId xmlns:a16="http://schemas.microsoft.com/office/drawing/2014/main" id="{B21F8625-6D1A-F4E5-F346-4AFA976217FA}"/>
              </a:ext>
            </a:extLst>
          </p:cNvPr>
          <p:cNvSpPr/>
          <p:nvPr/>
        </p:nvSpPr>
        <p:spPr>
          <a:xfrm>
            <a:off x="527048" y="3218247"/>
            <a:ext cx="1524000" cy="1338580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5A1430-69F1-A6D1-BC9B-F8300743624C}"/>
              </a:ext>
            </a:extLst>
          </p:cNvPr>
          <p:cNvSpPr txBox="1"/>
          <p:nvPr/>
        </p:nvSpPr>
        <p:spPr>
          <a:xfrm>
            <a:off x="2558516" y="3490244"/>
            <a:ext cx="524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GR" sz="48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800" b="1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GR" sz="48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*</a:t>
            </a:r>
            <a:r>
              <a:rPr lang="en-GR" sz="4800" b="1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</a:t>
            </a:r>
            <a:r>
              <a:rPr lang="en-GR" sz="48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endParaRPr lang="en-GR" sz="4400" kern="1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0EFFD35-0FE2-99D5-5105-10C29CC45AC7}"/>
              </a:ext>
            </a:extLst>
          </p:cNvPr>
          <p:cNvSpPr/>
          <p:nvPr/>
        </p:nvSpPr>
        <p:spPr>
          <a:xfrm>
            <a:off x="6318250" y="3657173"/>
            <a:ext cx="818127" cy="495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024" y="258720"/>
            <a:ext cx="18480405" cy="1031875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62098" y="328676"/>
            <a:ext cx="16979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5A63"/>
                </a:solidFill>
              </a:rPr>
              <a:t>Network</a:t>
            </a:r>
            <a:r>
              <a:rPr sz="5400" spc="-30" dirty="0">
                <a:solidFill>
                  <a:srgbClr val="FF5A63"/>
                </a:solidFill>
              </a:rPr>
              <a:t> </a:t>
            </a:r>
            <a:r>
              <a:rPr sz="5400" dirty="0">
                <a:solidFill>
                  <a:srgbClr val="FF5A63"/>
                </a:solidFill>
              </a:rPr>
              <a:t>overview:</a:t>
            </a:r>
            <a:r>
              <a:rPr sz="5400" spc="-20" dirty="0">
                <a:solidFill>
                  <a:srgbClr val="FF5A63"/>
                </a:solidFill>
              </a:rPr>
              <a:t> </a:t>
            </a:r>
            <a:r>
              <a:rPr lang="en-US" sz="5400" dirty="0">
                <a:solidFill>
                  <a:srgbClr val="FF5A63"/>
                </a:solidFill>
              </a:rPr>
              <a:t>6</a:t>
            </a:r>
            <a:r>
              <a:rPr sz="5400" spc="-30" dirty="0">
                <a:solidFill>
                  <a:srgbClr val="FF5A63"/>
                </a:solidFill>
              </a:rPr>
              <a:t> </a:t>
            </a:r>
            <a:r>
              <a:rPr sz="5400" dirty="0">
                <a:solidFill>
                  <a:srgbClr val="FF5A63"/>
                </a:solidFill>
              </a:rPr>
              <a:t>members</a:t>
            </a:r>
            <a:r>
              <a:rPr sz="5400" spc="-20" dirty="0">
                <a:solidFill>
                  <a:srgbClr val="FF5A63"/>
                </a:solidFill>
              </a:rPr>
              <a:t> </a:t>
            </a:r>
            <a:r>
              <a:rPr lang="en-US" sz="5400" dirty="0">
                <a:solidFill>
                  <a:srgbClr val="FF5A63"/>
                </a:solidFill>
              </a:rPr>
              <a:t>–</a:t>
            </a:r>
            <a:r>
              <a:rPr sz="5400" spc="-20" dirty="0">
                <a:solidFill>
                  <a:srgbClr val="FF5A63"/>
                </a:solidFill>
              </a:rPr>
              <a:t> </a:t>
            </a:r>
            <a:r>
              <a:rPr lang="en-US" sz="5400" dirty="0">
                <a:solidFill>
                  <a:srgbClr val="0064FF"/>
                </a:solidFill>
              </a:rPr>
              <a:t>6</a:t>
            </a:r>
            <a:r>
              <a:rPr sz="5400" spc="-30" dirty="0">
                <a:solidFill>
                  <a:srgbClr val="0064FF"/>
                </a:solidFill>
              </a:rPr>
              <a:t> </a:t>
            </a:r>
            <a:r>
              <a:rPr sz="5400" dirty="0">
                <a:solidFill>
                  <a:srgbClr val="0064FF"/>
                </a:solidFill>
              </a:rPr>
              <a:t>EDIHs</a:t>
            </a:r>
            <a:endParaRPr sz="5400" dirty="0"/>
          </a:p>
        </p:txBody>
      </p:sp>
      <p:sp>
        <p:nvSpPr>
          <p:cNvPr id="10" name="Round Diagonal Corner of Rectangle 31">
            <a:hlinkClick r:id="rId2"/>
            <a:extLst>
              <a:ext uri="{FF2B5EF4-FFF2-40B4-BE49-F238E27FC236}">
                <a16:creationId xmlns:a16="http://schemas.microsoft.com/office/drawing/2014/main" id="{A6CA9F1B-0018-E989-F258-BE99E0F47FE5}"/>
              </a:ext>
            </a:extLst>
          </p:cNvPr>
          <p:cNvSpPr/>
          <p:nvPr/>
        </p:nvSpPr>
        <p:spPr>
          <a:xfrm>
            <a:off x="2845593" y="2305050"/>
            <a:ext cx="3724472" cy="2368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b="1" dirty="0">
              <a:ln>
                <a:solidFill>
                  <a:srgbClr val="FFFEFB"/>
                </a:solidFill>
              </a:ln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" name="Round Diagonal Corner of Rectangle 9">
            <a:extLst>
              <a:ext uri="{FF2B5EF4-FFF2-40B4-BE49-F238E27FC236}">
                <a16:creationId xmlns:a16="http://schemas.microsoft.com/office/drawing/2014/main" id="{2378BF14-7A72-803C-FF31-794D3D6B8606}"/>
              </a:ext>
            </a:extLst>
          </p:cNvPr>
          <p:cNvSpPr/>
          <p:nvPr/>
        </p:nvSpPr>
        <p:spPr>
          <a:xfrm>
            <a:off x="2841387" y="4033811"/>
            <a:ext cx="3724470" cy="809246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DIGITALIS</a:t>
            </a:r>
          </a:p>
        </p:txBody>
      </p:sp>
      <p:pic>
        <p:nvPicPr>
          <p:cNvPr id="23" name="Picture 22" descr="A blue logo with white text&#10;&#10;Description automatically generated">
            <a:extLst>
              <a:ext uri="{FF2B5EF4-FFF2-40B4-BE49-F238E27FC236}">
                <a16:creationId xmlns:a16="http://schemas.microsoft.com/office/drawing/2014/main" id="{1749C6EA-19B7-3804-6638-D93F0F480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4" y="2307456"/>
            <a:ext cx="1726355" cy="1726355"/>
          </a:xfrm>
          <a:prstGeom prst="rect">
            <a:avLst/>
          </a:prstGeom>
        </p:spPr>
      </p:pic>
      <p:sp>
        <p:nvSpPr>
          <p:cNvPr id="12" name="Round Diagonal Corner of Rectangle 31">
            <a:hlinkClick r:id="rId2"/>
            <a:extLst>
              <a:ext uri="{FF2B5EF4-FFF2-40B4-BE49-F238E27FC236}">
                <a16:creationId xmlns:a16="http://schemas.microsoft.com/office/drawing/2014/main" id="{AA785D30-0B8F-02F6-C1CA-F8A3DE826FE7}"/>
              </a:ext>
            </a:extLst>
          </p:cNvPr>
          <p:cNvSpPr/>
          <p:nvPr/>
        </p:nvSpPr>
        <p:spPr>
          <a:xfrm>
            <a:off x="8270611" y="2305050"/>
            <a:ext cx="3724472" cy="2368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b="1" dirty="0">
              <a:ln>
                <a:solidFill>
                  <a:srgbClr val="FFFEFB"/>
                </a:solidFill>
              </a:ln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3" name="Round Diagonal Corner of Rectangle 9">
            <a:extLst>
              <a:ext uri="{FF2B5EF4-FFF2-40B4-BE49-F238E27FC236}">
                <a16:creationId xmlns:a16="http://schemas.microsoft.com/office/drawing/2014/main" id="{8D29B72B-AF96-8C5D-0C07-11B218B5EC3C}"/>
              </a:ext>
            </a:extLst>
          </p:cNvPr>
          <p:cNvSpPr/>
          <p:nvPr/>
        </p:nvSpPr>
        <p:spPr>
          <a:xfrm>
            <a:off x="8266405" y="4033811"/>
            <a:ext cx="3724470" cy="809246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EDIH-CONNECT</a:t>
            </a:r>
          </a:p>
        </p:txBody>
      </p:sp>
      <p:pic>
        <p:nvPicPr>
          <p:cNvPr id="25" name="object 2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3832" y="2724190"/>
            <a:ext cx="3675851" cy="896871"/>
          </a:xfrm>
          <a:prstGeom prst="rect">
            <a:avLst/>
          </a:prstGeom>
        </p:spPr>
      </p:pic>
      <p:sp>
        <p:nvSpPr>
          <p:cNvPr id="14" name="Round Diagonal Corner of Rectangle 31">
            <a:hlinkClick r:id="rId2"/>
            <a:extLst>
              <a:ext uri="{FF2B5EF4-FFF2-40B4-BE49-F238E27FC236}">
                <a16:creationId xmlns:a16="http://schemas.microsoft.com/office/drawing/2014/main" id="{F84BB419-F567-1F4B-E139-16879E0CBF31}"/>
              </a:ext>
            </a:extLst>
          </p:cNvPr>
          <p:cNvSpPr/>
          <p:nvPr/>
        </p:nvSpPr>
        <p:spPr>
          <a:xfrm>
            <a:off x="13566578" y="2322107"/>
            <a:ext cx="3724472" cy="2368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b="1" dirty="0">
              <a:ln>
                <a:solidFill>
                  <a:srgbClr val="FFFEFB"/>
                </a:solidFill>
              </a:ln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5" name="Round Diagonal Corner of Rectangle 9">
            <a:extLst>
              <a:ext uri="{FF2B5EF4-FFF2-40B4-BE49-F238E27FC236}">
                <a16:creationId xmlns:a16="http://schemas.microsoft.com/office/drawing/2014/main" id="{7BDFDCE9-7326-F248-5A10-E20C11FC98BC}"/>
              </a:ext>
            </a:extLst>
          </p:cNvPr>
          <p:cNvSpPr/>
          <p:nvPr/>
        </p:nvSpPr>
        <p:spPr>
          <a:xfrm>
            <a:off x="13562372" y="4050868"/>
            <a:ext cx="3724470" cy="809246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EDIH-EBE </a:t>
            </a:r>
          </a:p>
        </p:txBody>
      </p:sp>
      <p:pic>
        <p:nvPicPr>
          <p:cNvPr id="41" name="object 25">
            <a:extLst>
              <a:ext uri="{FF2B5EF4-FFF2-40B4-BE49-F238E27FC236}">
                <a16:creationId xmlns:a16="http://schemas.microsoft.com/office/drawing/2014/main" id="{6EE42717-D167-B8D6-AAA1-2166EC7F91A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38391" y="2284417"/>
            <a:ext cx="1772432" cy="1772432"/>
          </a:xfrm>
          <a:prstGeom prst="rect">
            <a:avLst/>
          </a:prstGeom>
        </p:spPr>
      </p:pic>
      <p:sp>
        <p:nvSpPr>
          <p:cNvPr id="32" name="Round Diagonal Corner of Rectangle 31">
            <a:hlinkClick r:id="rId2"/>
            <a:extLst>
              <a:ext uri="{FF2B5EF4-FFF2-40B4-BE49-F238E27FC236}">
                <a16:creationId xmlns:a16="http://schemas.microsoft.com/office/drawing/2014/main" id="{C738B811-89DC-A45D-1A89-D1B9FB99ED54}"/>
              </a:ext>
            </a:extLst>
          </p:cNvPr>
          <p:cNvSpPr/>
          <p:nvPr/>
        </p:nvSpPr>
        <p:spPr>
          <a:xfrm>
            <a:off x="2853231" y="6115050"/>
            <a:ext cx="3724472" cy="2368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b="1" dirty="0">
              <a:ln>
                <a:solidFill>
                  <a:srgbClr val="FFFEFB"/>
                </a:solidFill>
              </a:ln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3" name="Round Diagonal Corner of Rectangle 9">
            <a:extLst>
              <a:ext uri="{FF2B5EF4-FFF2-40B4-BE49-F238E27FC236}">
                <a16:creationId xmlns:a16="http://schemas.microsoft.com/office/drawing/2014/main" id="{CDDF36AE-015E-244C-038F-7114DDA54C9C}"/>
              </a:ext>
            </a:extLst>
          </p:cNvPr>
          <p:cNvSpPr/>
          <p:nvPr/>
        </p:nvSpPr>
        <p:spPr>
          <a:xfrm>
            <a:off x="2849025" y="7843811"/>
            <a:ext cx="3724470" cy="809246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Flanders AI EDIH </a:t>
            </a:r>
          </a:p>
        </p:txBody>
      </p:sp>
      <p:sp>
        <p:nvSpPr>
          <p:cNvPr id="35" name="Round Diagonal Corner of Rectangle 31">
            <a:hlinkClick r:id="rId2"/>
            <a:extLst>
              <a:ext uri="{FF2B5EF4-FFF2-40B4-BE49-F238E27FC236}">
                <a16:creationId xmlns:a16="http://schemas.microsoft.com/office/drawing/2014/main" id="{5CDBE375-9EE4-1551-BC73-25E4775B97F1}"/>
              </a:ext>
            </a:extLst>
          </p:cNvPr>
          <p:cNvSpPr/>
          <p:nvPr/>
        </p:nvSpPr>
        <p:spPr>
          <a:xfrm>
            <a:off x="8278249" y="6115050"/>
            <a:ext cx="3724472" cy="2368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b="1" dirty="0">
              <a:ln>
                <a:solidFill>
                  <a:srgbClr val="FFFEFB"/>
                </a:solidFill>
              </a:ln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ound Diagonal Corner of Rectangle 9">
            <a:extLst>
              <a:ext uri="{FF2B5EF4-FFF2-40B4-BE49-F238E27FC236}">
                <a16:creationId xmlns:a16="http://schemas.microsoft.com/office/drawing/2014/main" id="{3DDC1D90-7D34-E0ED-7BE9-B8B606563977}"/>
              </a:ext>
            </a:extLst>
          </p:cNvPr>
          <p:cNvSpPr/>
          <p:nvPr/>
        </p:nvSpPr>
        <p:spPr>
          <a:xfrm>
            <a:off x="8274043" y="7843811"/>
            <a:ext cx="3724470" cy="809246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/>
              <a:t>sustAIn.brussels</a:t>
            </a:r>
            <a:r>
              <a:rPr lang="en-GB" sz="2800" dirty="0"/>
              <a:t> </a:t>
            </a:r>
          </a:p>
        </p:txBody>
      </p:sp>
      <p:sp>
        <p:nvSpPr>
          <p:cNvPr id="43" name="Round Diagonal Corner of Rectangle 31">
            <a:hlinkClick r:id="rId2"/>
            <a:extLst>
              <a:ext uri="{FF2B5EF4-FFF2-40B4-BE49-F238E27FC236}">
                <a16:creationId xmlns:a16="http://schemas.microsoft.com/office/drawing/2014/main" id="{7A56BDD1-9354-0531-757A-D2229EDF4F76}"/>
              </a:ext>
            </a:extLst>
          </p:cNvPr>
          <p:cNvSpPr/>
          <p:nvPr/>
        </p:nvSpPr>
        <p:spPr>
          <a:xfrm>
            <a:off x="13574216" y="6132107"/>
            <a:ext cx="3724472" cy="2368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b="1" dirty="0">
              <a:ln>
                <a:solidFill>
                  <a:srgbClr val="FFFEFB"/>
                </a:solidFill>
              </a:ln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7" name="Round Diagonal Corner of Rectangle 9">
            <a:extLst>
              <a:ext uri="{FF2B5EF4-FFF2-40B4-BE49-F238E27FC236}">
                <a16:creationId xmlns:a16="http://schemas.microsoft.com/office/drawing/2014/main" id="{7C4969FA-4896-12CF-B326-1701B955F355}"/>
              </a:ext>
            </a:extLst>
          </p:cNvPr>
          <p:cNvSpPr/>
          <p:nvPr/>
        </p:nvSpPr>
        <p:spPr>
          <a:xfrm>
            <a:off x="13570010" y="7860868"/>
            <a:ext cx="3724470" cy="809246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WalHub</a:t>
            </a:r>
            <a:r>
              <a:rPr lang="en-GB" sz="2800" dirty="0"/>
              <a:t> </a:t>
            </a:r>
          </a:p>
        </p:txBody>
      </p:sp>
      <p:pic>
        <p:nvPicPr>
          <p:cNvPr id="21" name="object 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8382" y="6472835"/>
            <a:ext cx="3180515" cy="1113438"/>
          </a:xfrm>
          <a:prstGeom prst="rect">
            <a:avLst/>
          </a:prstGeom>
        </p:spPr>
      </p:pic>
      <p:pic>
        <p:nvPicPr>
          <p:cNvPr id="39" name="object 21">
            <a:extLst>
              <a:ext uri="{FF2B5EF4-FFF2-40B4-BE49-F238E27FC236}">
                <a16:creationId xmlns:a16="http://schemas.microsoft.com/office/drawing/2014/main" id="{21414C19-5530-02FE-5126-4FD6791893F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88159" y="6608910"/>
            <a:ext cx="3181750" cy="775156"/>
          </a:xfrm>
          <a:prstGeom prst="rect">
            <a:avLst/>
          </a:prstGeom>
        </p:spPr>
      </p:pic>
      <p:pic>
        <p:nvPicPr>
          <p:cNvPr id="44" name="Picture 4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F7FD608-04C1-05C9-9F3F-4C9A7F5A84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43352" r="13714" b="43353"/>
          <a:stretch/>
        </p:blipFill>
        <p:spPr>
          <a:xfrm>
            <a:off x="3020410" y="6724353"/>
            <a:ext cx="3390115" cy="620424"/>
          </a:xfrm>
          <a:prstGeom prst="rect">
            <a:avLst/>
          </a:prstGeom>
        </p:spPr>
      </p:pic>
      <p:sp>
        <p:nvSpPr>
          <p:cNvPr id="36" name="object 17">
            <a:hlinkClick r:id="rId9"/>
            <a:extLst>
              <a:ext uri="{FF2B5EF4-FFF2-40B4-BE49-F238E27FC236}">
                <a16:creationId xmlns:a16="http://schemas.microsoft.com/office/drawing/2014/main" id="{BBC54DBF-B9C8-45D4-9856-2A7FF9D126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13050" y="2284417"/>
            <a:ext cx="3728678" cy="2520950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17">
            <a:hlinkClick r:id="rId10"/>
            <a:extLst>
              <a:ext uri="{FF2B5EF4-FFF2-40B4-BE49-F238E27FC236}">
                <a16:creationId xmlns:a16="http://schemas.microsoft.com/office/drawing/2014/main" id="{85BC933B-31F8-7E39-D3C9-46810C856E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93418" y="6098643"/>
            <a:ext cx="3676265" cy="2538009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17">
            <a:hlinkClick r:id="rId11"/>
            <a:extLst>
              <a:ext uri="{FF2B5EF4-FFF2-40B4-BE49-F238E27FC236}">
                <a16:creationId xmlns:a16="http://schemas.microsoft.com/office/drawing/2014/main" id="{AAFBE095-24CA-CD83-BD35-8C3DCCE1E2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61646" y="6098645"/>
            <a:ext cx="3720263" cy="2538007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17">
            <a:hlinkClick r:id="rId12"/>
            <a:extLst>
              <a:ext uri="{FF2B5EF4-FFF2-40B4-BE49-F238E27FC236}">
                <a16:creationId xmlns:a16="http://schemas.microsoft.com/office/drawing/2014/main" id="{ED47DF12-9DC8-BADD-A288-E1970AAD5C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588466" y="6115702"/>
            <a:ext cx="3704682" cy="2520950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>
            <a:hlinkClick r:id="rId13"/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518259" y="2301476"/>
            <a:ext cx="3721550" cy="2558638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17">
            <a:hlinkClick r:id="rId14"/>
            <a:extLst>
              <a:ext uri="{FF2B5EF4-FFF2-40B4-BE49-F238E27FC236}">
                <a16:creationId xmlns:a16="http://schemas.microsoft.com/office/drawing/2014/main" id="{C3FCFFFD-BF38-4D91-BB8A-09F7D27E59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70611" y="2302438"/>
            <a:ext cx="3704681" cy="2520949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5">
            <a:extLst>
              <a:ext uri="{FF2B5EF4-FFF2-40B4-BE49-F238E27FC236}">
                <a16:creationId xmlns:a16="http://schemas.microsoft.com/office/drawing/2014/main" id="{1E50C64D-2654-F5D0-E5DD-85CA7B8B53FA}"/>
              </a:ext>
            </a:extLst>
          </p:cNvPr>
          <p:cNvSpPr/>
          <p:nvPr/>
        </p:nvSpPr>
        <p:spPr>
          <a:xfrm>
            <a:off x="10353041" y="7617695"/>
            <a:ext cx="1553845" cy="1819420"/>
          </a:xfrm>
          <a:custGeom>
            <a:avLst/>
            <a:gdLst/>
            <a:ahLst/>
            <a:cxnLst/>
            <a:rect l="l" t="t" r="r" b="b"/>
            <a:pathLst>
              <a:path w="1553845" h="1612264">
                <a:moveTo>
                  <a:pt x="1553320" y="0"/>
                </a:moveTo>
                <a:lnTo>
                  <a:pt x="367483" y="0"/>
                </a:lnTo>
                <a:lnTo>
                  <a:pt x="321387" y="2971"/>
                </a:lnTo>
                <a:lnTo>
                  <a:pt x="277000" y="11646"/>
                </a:lnTo>
                <a:lnTo>
                  <a:pt x="234665" y="25669"/>
                </a:lnTo>
                <a:lnTo>
                  <a:pt x="194728" y="44681"/>
                </a:lnTo>
                <a:lnTo>
                  <a:pt x="157533" y="68325"/>
                </a:lnTo>
                <a:lnTo>
                  <a:pt x="123423" y="96244"/>
                </a:lnTo>
                <a:lnTo>
                  <a:pt x="92745" y="128080"/>
                </a:lnTo>
                <a:lnTo>
                  <a:pt x="65841" y="163476"/>
                </a:lnTo>
                <a:lnTo>
                  <a:pt x="43056" y="202075"/>
                </a:lnTo>
                <a:lnTo>
                  <a:pt x="24736" y="243519"/>
                </a:lnTo>
                <a:lnTo>
                  <a:pt x="11223" y="287451"/>
                </a:lnTo>
                <a:lnTo>
                  <a:pt x="2863" y="333513"/>
                </a:lnTo>
                <a:lnTo>
                  <a:pt x="0" y="381349"/>
                </a:lnTo>
                <a:lnTo>
                  <a:pt x="0" y="1611934"/>
                </a:lnTo>
                <a:lnTo>
                  <a:pt x="1171138" y="1611934"/>
                </a:lnTo>
                <a:lnTo>
                  <a:pt x="1219077" y="1608844"/>
                </a:lnTo>
                <a:lnTo>
                  <a:pt x="1265239" y="1599821"/>
                </a:lnTo>
                <a:lnTo>
                  <a:pt x="1309266" y="1585237"/>
                </a:lnTo>
                <a:lnTo>
                  <a:pt x="1350801" y="1565465"/>
                </a:lnTo>
                <a:lnTo>
                  <a:pt x="1389484" y="1540874"/>
                </a:lnTo>
                <a:lnTo>
                  <a:pt x="1424958" y="1511838"/>
                </a:lnTo>
                <a:lnTo>
                  <a:pt x="1456864" y="1478728"/>
                </a:lnTo>
                <a:lnTo>
                  <a:pt x="1484844" y="1441916"/>
                </a:lnTo>
                <a:lnTo>
                  <a:pt x="1508540" y="1401773"/>
                </a:lnTo>
                <a:lnTo>
                  <a:pt x="1527594" y="1358671"/>
                </a:lnTo>
                <a:lnTo>
                  <a:pt x="1541647" y="1312982"/>
                </a:lnTo>
                <a:lnTo>
                  <a:pt x="1550342" y="1265078"/>
                </a:lnTo>
                <a:lnTo>
                  <a:pt x="1553320" y="1215330"/>
                </a:lnTo>
                <a:lnTo>
                  <a:pt x="1553320" y="0"/>
                </a:lnTo>
                <a:close/>
              </a:path>
            </a:pathLst>
          </a:custGeom>
          <a:solidFill>
            <a:srgbClr val="FF5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5">
            <a:extLst>
              <a:ext uri="{FF2B5EF4-FFF2-40B4-BE49-F238E27FC236}">
                <a16:creationId xmlns:a16="http://schemas.microsoft.com/office/drawing/2014/main" id="{606C6B93-AA0E-30EC-F460-847112AF8FFD}"/>
              </a:ext>
            </a:extLst>
          </p:cNvPr>
          <p:cNvSpPr/>
          <p:nvPr/>
        </p:nvSpPr>
        <p:spPr>
          <a:xfrm>
            <a:off x="10463509" y="7604504"/>
            <a:ext cx="8081009" cy="1754996"/>
          </a:xfrm>
          <a:custGeom>
            <a:avLst/>
            <a:gdLst/>
            <a:ahLst/>
            <a:cxnLst/>
            <a:rect l="l" t="t" r="r" b="b"/>
            <a:pathLst>
              <a:path w="8081009" h="1533525">
                <a:moveTo>
                  <a:pt x="8080627" y="0"/>
                </a:moveTo>
                <a:lnTo>
                  <a:pt x="255524" y="0"/>
                </a:lnTo>
                <a:lnTo>
                  <a:pt x="209593" y="4116"/>
                </a:lnTo>
                <a:lnTo>
                  <a:pt x="166363" y="15986"/>
                </a:lnTo>
                <a:lnTo>
                  <a:pt x="126555" y="34886"/>
                </a:lnTo>
                <a:lnTo>
                  <a:pt x="90892" y="60096"/>
                </a:lnTo>
                <a:lnTo>
                  <a:pt x="60095" y="90893"/>
                </a:lnTo>
                <a:lnTo>
                  <a:pt x="34886" y="126556"/>
                </a:lnTo>
                <a:lnTo>
                  <a:pt x="15986" y="166364"/>
                </a:lnTo>
                <a:lnTo>
                  <a:pt x="4116" y="209594"/>
                </a:lnTo>
                <a:lnTo>
                  <a:pt x="0" y="255525"/>
                </a:lnTo>
                <a:lnTo>
                  <a:pt x="0" y="1533132"/>
                </a:lnTo>
                <a:lnTo>
                  <a:pt x="7825103" y="1533132"/>
                </a:lnTo>
                <a:lnTo>
                  <a:pt x="7871034" y="1529015"/>
                </a:lnTo>
                <a:lnTo>
                  <a:pt x="7914263" y="1517146"/>
                </a:lnTo>
                <a:lnTo>
                  <a:pt x="7954071" y="1498245"/>
                </a:lnTo>
                <a:lnTo>
                  <a:pt x="7989734" y="1473036"/>
                </a:lnTo>
                <a:lnTo>
                  <a:pt x="8020531" y="1442238"/>
                </a:lnTo>
                <a:lnTo>
                  <a:pt x="8045741" y="1406575"/>
                </a:lnTo>
                <a:lnTo>
                  <a:pt x="8064641" y="1366768"/>
                </a:lnTo>
                <a:lnTo>
                  <a:pt x="8076510" y="1323538"/>
                </a:lnTo>
                <a:lnTo>
                  <a:pt x="8080627" y="1277607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1">
            <a:extLst>
              <a:ext uri="{FF2B5EF4-FFF2-40B4-BE49-F238E27FC236}">
                <a16:creationId xmlns:a16="http://schemas.microsoft.com/office/drawing/2014/main" id="{E7F199C4-6A67-8D82-2A35-9DBB80B08248}"/>
              </a:ext>
            </a:extLst>
          </p:cNvPr>
          <p:cNvSpPr/>
          <p:nvPr/>
        </p:nvSpPr>
        <p:spPr>
          <a:xfrm>
            <a:off x="10849880" y="7770686"/>
            <a:ext cx="45719" cy="1461285"/>
          </a:xfrm>
          <a:custGeom>
            <a:avLst/>
            <a:gdLst/>
            <a:ahLst/>
            <a:cxnLst/>
            <a:rect l="l" t="t" r="r" b="b"/>
            <a:pathLst>
              <a:path h="1174750">
                <a:moveTo>
                  <a:pt x="0" y="1174379"/>
                </a:moveTo>
                <a:lnTo>
                  <a:pt x="1" y="0"/>
                </a:lnTo>
              </a:path>
            </a:pathLst>
          </a:custGeom>
          <a:ln w="31750">
            <a:solidFill>
              <a:srgbClr val="FF5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">
            <a:extLst>
              <a:ext uri="{FF2B5EF4-FFF2-40B4-BE49-F238E27FC236}">
                <a16:creationId xmlns:a16="http://schemas.microsoft.com/office/drawing/2014/main" id="{EC1383FF-0948-F67A-6ACB-93974BE3870A}"/>
              </a:ext>
            </a:extLst>
          </p:cNvPr>
          <p:cNvSpPr/>
          <p:nvPr/>
        </p:nvSpPr>
        <p:spPr>
          <a:xfrm>
            <a:off x="10353041" y="5531589"/>
            <a:ext cx="1553845" cy="1819420"/>
          </a:xfrm>
          <a:custGeom>
            <a:avLst/>
            <a:gdLst/>
            <a:ahLst/>
            <a:cxnLst/>
            <a:rect l="l" t="t" r="r" b="b"/>
            <a:pathLst>
              <a:path w="1553845" h="1612264">
                <a:moveTo>
                  <a:pt x="1553320" y="0"/>
                </a:moveTo>
                <a:lnTo>
                  <a:pt x="367483" y="0"/>
                </a:lnTo>
                <a:lnTo>
                  <a:pt x="321387" y="2971"/>
                </a:lnTo>
                <a:lnTo>
                  <a:pt x="277000" y="11646"/>
                </a:lnTo>
                <a:lnTo>
                  <a:pt x="234665" y="25669"/>
                </a:lnTo>
                <a:lnTo>
                  <a:pt x="194728" y="44681"/>
                </a:lnTo>
                <a:lnTo>
                  <a:pt x="157533" y="68325"/>
                </a:lnTo>
                <a:lnTo>
                  <a:pt x="123423" y="96244"/>
                </a:lnTo>
                <a:lnTo>
                  <a:pt x="92745" y="128080"/>
                </a:lnTo>
                <a:lnTo>
                  <a:pt x="65841" y="163476"/>
                </a:lnTo>
                <a:lnTo>
                  <a:pt x="43056" y="202075"/>
                </a:lnTo>
                <a:lnTo>
                  <a:pt x="24736" y="243519"/>
                </a:lnTo>
                <a:lnTo>
                  <a:pt x="11223" y="287451"/>
                </a:lnTo>
                <a:lnTo>
                  <a:pt x="2863" y="333513"/>
                </a:lnTo>
                <a:lnTo>
                  <a:pt x="0" y="381349"/>
                </a:lnTo>
                <a:lnTo>
                  <a:pt x="0" y="1611934"/>
                </a:lnTo>
                <a:lnTo>
                  <a:pt x="1171138" y="1611934"/>
                </a:lnTo>
                <a:lnTo>
                  <a:pt x="1219077" y="1608844"/>
                </a:lnTo>
                <a:lnTo>
                  <a:pt x="1265239" y="1599821"/>
                </a:lnTo>
                <a:lnTo>
                  <a:pt x="1309266" y="1585237"/>
                </a:lnTo>
                <a:lnTo>
                  <a:pt x="1350801" y="1565465"/>
                </a:lnTo>
                <a:lnTo>
                  <a:pt x="1389484" y="1540874"/>
                </a:lnTo>
                <a:lnTo>
                  <a:pt x="1424958" y="1511838"/>
                </a:lnTo>
                <a:lnTo>
                  <a:pt x="1456864" y="1478728"/>
                </a:lnTo>
                <a:lnTo>
                  <a:pt x="1484844" y="1441916"/>
                </a:lnTo>
                <a:lnTo>
                  <a:pt x="1508540" y="1401773"/>
                </a:lnTo>
                <a:lnTo>
                  <a:pt x="1527594" y="1358671"/>
                </a:lnTo>
                <a:lnTo>
                  <a:pt x="1541647" y="1312982"/>
                </a:lnTo>
                <a:lnTo>
                  <a:pt x="1550342" y="1265078"/>
                </a:lnTo>
                <a:lnTo>
                  <a:pt x="1553320" y="1215330"/>
                </a:lnTo>
                <a:lnTo>
                  <a:pt x="1553320" y="0"/>
                </a:lnTo>
                <a:close/>
              </a:path>
            </a:pathLst>
          </a:custGeom>
          <a:solidFill>
            <a:srgbClr val="FF5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5">
            <a:extLst>
              <a:ext uri="{FF2B5EF4-FFF2-40B4-BE49-F238E27FC236}">
                <a16:creationId xmlns:a16="http://schemas.microsoft.com/office/drawing/2014/main" id="{2870F713-8D5D-C916-4A21-FB006CD1F280}"/>
              </a:ext>
            </a:extLst>
          </p:cNvPr>
          <p:cNvSpPr/>
          <p:nvPr/>
        </p:nvSpPr>
        <p:spPr>
          <a:xfrm>
            <a:off x="10463509" y="5518398"/>
            <a:ext cx="8081009" cy="1754996"/>
          </a:xfrm>
          <a:custGeom>
            <a:avLst/>
            <a:gdLst/>
            <a:ahLst/>
            <a:cxnLst/>
            <a:rect l="l" t="t" r="r" b="b"/>
            <a:pathLst>
              <a:path w="8081009" h="1533525">
                <a:moveTo>
                  <a:pt x="8080627" y="0"/>
                </a:moveTo>
                <a:lnTo>
                  <a:pt x="255524" y="0"/>
                </a:lnTo>
                <a:lnTo>
                  <a:pt x="209593" y="4116"/>
                </a:lnTo>
                <a:lnTo>
                  <a:pt x="166363" y="15986"/>
                </a:lnTo>
                <a:lnTo>
                  <a:pt x="126555" y="34886"/>
                </a:lnTo>
                <a:lnTo>
                  <a:pt x="90892" y="60096"/>
                </a:lnTo>
                <a:lnTo>
                  <a:pt x="60095" y="90893"/>
                </a:lnTo>
                <a:lnTo>
                  <a:pt x="34886" y="126556"/>
                </a:lnTo>
                <a:lnTo>
                  <a:pt x="15986" y="166364"/>
                </a:lnTo>
                <a:lnTo>
                  <a:pt x="4116" y="209594"/>
                </a:lnTo>
                <a:lnTo>
                  <a:pt x="0" y="255525"/>
                </a:lnTo>
                <a:lnTo>
                  <a:pt x="0" y="1533132"/>
                </a:lnTo>
                <a:lnTo>
                  <a:pt x="7825103" y="1533132"/>
                </a:lnTo>
                <a:lnTo>
                  <a:pt x="7871034" y="1529015"/>
                </a:lnTo>
                <a:lnTo>
                  <a:pt x="7914263" y="1517146"/>
                </a:lnTo>
                <a:lnTo>
                  <a:pt x="7954071" y="1498245"/>
                </a:lnTo>
                <a:lnTo>
                  <a:pt x="7989734" y="1473036"/>
                </a:lnTo>
                <a:lnTo>
                  <a:pt x="8020531" y="1442238"/>
                </a:lnTo>
                <a:lnTo>
                  <a:pt x="8045741" y="1406575"/>
                </a:lnTo>
                <a:lnTo>
                  <a:pt x="8064641" y="1366768"/>
                </a:lnTo>
                <a:lnTo>
                  <a:pt x="8076510" y="1323538"/>
                </a:lnTo>
                <a:lnTo>
                  <a:pt x="8080627" y="1277607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41">
            <a:extLst>
              <a:ext uri="{FF2B5EF4-FFF2-40B4-BE49-F238E27FC236}">
                <a16:creationId xmlns:a16="http://schemas.microsoft.com/office/drawing/2014/main" id="{1A691FDA-9EFF-6255-0920-CA09C654AEF1}"/>
              </a:ext>
            </a:extLst>
          </p:cNvPr>
          <p:cNvSpPr/>
          <p:nvPr/>
        </p:nvSpPr>
        <p:spPr>
          <a:xfrm>
            <a:off x="10849880" y="5684580"/>
            <a:ext cx="45719" cy="1461285"/>
          </a:xfrm>
          <a:custGeom>
            <a:avLst/>
            <a:gdLst/>
            <a:ahLst/>
            <a:cxnLst/>
            <a:rect l="l" t="t" r="r" b="b"/>
            <a:pathLst>
              <a:path h="1174750">
                <a:moveTo>
                  <a:pt x="0" y="1174379"/>
                </a:moveTo>
                <a:lnTo>
                  <a:pt x="1" y="0"/>
                </a:lnTo>
              </a:path>
            </a:pathLst>
          </a:custGeom>
          <a:ln w="31750">
            <a:solidFill>
              <a:srgbClr val="FF5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5">
            <a:extLst>
              <a:ext uri="{FF2B5EF4-FFF2-40B4-BE49-F238E27FC236}">
                <a16:creationId xmlns:a16="http://schemas.microsoft.com/office/drawing/2014/main" id="{6DDDF6D2-19A2-2373-F060-E32B8EC083A4}"/>
              </a:ext>
            </a:extLst>
          </p:cNvPr>
          <p:cNvSpPr/>
          <p:nvPr/>
        </p:nvSpPr>
        <p:spPr>
          <a:xfrm>
            <a:off x="10353041" y="3367868"/>
            <a:ext cx="1553845" cy="1819420"/>
          </a:xfrm>
          <a:custGeom>
            <a:avLst/>
            <a:gdLst/>
            <a:ahLst/>
            <a:cxnLst/>
            <a:rect l="l" t="t" r="r" b="b"/>
            <a:pathLst>
              <a:path w="1553845" h="1612264">
                <a:moveTo>
                  <a:pt x="1553320" y="0"/>
                </a:moveTo>
                <a:lnTo>
                  <a:pt x="367483" y="0"/>
                </a:lnTo>
                <a:lnTo>
                  <a:pt x="321387" y="2971"/>
                </a:lnTo>
                <a:lnTo>
                  <a:pt x="277000" y="11646"/>
                </a:lnTo>
                <a:lnTo>
                  <a:pt x="234665" y="25669"/>
                </a:lnTo>
                <a:lnTo>
                  <a:pt x="194728" y="44681"/>
                </a:lnTo>
                <a:lnTo>
                  <a:pt x="157533" y="68325"/>
                </a:lnTo>
                <a:lnTo>
                  <a:pt x="123423" y="96244"/>
                </a:lnTo>
                <a:lnTo>
                  <a:pt x="92745" y="128080"/>
                </a:lnTo>
                <a:lnTo>
                  <a:pt x="65841" y="163476"/>
                </a:lnTo>
                <a:lnTo>
                  <a:pt x="43056" y="202075"/>
                </a:lnTo>
                <a:lnTo>
                  <a:pt x="24736" y="243519"/>
                </a:lnTo>
                <a:lnTo>
                  <a:pt x="11223" y="287451"/>
                </a:lnTo>
                <a:lnTo>
                  <a:pt x="2863" y="333513"/>
                </a:lnTo>
                <a:lnTo>
                  <a:pt x="0" y="381349"/>
                </a:lnTo>
                <a:lnTo>
                  <a:pt x="0" y="1611934"/>
                </a:lnTo>
                <a:lnTo>
                  <a:pt x="1171138" y="1611934"/>
                </a:lnTo>
                <a:lnTo>
                  <a:pt x="1219077" y="1608844"/>
                </a:lnTo>
                <a:lnTo>
                  <a:pt x="1265239" y="1599821"/>
                </a:lnTo>
                <a:lnTo>
                  <a:pt x="1309266" y="1585237"/>
                </a:lnTo>
                <a:lnTo>
                  <a:pt x="1350801" y="1565465"/>
                </a:lnTo>
                <a:lnTo>
                  <a:pt x="1389484" y="1540874"/>
                </a:lnTo>
                <a:lnTo>
                  <a:pt x="1424958" y="1511838"/>
                </a:lnTo>
                <a:lnTo>
                  <a:pt x="1456864" y="1478728"/>
                </a:lnTo>
                <a:lnTo>
                  <a:pt x="1484844" y="1441916"/>
                </a:lnTo>
                <a:lnTo>
                  <a:pt x="1508540" y="1401773"/>
                </a:lnTo>
                <a:lnTo>
                  <a:pt x="1527594" y="1358671"/>
                </a:lnTo>
                <a:lnTo>
                  <a:pt x="1541647" y="1312982"/>
                </a:lnTo>
                <a:lnTo>
                  <a:pt x="1550342" y="1265078"/>
                </a:lnTo>
                <a:lnTo>
                  <a:pt x="1553320" y="1215330"/>
                </a:lnTo>
                <a:lnTo>
                  <a:pt x="1553320" y="0"/>
                </a:lnTo>
                <a:close/>
              </a:path>
            </a:pathLst>
          </a:custGeom>
          <a:solidFill>
            <a:srgbClr val="FF5A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C0F6E66D-7AA9-7115-FB5A-4C0B66DFFB5F}"/>
              </a:ext>
            </a:extLst>
          </p:cNvPr>
          <p:cNvSpPr/>
          <p:nvPr/>
        </p:nvSpPr>
        <p:spPr>
          <a:xfrm>
            <a:off x="10463509" y="3354677"/>
            <a:ext cx="8081009" cy="1754996"/>
          </a:xfrm>
          <a:custGeom>
            <a:avLst/>
            <a:gdLst/>
            <a:ahLst/>
            <a:cxnLst/>
            <a:rect l="l" t="t" r="r" b="b"/>
            <a:pathLst>
              <a:path w="8081009" h="1533525">
                <a:moveTo>
                  <a:pt x="8080627" y="0"/>
                </a:moveTo>
                <a:lnTo>
                  <a:pt x="255524" y="0"/>
                </a:lnTo>
                <a:lnTo>
                  <a:pt x="209593" y="4116"/>
                </a:lnTo>
                <a:lnTo>
                  <a:pt x="166363" y="15986"/>
                </a:lnTo>
                <a:lnTo>
                  <a:pt x="126555" y="34886"/>
                </a:lnTo>
                <a:lnTo>
                  <a:pt x="90892" y="60096"/>
                </a:lnTo>
                <a:lnTo>
                  <a:pt x="60095" y="90893"/>
                </a:lnTo>
                <a:lnTo>
                  <a:pt x="34886" y="126556"/>
                </a:lnTo>
                <a:lnTo>
                  <a:pt x="15986" y="166364"/>
                </a:lnTo>
                <a:lnTo>
                  <a:pt x="4116" y="209594"/>
                </a:lnTo>
                <a:lnTo>
                  <a:pt x="0" y="255525"/>
                </a:lnTo>
                <a:lnTo>
                  <a:pt x="0" y="1533132"/>
                </a:lnTo>
                <a:lnTo>
                  <a:pt x="7825103" y="1533132"/>
                </a:lnTo>
                <a:lnTo>
                  <a:pt x="7871034" y="1529015"/>
                </a:lnTo>
                <a:lnTo>
                  <a:pt x="7914263" y="1517146"/>
                </a:lnTo>
                <a:lnTo>
                  <a:pt x="7954071" y="1498245"/>
                </a:lnTo>
                <a:lnTo>
                  <a:pt x="7989734" y="1473036"/>
                </a:lnTo>
                <a:lnTo>
                  <a:pt x="8020531" y="1442238"/>
                </a:lnTo>
                <a:lnTo>
                  <a:pt x="8045741" y="1406575"/>
                </a:lnTo>
                <a:lnTo>
                  <a:pt x="8064641" y="1366768"/>
                </a:lnTo>
                <a:lnTo>
                  <a:pt x="8076510" y="1323538"/>
                </a:lnTo>
                <a:lnTo>
                  <a:pt x="8080627" y="1277607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1">
            <a:extLst>
              <a:ext uri="{FF2B5EF4-FFF2-40B4-BE49-F238E27FC236}">
                <a16:creationId xmlns:a16="http://schemas.microsoft.com/office/drawing/2014/main" id="{7220A8FD-BB84-4DE6-D9A7-B461129D60E4}"/>
              </a:ext>
            </a:extLst>
          </p:cNvPr>
          <p:cNvSpPr/>
          <p:nvPr/>
        </p:nvSpPr>
        <p:spPr>
          <a:xfrm>
            <a:off x="10849880" y="3520859"/>
            <a:ext cx="45719" cy="1461285"/>
          </a:xfrm>
          <a:custGeom>
            <a:avLst/>
            <a:gdLst/>
            <a:ahLst/>
            <a:cxnLst/>
            <a:rect l="l" t="t" r="r" b="b"/>
            <a:pathLst>
              <a:path h="1174750">
                <a:moveTo>
                  <a:pt x="0" y="1174379"/>
                </a:moveTo>
                <a:lnTo>
                  <a:pt x="1" y="0"/>
                </a:lnTo>
              </a:path>
            </a:pathLst>
          </a:custGeom>
          <a:ln w="31750">
            <a:solidFill>
              <a:srgbClr val="FF5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9582" y="7633673"/>
            <a:ext cx="1553845" cy="1831248"/>
          </a:xfrm>
          <a:custGeom>
            <a:avLst/>
            <a:gdLst/>
            <a:ahLst/>
            <a:cxnLst/>
            <a:rect l="l" t="t" r="r" b="b"/>
            <a:pathLst>
              <a:path w="1553845" h="1482090">
                <a:moveTo>
                  <a:pt x="1553320" y="0"/>
                </a:moveTo>
                <a:lnTo>
                  <a:pt x="367483" y="0"/>
                </a:lnTo>
                <a:lnTo>
                  <a:pt x="317618" y="3200"/>
                </a:lnTo>
                <a:lnTo>
                  <a:pt x="269792" y="12522"/>
                </a:lnTo>
                <a:lnTo>
                  <a:pt x="224443" y="27550"/>
                </a:lnTo>
                <a:lnTo>
                  <a:pt x="182008" y="47864"/>
                </a:lnTo>
                <a:lnTo>
                  <a:pt x="142926" y="73047"/>
                </a:lnTo>
                <a:lnTo>
                  <a:pt x="107634" y="102681"/>
                </a:lnTo>
                <a:lnTo>
                  <a:pt x="76570" y="136349"/>
                </a:lnTo>
                <a:lnTo>
                  <a:pt x="50172" y="173633"/>
                </a:lnTo>
                <a:lnTo>
                  <a:pt x="28878" y="214115"/>
                </a:lnTo>
                <a:lnTo>
                  <a:pt x="13126" y="257377"/>
                </a:lnTo>
                <a:lnTo>
                  <a:pt x="3354" y="303003"/>
                </a:lnTo>
                <a:lnTo>
                  <a:pt x="0" y="350573"/>
                </a:lnTo>
                <a:lnTo>
                  <a:pt x="0" y="1481843"/>
                </a:lnTo>
                <a:lnTo>
                  <a:pt x="1171138" y="1481843"/>
                </a:lnTo>
                <a:lnTo>
                  <a:pt x="1219077" y="1479002"/>
                </a:lnTo>
                <a:lnTo>
                  <a:pt x="1265239" y="1470708"/>
                </a:lnTo>
                <a:lnTo>
                  <a:pt x="1309266" y="1457301"/>
                </a:lnTo>
                <a:lnTo>
                  <a:pt x="1350801" y="1439124"/>
                </a:lnTo>
                <a:lnTo>
                  <a:pt x="1389484" y="1416518"/>
                </a:lnTo>
                <a:lnTo>
                  <a:pt x="1424958" y="1389825"/>
                </a:lnTo>
                <a:lnTo>
                  <a:pt x="1456864" y="1359388"/>
                </a:lnTo>
                <a:lnTo>
                  <a:pt x="1484844" y="1325546"/>
                </a:lnTo>
                <a:lnTo>
                  <a:pt x="1508540" y="1288643"/>
                </a:lnTo>
                <a:lnTo>
                  <a:pt x="1527594" y="1249020"/>
                </a:lnTo>
                <a:lnTo>
                  <a:pt x="1541647" y="1207018"/>
                </a:lnTo>
                <a:lnTo>
                  <a:pt x="1550342" y="1162980"/>
                </a:lnTo>
                <a:lnTo>
                  <a:pt x="1553320" y="1117246"/>
                </a:lnTo>
                <a:lnTo>
                  <a:pt x="1553320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9582" y="3372733"/>
            <a:ext cx="1553845" cy="1819420"/>
          </a:xfrm>
          <a:custGeom>
            <a:avLst/>
            <a:gdLst/>
            <a:ahLst/>
            <a:cxnLst/>
            <a:rect l="l" t="t" r="r" b="b"/>
            <a:pathLst>
              <a:path w="1553845" h="1612264">
                <a:moveTo>
                  <a:pt x="1553320" y="0"/>
                </a:moveTo>
                <a:lnTo>
                  <a:pt x="367483" y="0"/>
                </a:lnTo>
                <a:lnTo>
                  <a:pt x="321387" y="2971"/>
                </a:lnTo>
                <a:lnTo>
                  <a:pt x="277000" y="11646"/>
                </a:lnTo>
                <a:lnTo>
                  <a:pt x="234665" y="25669"/>
                </a:lnTo>
                <a:lnTo>
                  <a:pt x="194728" y="44681"/>
                </a:lnTo>
                <a:lnTo>
                  <a:pt x="157533" y="68325"/>
                </a:lnTo>
                <a:lnTo>
                  <a:pt x="123423" y="96244"/>
                </a:lnTo>
                <a:lnTo>
                  <a:pt x="92745" y="128080"/>
                </a:lnTo>
                <a:lnTo>
                  <a:pt x="65841" y="163476"/>
                </a:lnTo>
                <a:lnTo>
                  <a:pt x="43056" y="202075"/>
                </a:lnTo>
                <a:lnTo>
                  <a:pt x="24736" y="243519"/>
                </a:lnTo>
                <a:lnTo>
                  <a:pt x="11223" y="287451"/>
                </a:lnTo>
                <a:lnTo>
                  <a:pt x="2863" y="333513"/>
                </a:lnTo>
                <a:lnTo>
                  <a:pt x="0" y="381349"/>
                </a:lnTo>
                <a:lnTo>
                  <a:pt x="0" y="1611934"/>
                </a:lnTo>
                <a:lnTo>
                  <a:pt x="1171138" y="1611934"/>
                </a:lnTo>
                <a:lnTo>
                  <a:pt x="1219077" y="1608844"/>
                </a:lnTo>
                <a:lnTo>
                  <a:pt x="1265239" y="1599821"/>
                </a:lnTo>
                <a:lnTo>
                  <a:pt x="1309266" y="1585237"/>
                </a:lnTo>
                <a:lnTo>
                  <a:pt x="1350801" y="1565465"/>
                </a:lnTo>
                <a:lnTo>
                  <a:pt x="1389484" y="1540874"/>
                </a:lnTo>
                <a:lnTo>
                  <a:pt x="1424958" y="1511838"/>
                </a:lnTo>
                <a:lnTo>
                  <a:pt x="1456864" y="1478728"/>
                </a:lnTo>
                <a:lnTo>
                  <a:pt x="1484844" y="1441916"/>
                </a:lnTo>
                <a:lnTo>
                  <a:pt x="1508540" y="1401773"/>
                </a:lnTo>
                <a:lnTo>
                  <a:pt x="1527594" y="1358671"/>
                </a:lnTo>
                <a:lnTo>
                  <a:pt x="1541647" y="1312982"/>
                </a:lnTo>
                <a:lnTo>
                  <a:pt x="1550342" y="1265078"/>
                </a:lnTo>
                <a:lnTo>
                  <a:pt x="1553320" y="1215330"/>
                </a:lnTo>
                <a:lnTo>
                  <a:pt x="1553320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7048" y="1432712"/>
            <a:ext cx="9224010" cy="1348740"/>
          </a:xfrm>
          <a:custGeom>
            <a:avLst/>
            <a:gdLst/>
            <a:ahLst/>
            <a:cxnLst/>
            <a:rect l="l" t="t" r="r" b="b"/>
            <a:pathLst>
              <a:path w="9224010" h="1348739">
                <a:moveTo>
                  <a:pt x="9223627" y="0"/>
                </a:moveTo>
                <a:lnTo>
                  <a:pt x="224740" y="0"/>
                </a:lnTo>
                <a:lnTo>
                  <a:pt x="179447" y="4565"/>
                </a:lnTo>
                <a:lnTo>
                  <a:pt x="137261" y="17661"/>
                </a:lnTo>
                <a:lnTo>
                  <a:pt x="99085" y="38382"/>
                </a:lnTo>
                <a:lnTo>
                  <a:pt x="65824" y="65824"/>
                </a:lnTo>
                <a:lnTo>
                  <a:pt x="38382" y="99085"/>
                </a:lnTo>
                <a:lnTo>
                  <a:pt x="17661" y="137261"/>
                </a:lnTo>
                <a:lnTo>
                  <a:pt x="4565" y="179447"/>
                </a:lnTo>
                <a:lnTo>
                  <a:pt x="0" y="224740"/>
                </a:lnTo>
                <a:lnTo>
                  <a:pt x="0" y="1348439"/>
                </a:lnTo>
                <a:lnTo>
                  <a:pt x="8998887" y="1348439"/>
                </a:lnTo>
                <a:lnTo>
                  <a:pt x="9044180" y="1343873"/>
                </a:lnTo>
                <a:lnTo>
                  <a:pt x="9086366" y="1330777"/>
                </a:lnTo>
                <a:lnTo>
                  <a:pt x="9124541" y="1310056"/>
                </a:lnTo>
                <a:lnTo>
                  <a:pt x="9157802" y="1282613"/>
                </a:lnTo>
                <a:lnTo>
                  <a:pt x="9185245" y="1249352"/>
                </a:lnTo>
                <a:lnTo>
                  <a:pt x="9205966" y="1211176"/>
                </a:lnTo>
                <a:lnTo>
                  <a:pt x="9219061" y="1168990"/>
                </a:lnTo>
                <a:lnTo>
                  <a:pt x="9223627" y="1123697"/>
                </a:lnTo>
                <a:lnTo>
                  <a:pt x="9223627" y="0"/>
                </a:lnTo>
                <a:close/>
              </a:path>
            </a:pathLst>
          </a:custGeom>
          <a:solidFill>
            <a:srgbClr val="00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7539" y="5561742"/>
            <a:ext cx="1553845" cy="1745685"/>
          </a:xfrm>
          <a:custGeom>
            <a:avLst/>
            <a:gdLst/>
            <a:ahLst/>
            <a:cxnLst/>
            <a:rect l="l" t="t" r="r" b="b"/>
            <a:pathLst>
              <a:path w="1553845" h="2237104">
                <a:moveTo>
                  <a:pt x="1553320" y="0"/>
                </a:moveTo>
                <a:lnTo>
                  <a:pt x="367483" y="0"/>
                </a:lnTo>
                <a:lnTo>
                  <a:pt x="327442" y="3104"/>
                </a:lnTo>
                <a:lnTo>
                  <a:pt x="288650" y="12204"/>
                </a:lnTo>
                <a:lnTo>
                  <a:pt x="251330" y="26974"/>
                </a:lnTo>
                <a:lnTo>
                  <a:pt x="215708" y="47094"/>
                </a:lnTo>
                <a:lnTo>
                  <a:pt x="182008" y="72240"/>
                </a:lnTo>
                <a:lnTo>
                  <a:pt x="150453" y="102089"/>
                </a:lnTo>
                <a:lnTo>
                  <a:pt x="121268" y="136318"/>
                </a:lnTo>
                <a:lnTo>
                  <a:pt x="94676" y="174605"/>
                </a:lnTo>
                <a:lnTo>
                  <a:pt x="70903" y="216627"/>
                </a:lnTo>
                <a:lnTo>
                  <a:pt x="50172" y="262061"/>
                </a:lnTo>
                <a:lnTo>
                  <a:pt x="32708" y="310585"/>
                </a:lnTo>
                <a:lnTo>
                  <a:pt x="18734" y="361874"/>
                </a:lnTo>
                <a:lnTo>
                  <a:pt x="8476" y="415608"/>
                </a:lnTo>
                <a:lnTo>
                  <a:pt x="2156" y="471462"/>
                </a:lnTo>
                <a:lnTo>
                  <a:pt x="0" y="529115"/>
                </a:lnTo>
                <a:lnTo>
                  <a:pt x="0" y="2236529"/>
                </a:lnTo>
                <a:lnTo>
                  <a:pt x="1171138" y="2236529"/>
                </a:lnTo>
                <a:lnTo>
                  <a:pt x="1210213" y="2233688"/>
                </a:lnTo>
                <a:lnTo>
                  <a:pt x="1248159" y="2225349"/>
                </a:lnTo>
                <a:lnTo>
                  <a:pt x="1284785" y="2211789"/>
                </a:lnTo>
                <a:lnTo>
                  <a:pt x="1319898" y="2193284"/>
                </a:lnTo>
                <a:lnTo>
                  <a:pt x="1353306" y="2170112"/>
                </a:lnTo>
                <a:lnTo>
                  <a:pt x="1384817" y="2142548"/>
                </a:lnTo>
                <a:lnTo>
                  <a:pt x="1414239" y="2110869"/>
                </a:lnTo>
                <a:lnTo>
                  <a:pt x="1441379" y="2075353"/>
                </a:lnTo>
                <a:lnTo>
                  <a:pt x="1466046" y="2036275"/>
                </a:lnTo>
                <a:lnTo>
                  <a:pt x="1488048" y="1993912"/>
                </a:lnTo>
                <a:lnTo>
                  <a:pt x="1507191" y="1948542"/>
                </a:lnTo>
                <a:lnTo>
                  <a:pt x="1523285" y="1900440"/>
                </a:lnTo>
                <a:lnTo>
                  <a:pt x="1536137" y="1849883"/>
                </a:lnTo>
                <a:lnTo>
                  <a:pt x="1545555" y="1797148"/>
                </a:lnTo>
                <a:lnTo>
                  <a:pt x="1551347" y="1742511"/>
                </a:lnTo>
                <a:lnTo>
                  <a:pt x="1553320" y="1686250"/>
                </a:lnTo>
                <a:lnTo>
                  <a:pt x="1553320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71697" y="1368417"/>
            <a:ext cx="7704455" cy="1363980"/>
          </a:xfrm>
          <a:custGeom>
            <a:avLst/>
            <a:gdLst/>
            <a:ahLst/>
            <a:cxnLst/>
            <a:rect l="l" t="t" r="r" b="b"/>
            <a:pathLst>
              <a:path w="7704455" h="1363980">
                <a:moveTo>
                  <a:pt x="7703831" y="0"/>
                </a:moveTo>
                <a:lnTo>
                  <a:pt x="227256" y="0"/>
                </a:lnTo>
                <a:lnTo>
                  <a:pt x="181456" y="4617"/>
                </a:lnTo>
                <a:lnTo>
                  <a:pt x="138797" y="17858"/>
                </a:lnTo>
                <a:lnTo>
                  <a:pt x="100195" y="38811"/>
                </a:lnTo>
                <a:lnTo>
                  <a:pt x="66561" y="66561"/>
                </a:lnTo>
                <a:lnTo>
                  <a:pt x="38811" y="100195"/>
                </a:lnTo>
                <a:lnTo>
                  <a:pt x="17858" y="138797"/>
                </a:lnTo>
                <a:lnTo>
                  <a:pt x="4617" y="181456"/>
                </a:lnTo>
                <a:lnTo>
                  <a:pt x="0" y="227256"/>
                </a:lnTo>
                <a:lnTo>
                  <a:pt x="0" y="1363499"/>
                </a:lnTo>
                <a:lnTo>
                  <a:pt x="7476577" y="1363499"/>
                </a:lnTo>
                <a:lnTo>
                  <a:pt x="7522375" y="1358882"/>
                </a:lnTo>
                <a:lnTo>
                  <a:pt x="7565031" y="1345640"/>
                </a:lnTo>
                <a:lnTo>
                  <a:pt x="7603634" y="1324687"/>
                </a:lnTo>
                <a:lnTo>
                  <a:pt x="7637267" y="1296937"/>
                </a:lnTo>
                <a:lnTo>
                  <a:pt x="7665018" y="1263303"/>
                </a:lnTo>
                <a:lnTo>
                  <a:pt x="7685971" y="1224700"/>
                </a:lnTo>
                <a:lnTo>
                  <a:pt x="7699214" y="1182042"/>
                </a:lnTo>
                <a:lnTo>
                  <a:pt x="7703831" y="1136242"/>
                </a:lnTo>
                <a:lnTo>
                  <a:pt x="7703831" y="0"/>
                </a:lnTo>
                <a:close/>
              </a:path>
            </a:pathLst>
          </a:custGeom>
          <a:solidFill>
            <a:srgbClr val="FF5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8704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Services</a:t>
            </a:r>
            <a:endParaRPr sz="5400"/>
          </a:p>
        </p:txBody>
      </p:sp>
      <p:sp>
        <p:nvSpPr>
          <p:cNvPr id="15" name="object 15"/>
          <p:cNvSpPr/>
          <p:nvPr/>
        </p:nvSpPr>
        <p:spPr>
          <a:xfrm>
            <a:off x="1670050" y="3359542"/>
            <a:ext cx="8081009" cy="1754996"/>
          </a:xfrm>
          <a:custGeom>
            <a:avLst/>
            <a:gdLst/>
            <a:ahLst/>
            <a:cxnLst/>
            <a:rect l="l" t="t" r="r" b="b"/>
            <a:pathLst>
              <a:path w="8081009" h="1533525">
                <a:moveTo>
                  <a:pt x="8080627" y="0"/>
                </a:moveTo>
                <a:lnTo>
                  <a:pt x="255524" y="0"/>
                </a:lnTo>
                <a:lnTo>
                  <a:pt x="209593" y="4116"/>
                </a:lnTo>
                <a:lnTo>
                  <a:pt x="166363" y="15986"/>
                </a:lnTo>
                <a:lnTo>
                  <a:pt x="126555" y="34886"/>
                </a:lnTo>
                <a:lnTo>
                  <a:pt x="90892" y="60096"/>
                </a:lnTo>
                <a:lnTo>
                  <a:pt x="60095" y="90893"/>
                </a:lnTo>
                <a:lnTo>
                  <a:pt x="34886" y="126556"/>
                </a:lnTo>
                <a:lnTo>
                  <a:pt x="15986" y="166364"/>
                </a:lnTo>
                <a:lnTo>
                  <a:pt x="4116" y="209594"/>
                </a:lnTo>
                <a:lnTo>
                  <a:pt x="0" y="255525"/>
                </a:lnTo>
                <a:lnTo>
                  <a:pt x="0" y="1533132"/>
                </a:lnTo>
                <a:lnTo>
                  <a:pt x="7825103" y="1533132"/>
                </a:lnTo>
                <a:lnTo>
                  <a:pt x="7871034" y="1529015"/>
                </a:lnTo>
                <a:lnTo>
                  <a:pt x="7914263" y="1517146"/>
                </a:lnTo>
                <a:lnTo>
                  <a:pt x="7954071" y="1498245"/>
                </a:lnTo>
                <a:lnTo>
                  <a:pt x="7989734" y="1473036"/>
                </a:lnTo>
                <a:lnTo>
                  <a:pt x="8020531" y="1442238"/>
                </a:lnTo>
                <a:lnTo>
                  <a:pt x="8045741" y="1406575"/>
                </a:lnTo>
                <a:lnTo>
                  <a:pt x="8064641" y="1366768"/>
                </a:lnTo>
                <a:lnTo>
                  <a:pt x="8076510" y="1323538"/>
                </a:lnTo>
                <a:lnTo>
                  <a:pt x="8080627" y="1277607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26787" y="3545332"/>
            <a:ext cx="7256328" cy="107606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50"/>
              </a:spcBef>
            </a:pPr>
            <a:r>
              <a:rPr lang="en-US" sz="2200" dirty="0">
                <a:latin typeface="Arial"/>
                <a:cs typeface="Arial"/>
              </a:rPr>
              <a:t>Leverage artificial intelligence and decision support, big data, and digital twins to conduct innovative data analytics and simulation techniques across various industries.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58007" y="5518398"/>
            <a:ext cx="8081009" cy="1712829"/>
          </a:xfrm>
          <a:custGeom>
            <a:avLst/>
            <a:gdLst/>
            <a:ahLst/>
            <a:cxnLst/>
            <a:rect l="l" t="t" r="r" b="b"/>
            <a:pathLst>
              <a:path w="8081009" h="2240915">
                <a:moveTo>
                  <a:pt x="8080627" y="0"/>
                </a:moveTo>
                <a:lnTo>
                  <a:pt x="373490" y="0"/>
                </a:lnTo>
                <a:lnTo>
                  <a:pt x="326640" y="2910"/>
                </a:lnTo>
                <a:lnTo>
                  <a:pt x="281527" y="11406"/>
                </a:lnTo>
                <a:lnTo>
                  <a:pt x="238500" y="25140"/>
                </a:lnTo>
                <a:lnTo>
                  <a:pt x="197910" y="43760"/>
                </a:lnTo>
                <a:lnTo>
                  <a:pt x="160107" y="66917"/>
                </a:lnTo>
                <a:lnTo>
                  <a:pt x="125440" y="94260"/>
                </a:lnTo>
                <a:lnTo>
                  <a:pt x="94260" y="125441"/>
                </a:lnTo>
                <a:lnTo>
                  <a:pt x="66916" y="160108"/>
                </a:lnTo>
                <a:lnTo>
                  <a:pt x="43760" y="197911"/>
                </a:lnTo>
                <a:lnTo>
                  <a:pt x="25140" y="238501"/>
                </a:lnTo>
                <a:lnTo>
                  <a:pt x="11406" y="281528"/>
                </a:lnTo>
                <a:lnTo>
                  <a:pt x="2910" y="326641"/>
                </a:lnTo>
                <a:lnTo>
                  <a:pt x="0" y="373491"/>
                </a:lnTo>
                <a:lnTo>
                  <a:pt x="0" y="2240888"/>
                </a:lnTo>
                <a:lnTo>
                  <a:pt x="7707137" y="2240888"/>
                </a:lnTo>
                <a:lnTo>
                  <a:pt x="7753987" y="2237978"/>
                </a:lnTo>
                <a:lnTo>
                  <a:pt x="7799100" y="2229481"/>
                </a:lnTo>
                <a:lnTo>
                  <a:pt x="7842127" y="2215748"/>
                </a:lnTo>
                <a:lnTo>
                  <a:pt x="7882717" y="2197127"/>
                </a:lnTo>
                <a:lnTo>
                  <a:pt x="7920520" y="2173970"/>
                </a:lnTo>
                <a:lnTo>
                  <a:pt x="7955187" y="2146627"/>
                </a:lnTo>
                <a:lnTo>
                  <a:pt x="7986367" y="2115447"/>
                </a:lnTo>
                <a:lnTo>
                  <a:pt x="8013710" y="2080780"/>
                </a:lnTo>
                <a:lnTo>
                  <a:pt x="8036867" y="2042976"/>
                </a:lnTo>
                <a:lnTo>
                  <a:pt x="8055487" y="2002386"/>
                </a:lnTo>
                <a:lnTo>
                  <a:pt x="8069221" y="1959359"/>
                </a:lnTo>
                <a:lnTo>
                  <a:pt x="8077717" y="1914246"/>
                </a:lnTo>
                <a:lnTo>
                  <a:pt x="8080627" y="1867396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14744" y="5689385"/>
            <a:ext cx="7239199" cy="107074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80"/>
              </a:spcBef>
            </a:pPr>
            <a:r>
              <a:rPr lang="en-US" sz="2200" dirty="0">
                <a:latin typeface="Arial"/>
                <a:cs typeface="Arial"/>
              </a:rPr>
              <a:t>Emphasis placed on high-performance computing, IoT, and robotics, driving intelligent solutions in manufacturing, logistics, and human-computer interaction.</a:t>
            </a:r>
          </a:p>
        </p:txBody>
      </p:sp>
      <p:sp>
        <p:nvSpPr>
          <p:cNvPr id="19" name="object 19"/>
          <p:cNvSpPr/>
          <p:nvPr/>
        </p:nvSpPr>
        <p:spPr>
          <a:xfrm>
            <a:off x="1670050" y="7633673"/>
            <a:ext cx="8081009" cy="1754996"/>
          </a:xfrm>
          <a:custGeom>
            <a:avLst/>
            <a:gdLst/>
            <a:ahLst/>
            <a:cxnLst/>
            <a:rect l="l" t="t" r="r" b="b"/>
            <a:pathLst>
              <a:path w="8081009" h="1405890">
                <a:moveTo>
                  <a:pt x="8080627" y="0"/>
                </a:moveTo>
                <a:lnTo>
                  <a:pt x="234288" y="0"/>
                </a:lnTo>
                <a:lnTo>
                  <a:pt x="187071" y="4759"/>
                </a:lnTo>
                <a:lnTo>
                  <a:pt x="143092" y="18411"/>
                </a:lnTo>
                <a:lnTo>
                  <a:pt x="103295" y="40012"/>
                </a:lnTo>
                <a:lnTo>
                  <a:pt x="68621" y="68621"/>
                </a:lnTo>
                <a:lnTo>
                  <a:pt x="40012" y="103295"/>
                </a:lnTo>
                <a:lnTo>
                  <a:pt x="18411" y="143093"/>
                </a:lnTo>
                <a:lnTo>
                  <a:pt x="4759" y="187071"/>
                </a:lnTo>
                <a:lnTo>
                  <a:pt x="0" y="234289"/>
                </a:lnTo>
                <a:lnTo>
                  <a:pt x="0" y="1405694"/>
                </a:lnTo>
                <a:lnTo>
                  <a:pt x="7846339" y="1405694"/>
                </a:lnTo>
                <a:lnTo>
                  <a:pt x="7893556" y="1400934"/>
                </a:lnTo>
                <a:lnTo>
                  <a:pt x="7937535" y="1387282"/>
                </a:lnTo>
                <a:lnTo>
                  <a:pt x="7977332" y="1365681"/>
                </a:lnTo>
                <a:lnTo>
                  <a:pt x="8012006" y="1337072"/>
                </a:lnTo>
                <a:lnTo>
                  <a:pt x="8040614" y="1302398"/>
                </a:lnTo>
                <a:lnTo>
                  <a:pt x="8062216" y="1262600"/>
                </a:lnTo>
                <a:lnTo>
                  <a:pt x="8075867" y="1218622"/>
                </a:lnTo>
                <a:lnTo>
                  <a:pt x="8080627" y="1171404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20" name="object 20"/>
          <p:cNvSpPr txBox="1"/>
          <p:nvPr/>
        </p:nvSpPr>
        <p:spPr>
          <a:xfrm>
            <a:off x="2427687" y="7798856"/>
            <a:ext cx="7255428" cy="144039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40"/>
              </a:spcBef>
            </a:pPr>
            <a:r>
              <a:rPr lang="en-US" sz="2200" dirty="0" err="1">
                <a:latin typeface="Arial"/>
                <a:cs typeface="Arial"/>
              </a:rPr>
              <a:t>Prioritise</a:t>
            </a:r>
            <a:r>
              <a:rPr lang="en-US" sz="2200" dirty="0">
                <a:latin typeface="Arial"/>
                <a:cs typeface="Arial"/>
              </a:rPr>
              <a:t> cybersecurity, virtual reality, and additive manufacturing, ensuring the security of digital ecosystems while pioneering immersive experiences and innovative production processes.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024141" y="3581634"/>
            <a:ext cx="7107555" cy="704616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50"/>
              </a:spcBef>
            </a:pPr>
            <a:r>
              <a:rPr lang="en-US" sz="2200" dirty="0">
                <a:latin typeface="Arial"/>
                <a:cs typeface="Arial"/>
              </a:rPr>
              <a:t>Excel in technological innovation, offering advanced solutions for diverse industries.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023412" y="5690854"/>
            <a:ext cx="7023100" cy="10668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50"/>
              </a:spcBef>
            </a:pPr>
            <a:r>
              <a:rPr lang="en-US" sz="2200" dirty="0">
                <a:latin typeface="Arial"/>
                <a:cs typeface="Arial"/>
              </a:rPr>
              <a:t>Play a key role in innovation through prototyping and technology transfer, translating research into practical applications.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37817" y="7794763"/>
            <a:ext cx="7129780" cy="107606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40"/>
              </a:spcBef>
            </a:pPr>
            <a:r>
              <a:rPr lang="en-US" sz="2200" dirty="0" err="1">
                <a:latin typeface="Arial"/>
                <a:cs typeface="Arial"/>
              </a:rPr>
              <a:t>Prioritise</a:t>
            </a:r>
            <a:r>
              <a:rPr lang="en-US" sz="2200" dirty="0">
                <a:latin typeface="Arial"/>
                <a:cs typeface="Arial"/>
              </a:rPr>
              <a:t> ecosystem building, SME support, and financial services, fostering innovation ecosystems, aiding small enterprises, and providing financial support for projects.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77410" y="1614931"/>
            <a:ext cx="54794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dirty="0">
                <a:solidFill>
                  <a:srgbClr val="F7F6F1"/>
                </a:solidFill>
                <a:latin typeface="Arial"/>
                <a:cs typeface="Arial"/>
              </a:rPr>
              <a:t>24</a:t>
            </a:r>
            <a:r>
              <a:rPr sz="6000" b="1" spc="130" dirty="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5400" b="1" spc="-30" dirty="0">
                <a:solidFill>
                  <a:srgbClr val="F7F6F1"/>
                </a:solidFill>
                <a:latin typeface="Arial"/>
                <a:cs typeface="Arial"/>
              </a:rPr>
              <a:t>Technologies</a:t>
            </a:r>
            <a:endParaRPr sz="540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7095" y="441959"/>
            <a:ext cx="4554220" cy="536575"/>
            <a:chOff x="387095" y="441959"/>
            <a:chExt cx="4554220" cy="536575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095" y="441959"/>
              <a:ext cx="1100328" cy="5364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9679" y="441959"/>
              <a:ext cx="661416" cy="5364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3351" y="441959"/>
              <a:ext cx="841248" cy="5364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6856" y="441959"/>
              <a:ext cx="1042416" cy="5364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11423" y="441959"/>
              <a:ext cx="1929383" cy="536448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7583912" y="441959"/>
            <a:ext cx="2131060" cy="536575"/>
            <a:chOff x="17583912" y="441959"/>
            <a:chExt cx="2131060" cy="536575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583912" y="441959"/>
              <a:ext cx="448055" cy="53644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724120" y="441959"/>
              <a:ext cx="1990344" cy="536448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192103" y="10487893"/>
            <a:ext cx="776561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2000" u="sng" spc="-10" dirty="0">
                <a:solidFill>
                  <a:schemeClr val="accent1"/>
                </a:solidFill>
                <a:uFill>
                  <a:solidFill>
                    <a:srgbClr val="FF5A63"/>
                  </a:solidFill>
                </a:u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  <a:endParaRPr sz="2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052050" y="1432711"/>
            <a:ext cx="22860" cy="7955915"/>
          </a:xfrm>
          <a:custGeom>
            <a:avLst/>
            <a:gdLst/>
            <a:ahLst/>
            <a:cxnLst/>
            <a:rect l="l" t="t" r="r" b="b"/>
            <a:pathLst>
              <a:path w="22859" h="7955915">
                <a:moveTo>
                  <a:pt x="0" y="7955762"/>
                </a:moveTo>
                <a:lnTo>
                  <a:pt x="22478" y="0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44380" y="5674748"/>
            <a:ext cx="93728" cy="1433021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1828632"/>
                </a:moveTo>
                <a:lnTo>
                  <a:pt x="1" y="0"/>
                </a:lnTo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5564" y="1713102"/>
            <a:ext cx="909319" cy="835025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10617394" y="1651467"/>
            <a:ext cx="938530" cy="862330"/>
            <a:chOff x="10617394" y="1651467"/>
            <a:chExt cx="938530" cy="862330"/>
          </a:xfrm>
        </p:grpSpPr>
        <p:sp>
          <p:nvSpPr>
            <p:cNvPr id="39" name="object 39"/>
            <p:cNvSpPr/>
            <p:nvPr/>
          </p:nvSpPr>
          <p:spPr>
            <a:xfrm>
              <a:off x="10617394" y="1651467"/>
              <a:ext cx="938530" cy="862330"/>
            </a:xfrm>
            <a:custGeom>
              <a:avLst/>
              <a:gdLst/>
              <a:ahLst/>
              <a:cxnLst/>
              <a:rect l="l" t="t" r="r" b="b"/>
              <a:pathLst>
                <a:path w="938529" h="862330">
                  <a:moveTo>
                    <a:pt x="652551" y="806891"/>
                  </a:moveTo>
                  <a:lnTo>
                    <a:pt x="285940" y="806891"/>
                  </a:lnTo>
                  <a:lnTo>
                    <a:pt x="275237" y="809052"/>
                  </a:lnTo>
                  <a:lnTo>
                    <a:pt x="266499" y="814945"/>
                  </a:lnTo>
                  <a:lnTo>
                    <a:pt x="260609" y="823687"/>
                  </a:lnTo>
                  <a:lnTo>
                    <a:pt x="258450" y="834395"/>
                  </a:lnTo>
                  <a:lnTo>
                    <a:pt x="260609" y="845102"/>
                  </a:lnTo>
                  <a:lnTo>
                    <a:pt x="266499" y="853844"/>
                  </a:lnTo>
                  <a:lnTo>
                    <a:pt x="275237" y="859737"/>
                  </a:lnTo>
                  <a:lnTo>
                    <a:pt x="285940" y="861898"/>
                  </a:lnTo>
                  <a:lnTo>
                    <a:pt x="652551" y="861898"/>
                  </a:lnTo>
                  <a:lnTo>
                    <a:pt x="663254" y="859737"/>
                  </a:lnTo>
                  <a:lnTo>
                    <a:pt x="671992" y="853844"/>
                  </a:lnTo>
                  <a:lnTo>
                    <a:pt x="677882" y="845102"/>
                  </a:lnTo>
                  <a:lnTo>
                    <a:pt x="680041" y="834395"/>
                  </a:lnTo>
                  <a:lnTo>
                    <a:pt x="677882" y="823687"/>
                  </a:lnTo>
                  <a:lnTo>
                    <a:pt x="671992" y="814945"/>
                  </a:lnTo>
                  <a:lnTo>
                    <a:pt x="663254" y="809052"/>
                  </a:lnTo>
                  <a:lnTo>
                    <a:pt x="652551" y="806891"/>
                  </a:lnTo>
                  <a:close/>
                </a:path>
                <a:path w="938529" h="862330">
                  <a:moveTo>
                    <a:pt x="399075" y="715190"/>
                  </a:moveTo>
                  <a:lnTo>
                    <a:pt x="342384" y="715190"/>
                  </a:lnTo>
                  <a:lnTo>
                    <a:pt x="319469" y="806891"/>
                  </a:lnTo>
                  <a:lnTo>
                    <a:pt x="376160" y="806891"/>
                  </a:lnTo>
                  <a:lnTo>
                    <a:pt x="399075" y="715190"/>
                  </a:lnTo>
                  <a:close/>
                </a:path>
                <a:path w="938529" h="862330">
                  <a:moveTo>
                    <a:pt x="596126" y="715190"/>
                  </a:moveTo>
                  <a:lnTo>
                    <a:pt x="539435" y="715190"/>
                  </a:lnTo>
                  <a:lnTo>
                    <a:pt x="562350" y="806891"/>
                  </a:lnTo>
                  <a:lnTo>
                    <a:pt x="619023" y="806891"/>
                  </a:lnTo>
                  <a:lnTo>
                    <a:pt x="596126" y="715190"/>
                  </a:lnTo>
                  <a:close/>
                </a:path>
                <a:path w="938529" h="862330">
                  <a:moveTo>
                    <a:pt x="856019" y="0"/>
                  </a:moveTo>
                  <a:lnTo>
                    <a:pt x="82473" y="0"/>
                  </a:lnTo>
                  <a:lnTo>
                    <a:pt x="50404" y="6495"/>
                  </a:lnTo>
                  <a:lnTo>
                    <a:pt x="24185" y="24197"/>
                  </a:lnTo>
                  <a:lnTo>
                    <a:pt x="6492" y="50433"/>
                  </a:lnTo>
                  <a:lnTo>
                    <a:pt x="0" y="82527"/>
                  </a:lnTo>
                  <a:lnTo>
                    <a:pt x="0" y="632661"/>
                  </a:lnTo>
                  <a:lnTo>
                    <a:pt x="6492" y="664756"/>
                  </a:lnTo>
                  <a:lnTo>
                    <a:pt x="24185" y="690992"/>
                  </a:lnTo>
                  <a:lnTo>
                    <a:pt x="50404" y="708695"/>
                  </a:lnTo>
                  <a:lnTo>
                    <a:pt x="82473" y="715190"/>
                  </a:lnTo>
                  <a:lnTo>
                    <a:pt x="856019" y="715190"/>
                  </a:lnTo>
                  <a:lnTo>
                    <a:pt x="888099" y="708695"/>
                  </a:lnTo>
                  <a:lnTo>
                    <a:pt x="914323" y="690992"/>
                  </a:lnTo>
                  <a:lnTo>
                    <a:pt x="932018" y="664756"/>
                  </a:lnTo>
                  <a:lnTo>
                    <a:pt x="932943" y="660184"/>
                  </a:lnTo>
                  <a:lnTo>
                    <a:pt x="82473" y="660184"/>
                  </a:lnTo>
                  <a:lnTo>
                    <a:pt x="71786" y="658017"/>
                  </a:lnTo>
                  <a:lnTo>
                    <a:pt x="63046" y="652114"/>
                  </a:lnTo>
                  <a:lnTo>
                    <a:pt x="57147" y="643364"/>
                  </a:lnTo>
                  <a:lnTo>
                    <a:pt x="54982" y="632661"/>
                  </a:lnTo>
                  <a:lnTo>
                    <a:pt x="54982" y="568482"/>
                  </a:lnTo>
                  <a:lnTo>
                    <a:pt x="938510" y="568482"/>
                  </a:lnTo>
                  <a:lnTo>
                    <a:pt x="938510" y="513476"/>
                  </a:lnTo>
                  <a:lnTo>
                    <a:pt x="54982" y="513476"/>
                  </a:lnTo>
                  <a:lnTo>
                    <a:pt x="54982" y="82527"/>
                  </a:lnTo>
                  <a:lnTo>
                    <a:pt x="57147" y="71824"/>
                  </a:lnTo>
                  <a:lnTo>
                    <a:pt x="63046" y="63075"/>
                  </a:lnTo>
                  <a:lnTo>
                    <a:pt x="71786" y="57171"/>
                  </a:lnTo>
                  <a:lnTo>
                    <a:pt x="82473" y="55004"/>
                  </a:lnTo>
                  <a:lnTo>
                    <a:pt x="932943" y="55004"/>
                  </a:lnTo>
                  <a:lnTo>
                    <a:pt x="932018" y="50433"/>
                  </a:lnTo>
                  <a:lnTo>
                    <a:pt x="914323" y="24197"/>
                  </a:lnTo>
                  <a:lnTo>
                    <a:pt x="888099" y="6495"/>
                  </a:lnTo>
                  <a:lnTo>
                    <a:pt x="856019" y="0"/>
                  </a:lnTo>
                  <a:close/>
                </a:path>
                <a:path w="938529" h="862330">
                  <a:moveTo>
                    <a:pt x="938510" y="568482"/>
                  </a:moveTo>
                  <a:lnTo>
                    <a:pt x="883509" y="568482"/>
                  </a:lnTo>
                  <a:lnTo>
                    <a:pt x="883509" y="632661"/>
                  </a:lnTo>
                  <a:lnTo>
                    <a:pt x="881347" y="643364"/>
                  </a:lnTo>
                  <a:lnTo>
                    <a:pt x="875452" y="652114"/>
                  </a:lnTo>
                  <a:lnTo>
                    <a:pt x="866714" y="658017"/>
                  </a:lnTo>
                  <a:lnTo>
                    <a:pt x="856019" y="660184"/>
                  </a:lnTo>
                  <a:lnTo>
                    <a:pt x="932943" y="660184"/>
                  </a:lnTo>
                  <a:lnTo>
                    <a:pt x="938510" y="632661"/>
                  </a:lnTo>
                  <a:lnTo>
                    <a:pt x="938510" y="568482"/>
                  </a:lnTo>
                  <a:close/>
                </a:path>
                <a:path w="938529" h="862330">
                  <a:moveTo>
                    <a:pt x="932943" y="55004"/>
                  </a:moveTo>
                  <a:lnTo>
                    <a:pt x="856019" y="55004"/>
                  </a:lnTo>
                  <a:lnTo>
                    <a:pt x="866714" y="57171"/>
                  </a:lnTo>
                  <a:lnTo>
                    <a:pt x="875452" y="63075"/>
                  </a:lnTo>
                  <a:lnTo>
                    <a:pt x="881347" y="71824"/>
                  </a:lnTo>
                  <a:lnTo>
                    <a:pt x="883509" y="82527"/>
                  </a:lnTo>
                  <a:lnTo>
                    <a:pt x="883509" y="513476"/>
                  </a:lnTo>
                  <a:lnTo>
                    <a:pt x="938510" y="513476"/>
                  </a:lnTo>
                  <a:lnTo>
                    <a:pt x="938510" y="82527"/>
                  </a:lnTo>
                  <a:lnTo>
                    <a:pt x="932943" y="55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44898" y="1817072"/>
              <a:ext cx="285516" cy="285649"/>
            </a:xfrm>
            <a:prstGeom prst="rect">
              <a:avLst/>
            </a:prstGeom>
          </p:spPr>
        </p:pic>
      </p:grpSp>
      <p:sp>
        <p:nvSpPr>
          <p:cNvPr id="41" name="object 41"/>
          <p:cNvSpPr/>
          <p:nvPr/>
        </p:nvSpPr>
        <p:spPr>
          <a:xfrm>
            <a:off x="2056421" y="3525724"/>
            <a:ext cx="45719" cy="1461285"/>
          </a:xfrm>
          <a:custGeom>
            <a:avLst/>
            <a:gdLst/>
            <a:ahLst/>
            <a:cxnLst/>
            <a:rect l="l" t="t" r="r" b="b"/>
            <a:pathLst>
              <a:path h="1174750">
                <a:moveTo>
                  <a:pt x="0" y="1174379"/>
                </a:moveTo>
                <a:lnTo>
                  <a:pt x="1" y="0"/>
                </a:lnTo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55444" y="7803250"/>
            <a:ext cx="45719" cy="1436000"/>
          </a:xfrm>
          <a:custGeom>
            <a:avLst/>
            <a:gdLst/>
            <a:ahLst/>
            <a:cxnLst/>
            <a:rect l="l" t="t" r="r" b="b"/>
            <a:pathLst>
              <a:path h="1075690">
                <a:moveTo>
                  <a:pt x="0" y="1075670"/>
                </a:moveTo>
                <a:lnTo>
                  <a:pt x="1" y="0"/>
                </a:lnTo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E48D434-196C-0554-ABF6-6D111C4BD13E}"/>
              </a:ext>
            </a:extLst>
          </p:cNvPr>
          <p:cNvSpPr/>
          <p:nvPr/>
        </p:nvSpPr>
        <p:spPr>
          <a:xfrm>
            <a:off x="4105752" y="250923"/>
            <a:ext cx="15165362" cy="2097504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lang="es-ES" dirty="0"/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1566C5BF-9627-D9E6-E997-905E7309622D}"/>
              </a:ext>
            </a:extLst>
          </p:cNvPr>
          <p:cNvSpPr/>
          <p:nvPr/>
        </p:nvSpPr>
        <p:spPr>
          <a:xfrm>
            <a:off x="0" y="250923"/>
            <a:ext cx="4105751" cy="2113097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6FBF3EEC-00B1-CA83-4886-CC53B57AF0C4}"/>
              </a:ext>
            </a:extLst>
          </p:cNvPr>
          <p:cNvSpPr/>
          <p:nvPr/>
        </p:nvSpPr>
        <p:spPr>
          <a:xfrm>
            <a:off x="11075870" y="6379851"/>
            <a:ext cx="8231339" cy="945328"/>
          </a:xfrm>
          <a:prstGeom prst="roundRect">
            <a:avLst/>
          </a:prstGeom>
          <a:solidFill>
            <a:srgbClr val="006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18293C7C-033B-9A00-88A0-7D0A6D1251C5}"/>
              </a:ext>
            </a:extLst>
          </p:cNvPr>
          <p:cNvSpPr/>
          <p:nvPr/>
        </p:nvSpPr>
        <p:spPr>
          <a:xfrm>
            <a:off x="11042650" y="2762250"/>
            <a:ext cx="8231339" cy="945328"/>
          </a:xfrm>
          <a:prstGeom prst="roundRect">
            <a:avLst/>
          </a:prstGeom>
          <a:solidFill>
            <a:srgbClr val="006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 Diagonal Corner of Rectangle 22">
            <a:extLst>
              <a:ext uri="{FF2B5EF4-FFF2-40B4-BE49-F238E27FC236}">
                <a16:creationId xmlns:a16="http://schemas.microsoft.com/office/drawing/2014/main" id="{4ADF89D8-0430-B498-F5FE-96D6A6D22EB1}"/>
              </a:ext>
            </a:extLst>
          </p:cNvPr>
          <p:cNvSpPr/>
          <p:nvPr/>
        </p:nvSpPr>
        <p:spPr>
          <a:xfrm>
            <a:off x="6251720" y="8241069"/>
            <a:ext cx="4259467" cy="183638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1" name="Round Diagonal Corner of Rectangle 28">
            <a:extLst>
              <a:ext uri="{FF2B5EF4-FFF2-40B4-BE49-F238E27FC236}">
                <a16:creationId xmlns:a16="http://schemas.microsoft.com/office/drawing/2014/main" id="{A8E6501D-4164-88D3-9412-997D62E582C1}"/>
              </a:ext>
            </a:extLst>
          </p:cNvPr>
          <p:cNvSpPr/>
          <p:nvPr/>
        </p:nvSpPr>
        <p:spPr>
          <a:xfrm>
            <a:off x="1672584" y="2762250"/>
            <a:ext cx="3650469" cy="163684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object 30">
            <a:extLst>
              <a:ext uri="{FF2B5EF4-FFF2-40B4-BE49-F238E27FC236}">
                <a16:creationId xmlns:a16="http://schemas.microsoft.com/office/drawing/2014/main" id="{60970399-4C94-A849-2967-C3EBB882083A}"/>
              </a:ext>
            </a:extLst>
          </p:cNvPr>
          <p:cNvSpPr/>
          <p:nvPr/>
        </p:nvSpPr>
        <p:spPr>
          <a:xfrm>
            <a:off x="818818" y="2972374"/>
            <a:ext cx="1343833" cy="1338580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580DF1C-C080-D637-3C70-14CA729F7403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41667"/>
          <a:stretch/>
        </p:blipFill>
        <p:spPr>
          <a:xfrm>
            <a:off x="5951679" y="8630059"/>
            <a:ext cx="1058400" cy="1058400"/>
          </a:xfrm>
          <a:prstGeom prst="rect">
            <a:avLst/>
          </a:prstGeom>
        </p:spPr>
      </p:pic>
      <p:sp>
        <p:nvSpPr>
          <p:cNvPr id="15" name="object 20">
            <a:extLst>
              <a:ext uri="{FF2B5EF4-FFF2-40B4-BE49-F238E27FC236}">
                <a16:creationId xmlns:a16="http://schemas.microsoft.com/office/drawing/2014/main" id="{AA21B63E-ED3E-5852-412B-76941F97D89A}"/>
              </a:ext>
            </a:extLst>
          </p:cNvPr>
          <p:cNvSpPr txBox="1"/>
          <p:nvPr/>
        </p:nvSpPr>
        <p:spPr>
          <a:xfrm>
            <a:off x="742618" y="3323582"/>
            <a:ext cx="15240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50" dirty="0">
                <a:solidFill>
                  <a:srgbClr val="FFFEFB"/>
                </a:solidFill>
                <a:latin typeface="Arial"/>
                <a:cs typeface="Arial"/>
              </a:rPr>
              <a:t>EDIH</a:t>
            </a:r>
            <a:endParaRPr sz="4000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120" name="Round Diagonal Corner of Rectangle 22">
            <a:extLst>
              <a:ext uri="{FF2B5EF4-FFF2-40B4-BE49-F238E27FC236}">
                <a16:creationId xmlns:a16="http://schemas.microsoft.com/office/drawing/2014/main" id="{00C7E32F-6CE9-698C-B415-8DECE1E6425A}"/>
              </a:ext>
            </a:extLst>
          </p:cNvPr>
          <p:cNvSpPr/>
          <p:nvPr/>
        </p:nvSpPr>
        <p:spPr>
          <a:xfrm>
            <a:off x="6155921" y="2762250"/>
            <a:ext cx="4373162" cy="163684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3" name="Round Diagonal Corner of Rectangle 8">
            <a:extLst>
              <a:ext uri="{FF2B5EF4-FFF2-40B4-BE49-F238E27FC236}">
                <a16:creationId xmlns:a16="http://schemas.microsoft.com/office/drawing/2014/main" id="{0F4F9754-ACD6-6474-E5A8-D3588CFA4739}"/>
              </a:ext>
            </a:extLst>
          </p:cNvPr>
          <p:cNvSpPr/>
          <p:nvPr/>
        </p:nvSpPr>
        <p:spPr>
          <a:xfrm flipH="1">
            <a:off x="1111448" y="5399767"/>
            <a:ext cx="4211604" cy="4677683"/>
          </a:xfrm>
          <a:prstGeom prst="round2DiagRect">
            <a:avLst/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E4C4069B-1193-0B01-E9A3-A71A26B2B57C}"/>
              </a:ext>
            </a:extLst>
          </p:cNvPr>
          <p:cNvSpPr txBox="1"/>
          <p:nvPr/>
        </p:nvSpPr>
        <p:spPr>
          <a:xfrm>
            <a:off x="1715513" y="5707184"/>
            <a:ext cx="3477293" cy="3351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9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EFB"/>
                </a:solidFill>
                <a:latin typeface="Arial"/>
                <a:cs typeface="Arial"/>
              </a:rPr>
              <a:t>CUSTOMER</a:t>
            </a:r>
          </a:p>
          <a:p>
            <a:pPr marL="271463" marR="5080" indent="-258763">
              <a:lnSpc>
                <a:spcPct val="1071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Conforma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1463" marR="5080" indent="-258763">
              <a:lnSpc>
                <a:spcPct val="1071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lang="en-GB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1463" marR="5080" indent="-258763">
              <a:lnSpc>
                <a:spcPct val="1071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Medium-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sized enterprise with 50-249 employees.</a:t>
            </a:r>
          </a:p>
          <a:p>
            <a:pPr marL="12700" marR="5080">
              <a:lnSpc>
                <a:spcPct val="107100"/>
              </a:lnSpc>
              <a:spcBef>
                <a:spcPts val="90"/>
              </a:spcBef>
            </a:pPr>
            <a:endParaRPr lang="en-GB" sz="24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1463" marR="5080" indent="-258763">
              <a:lnSpc>
                <a:spcPct val="1071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9A496795-BBD8-8AD8-0132-68B9389A2973}"/>
              </a:ext>
            </a:extLst>
          </p:cNvPr>
          <p:cNvSpPr txBox="1"/>
          <p:nvPr/>
        </p:nvSpPr>
        <p:spPr>
          <a:xfrm>
            <a:off x="11075870" y="3829050"/>
            <a:ext cx="8195244" cy="218848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50"/>
              </a:spcBef>
              <a:spcAft>
                <a:spcPts val="600"/>
              </a:spcAft>
              <a:buClr>
                <a:srgbClr val="0064FF"/>
              </a:buClr>
            </a:pPr>
            <a:r>
              <a:rPr lang="en-GB" sz="1990" dirty="0" err="1">
                <a:latin typeface="Arial" panose="020B0604020202020204" pitchFamily="34" charset="0"/>
                <a:cs typeface="Arial" panose="020B0604020202020204" pitchFamily="34" charset="0"/>
              </a:rPr>
              <a:t>Conforma</a:t>
            </a:r>
            <a:r>
              <a:rPr lang="en-GB" sz="1990" dirty="0">
                <a:latin typeface="Arial" panose="020B0604020202020204" pitchFamily="34" charset="0"/>
                <a:cs typeface="Arial" panose="020B0604020202020204" pitchFamily="34" charset="0"/>
              </a:rPr>
              <a:t> faced challenges with </a:t>
            </a:r>
            <a:r>
              <a:rPr lang="en-GB" sz="199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packaging processes for small-batch, varied products, which hindered efficiency and growth</a:t>
            </a:r>
            <a:r>
              <a:rPr lang="en-GB" sz="1990" dirty="0">
                <a:latin typeface="Arial" panose="020B0604020202020204" pitchFamily="34" charset="0"/>
                <a:cs typeface="Arial" panose="020B0604020202020204" pitchFamily="34" charset="0"/>
              </a:rPr>
              <a:t>. Traditional automated packaging machines were unsuitable due to the diversity and small scale of production, prompting the need for a flexible and scalable solution to handle product variety while maintaining efficiency.</a:t>
            </a:r>
          </a:p>
        </p:txBody>
      </p:sp>
      <p:sp>
        <p:nvSpPr>
          <p:cNvPr id="73" name="object 16">
            <a:extLst>
              <a:ext uri="{FF2B5EF4-FFF2-40B4-BE49-F238E27FC236}">
                <a16:creationId xmlns:a16="http://schemas.microsoft.com/office/drawing/2014/main" id="{25E50347-ACB6-D80C-EC28-B743A1F3657F}"/>
              </a:ext>
            </a:extLst>
          </p:cNvPr>
          <p:cNvSpPr txBox="1"/>
          <p:nvPr/>
        </p:nvSpPr>
        <p:spPr>
          <a:xfrm>
            <a:off x="7214323" y="3809235"/>
            <a:ext cx="3675928" cy="375616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50"/>
              </a:spcBef>
            </a:pPr>
            <a:r>
              <a:rPr lang="en-US" sz="2400" dirty="0">
                <a:latin typeface="Arial"/>
                <a:cs typeface="Arial"/>
              </a:rPr>
              <a:t>Test before invest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5F685D6-A53B-C54D-1CB3-E3D203DEE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53" y="5468597"/>
            <a:ext cx="1380607" cy="1383918"/>
          </a:xfrm>
          <a:prstGeom prst="rect">
            <a:avLst/>
          </a:prstGeom>
        </p:spPr>
      </p:pic>
      <p:sp>
        <p:nvSpPr>
          <p:cNvPr id="99" name="Round Diagonal Corner of Rectangle 22">
            <a:extLst>
              <a:ext uri="{FF2B5EF4-FFF2-40B4-BE49-F238E27FC236}">
                <a16:creationId xmlns:a16="http://schemas.microsoft.com/office/drawing/2014/main" id="{8F534E9A-C1EB-6C0D-90FF-577BA1AA9700}"/>
              </a:ext>
            </a:extLst>
          </p:cNvPr>
          <p:cNvSpPr/>
          <p:nvPr/>
        </p:nvSpPr>
        <p:spPr>
          <a:xfrm>
            <a:off x="6279841" y="5468597"/>
            <a:ext cx="4259467" cy="183638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4013B2B6-CECC-475A-ED47-B5EA63E1B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040" y="5870214"/>
            <a:ext cx="1059532" cy="1059532"/>
          </a:xfrm>
          <a:prstGeom prst="rect">
            <a:avLst/>
          </a:prstGeom>
        </p:spPr>
      </p:pic>
      <p:sp>
        <p:nvSpPr>
          <p:cNvPr id="102" name="object 12">
            <a:extLst>
              <a:ext uri="{FF2B5EF4-FFF2-40B4-BE49-F238E27FC236}">
                <a16:creationId xmlns:a16="http://schemas.microsoft.com/office/drawing/2014/main" id="{5F4069FD-7167-D7FA-3730-39EDA5E20BEB}"/>
              </a:ext>
            </a:extLst>
          </p:cNvPr>
          <p:cNvSpPr txBox="1"/>
          <p:nvPr/>
        </p:nvSpPr>
        <p:spPr>
          <a:xfrm>
            <a:off x="7214322" y="6538410"/>
            <a:ext cx="2748550" cy="374783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Robotics</a:t>
            </a:r>
          </a:p>
        </p:txBody>
      </p:sp>
      <p:sp>
        <p:nvSpPr>
          <p:cNvPr id="104" name="object 24">
            <a:extLst>
              <a:ext uri="{FF2B5EF4-FFF2-40B4-BE49-F238E27FC236}">
                <a16:creationId xmlns:a16="http://schemas.microsoft.com/office/drawing/2014/main" id="{617527E1-D1A2-F7DB-EA0A-EBD7C3DF0E0E}"/>
              </a:ext>
            </a:extLst>
          </p:cNvPr>
          <p:cNvSpPr txBox="1"/>
          <p:nvPr/>
        </p:nvSpPr>
        <p:spPr>
          <a:xfrm>
            <a:off x="7214322" y="5741092"/>
            <a:ext cx="320280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D000"/>
                </a:solidFill>
                <a:latin typeface="Arial"/>
                <a:cs typeface="Arial"/>
              </a:rPr>
              <a:t>Technologies</a:t>
            </a:r>
          </a:p>
        </p:txBody>
      </p:sp>
      <p:sp>
        <p:nvSpPr>
          <p:cNvPr id="108" name="object 24">
            <a:extLst>
              <a:ext uri="{FF2B5EF4-FFF2-40B4-BE49-F238E27FC236}">
                <a16:creationId xmlns:a16="http://schemas.microsoft.com/office/drawing/2014/main" id="{16D04336-BA18-BC76-042E-42B7B943F006}"/>
              </a:ext>
            </a:extLst>
          </p:cNvPr>
          <p:cNvSpPr txBox="1"/>
          <p:nvPr/>
        </p:nvSpPr>
        <p:spPr>
          <a:xfrm>
            <a:off x="12295863" y="2941026"/>
            <a:ext cx="370846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FEFB"/>
                </a:solidFill>
                <a:latin typeface="Arial"/>
                <a:cs typeface="Arial"/>
              </a:rPr>
              <a:t>Challenges</a:t>
            </a:r>
          </a:p>
        </p:txBody>
      </p:sp>
      <p:pic>
        <p:nvPicPr>
          <p:cNvPr id="110" name="Graphic 109">
            <a:extLst>
              <a:ext uri="{FF2B5EF4-FFF2-40B4-BE49-F238E27FC236}">
                <a16:creationId xmlns:a16="http://schemas.microsoft.com/office/drawing/2014/main" id="{075AD032-115D-F99C-D268-61BB9D1039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112213" y="2867588"/>
            <a:ext cx="877748" cy="823702"/>
          </a:xfrm>
          <a:prstGeom prst="rect">
            <a:avLst/>
          </a:prstGeom>
        </p:spPr>
      </p:pic>
      <p:pic>
        <p:nvPicPr>
          <p:cNvPr id="122" name="Picture 121">
            <a:hlinkClick r:id="rId8"/>
            <a:extLst>
              <a:ext uri="{FF2B5EF4-FFF2-40B4-BE49-F238E27FC236}">
                <a16:creationId xmlns:a16="http://schemas.microsoft.com/office/drawing/2014/main" id="{AD16A3E3-79D5-E0B4-8AB6-84704006A612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5975040" y="3050920"/>
            <a:ext cx="1058400" cy="1058400"/>
          </a:xfrm>
          <a:prstGeom prst="rect">
            <a:avLst/>
          </a:prstGeom>
        </p:spPr>
      </p:pic>
      <p:grpSp>
        <p:nvGrpSpPr>
          <p:cNvPr id="123" name="object 38">
            <a:extLst>
              <a:ext uri="{FF2B5EF4-FFF2-40B4-BE49-F238E27FC236}">
                <a16:creationId xmlns:a16="http://schemas.microsoft.com/office/drawing/2014/main" id="{38B3C644-FF25-DD56-03D9-46DA8DF746E9}"/>
              </a:ext>
            </a:extLst>
          </p:cNvPr>
          <p:cNvGrpSpPr/>
          <p:nvPr/>
        </p:nvGrpSpPr>
        <p:grpSpPr>
          <a:xfrm>
            <a:off x="6119732" y="3255746"/>
            <a:ext cx="769013" cy="711063"/>
            <a:chOff x="10617394" y="1651467"/>
            <a:chExt cx="938530" cy="862330"/>
          </a:xfrm>
        </p:grpSpPr>
        <p:sp>
          <p:nvSpPr>
            <p:cNvPr id="124" name="object 39">
              <a:extLst>
                <a:ext uri="{FF2B5EF4-FFF2-40B4-BE49-F238E27FC236}">
                  <a16:creationId xmlns:a16="http://schemas.microsoft.com/office/drawing/2014/main" id="{A51C0F91-F1FB-A4EB-7BA0-D5074A19C239}"/>
                </a:ext>
              </a:extLst>
            </p:cNvPr>
            <p:cNvSpPr/>
            <p:nvPr/>
          </p:nvSpPr>
          <p:spPr>
            <a:xfrm>
              <a:off x="10617394" y="1651467"/>
              <a:ext cx="938530" cy="862330"/>
            </a:xfrm>
            <a:custGeom>
              <a:avLst/>
              <a:gdLst/>
              <a:ahLst/>
              <a:cxnLst/>
              <a:rect l="l" t="t" r="r" b="b"/>
              <a:pathLst>
                <a:path w="938529" h="862330">
                  <a:moveTo>
                    <a:pt x="652551" y="806891"/>
                  </a:moveTo>
                  <a:lnTo>
                    <a:pt x="285940" y="806891"/>
                  </a:lnTo>
                  <a:lnTo>
                    <a:pt x="275237" y="809052"/>
                  </a:lnTo>
                  <a:lnTo>
                    <a:pt x="266499" y="814945"/>
                  </a:lnTo>
                  <a:lnTo>
                    <a:pt x="260609" y="823687"/>
                  </a:lnTo>
                  <a:lnTo>
                    <a:pt x="258450" y="834395"/>
                  </a:lnTo>
                  <a:lnTo>
                    <a:pt x="260609" y="845102"/>
                  </a:lnTo>
                  <a:lnTo>
                    <a:pt x="266499" y="853844"/>
                  </a:lnTo>
                  <a:lnTo>
                    <a:pt x="275237" y="859737"/>
                  </a:lnTo>
                  <a:lnTo>
                    <a:pt x="285940" y="861898"/>
                  </a:lnTo>
                  <a:lnTo>
                    <a:pt x="652551" y="861898"/>
                  </a:lnTo>
                  <a:lnTo>
                    <a:pt x="663254" y="859737"/>
                  </a:lnTo>
                  <a:lnTo>
                    <a:pt x="671992" y="853844"/>
                  </a:lnTo>
                  <a:lnTo>
                    <a:pt x="677882" y="845102"/>
                  </a:lnTo>
                  <a:lnTo>
                    <a:pt x="680041" y="834395"/>
                  </a:lnTo>
                  <a:lnTo>
                    <a:pt x="677882" y="823687"/>
                  </a:lnTo>
                  <a:lnTo>
                    <a:pt x="671992" y="814945"/>
                  </a:lnTo>
                  <a:lnTo>
                    <a:pt x="663254" y="809052"/>
                  </a:lnTo>
                  <a:lnTo>
                    <a:pt x="652551" y="806891"/>
                  </a:lnTo>
                  <a:close/>
                </a:path>
                <a:path w="938529" h="862330">
                  <a:moveTo>
                    <a:pt x="399075" y="715190"/>
                  </a:moveTo>
                  <a:lnTo>
                    <a:pt x="342384" y="715190"/>
                  </a:lnTo>
                  <a:lnTo>
                    <a:pt x="319469" y="806891"/>
                  </a:lnTo>
                  <a:lnTo>
                    <a:pt x="376160" y="806891"/>
                  </a:lnTo>
                  <a:lnTo>
                    <a:pt x="399075" y="715190"/>
                  </a:lnTo>
                  <a:close/>
                </a:path>
                <a:path w="938529" h="862330">
                  <a:moveTo>
                    <a:pt x="596126" y="715190"/>
                  </a:moveTo>
                  <a:lnTo>
                    <a:pt x="539435" y="715190"/>
                  </a:lnTo>
                  <a:lnTo>
                    <a:pt x="562350" y="806891"/>
                  </a:lnTo>
                  <a:lnTo>
                    <a:pt x="619023" y="806891"/>
                  </a:lnTo>
                  <a:lnTo>
                    <a:pt x="596126" y="715190"/>
                  </a:lnTo>
                  <a:close/>
                </a:path>
                <a:path w="938529" h="862330">
                  <a:moveTo>
                    <a:pt x="856019" y="0"/>
                  </a:moveTo>
                  <a:lnTo>
                    <a:pt x="82473" y="0"/>
                  </a:lnTo>
                  <a:lnTo>
                    <a:pt x="50404" y="6495"/>
                  </a:lnTo>
                  <a:lnTo>
                    <a:pt x="24185" y="24197"/>
                  </a:lnTo>
                  <a:lnTo>
                    <a:pt x="6492" y="50433"/>
                  </a:lnTo>
                  <a:lnTo>
                    <a:pt x="0" y="82527"/>
                  </a:lnTo>
                  <a:lnTo>
                    <a:pt x="0" y="632661"/>
                  </a:lnTo>
                  <a:lnTo>
                    <a:pt x="6492" y="664756"/>
                  </a:lnTo>
                  <a:lnTo>
                    <a:pt x="24185" y="690992"/>
                  </a:lnTo>
                  <a:lnTo>
                    <a:pt x="50404" y="708695"/>
                  </a:lnTo>
                  <a:lnTo>
                    <a:pt x="82473" y="715190"/>
                  </a:lnTo>
                  <a:lnTo>
                    <a:pt x="856019" y="715190"/>
                  </a:lnTo>
                  <a:lnTo>
                    <a:pt x="888099" y="708695"/>
                  </a:lnTo>
                  <a:lnTo>
                    <a:pt x="914323" y="690992"/>
                  </a:lnTo>
                  <a:lnTo>
                    <a:pt x="932018" y="664756"/>
                  </a:lnTo>
                  <a:lnTo>
                    <a:pt x="932943" y="660184"/>
                  </a:lnTo>
                  <a:lnTo>
                    <a:pt x="82473" y="660184"/>
                  </a:lnTo>
                  <a:lnTo>
                    <a:pt x="71786" y="658017"/>
                  </a:lnTo>
                  <a:lnTo>
                    <a:pt x="63046" y="652114"/>
                  </a:lnTo>
                  <a:lnTo>
                    <a:pt x="57147" y="643364"/>
                  </a:lnTo>
                  <a:lnTo>
                    <a:pt x="54982" y="632661"/>
                  </a:lnTo>
                  <a:lnTo>
                    <a:pt x="54982" y="568482"/>
                  </a:lnTo>
                  <a:lnTo>
                    <a:pt x="938510" y="568482"/>
                  </a:lnTo>
                  <a:lnTo>
                    <a:pt x="938510" y="513476"/>
                  </a:lnTo>
                  <a:lnTo>
                    <a:pt x="54982" y="513476"/>
                  </a:lnTo>
                  <a:lnTo>
                    <a:pt x="54982" y="82527"/>
                  </a:lnTo>
                  <a:lnTo>
                    <a:pt x="57147" y="71824"/>
                  </a:lnTo>
                  <a:lnTo>
                    <a:pt x="63046" y="63075"/>
                  </a:lnTo>
                  <a:lnTo>
                    <a:pt x="71786" y="57171"/>
                  </a:lnTo>
                  <a:lnTo>
                    <a:pt x="82473" y="55004"/>
                  </a:lnTo>
                  <a:lnTo>
                    <a:pt x="932943" y="55004"/>
                  </a:lnTo>
                  <a:lnTo>
                    <a:pt x="932018" y="50433"/>
                  </a:lnTo>
                  <a:lnTo>
                    <a:pt x="914323" y="24197"/>
                  </a:lnTo>
                  <a:lnTo>
                    <a:pt x="888099" y="6495"/>
                  </a:lnTo>
                  <a:lnTo>
                    <a:pt x="856019" y="0"/>
                  </a:lnTo>
                  <a:close/>
                </a:path>
                <a:path w="938529" h="862330">
                  <a:moveTo>
                    <a:pt x="938510" y="568482"/>
                  </a:moveTo>
                  <a:lnTo>
                    <a:pt x="883509" y="568482"/>
                  </a:lnTo>
                  <a:lnTo>
                    <a:pt x="883509" y="632661"/>
                  </a:lnTo>
                  <a:lnTo>
                    <a:pt x="881347" y="643364"/>
                  </a:lnTo>
                  <a:lnTo>
                    <a:pt x="875452" y="652114"/>
                  </a:lnTo>
                  <a:lnTo>
                    <a:pt x="866714" y="658017"/>
                  </a:lnTo>
                  <a:lnTo>
                    <a:pt x="856019" y="660184"/>
                  </a:lnTo>
                  <a:lnTo>
                    <a:pt x="932943" y="660184"/>
                  </a:lnTo>
                  <a:lnTo>
                    <a:pt x="938510" y="632661"/>
                  </a:lnTo>
                  <a:lnTo>
                    <a:pt x="938510" y="568482"/>
                  </a:lnTo>
                  <a:close/>
                </a:path>
                <a:path w="938529" h="862330">
                  <a:moveTo>
                    <a:pt x="932943" y="55004"/>
                  </a:moveTo>
                  <a:lnTo>
                    <a:pt x="856019" y="55004"/>
                  </a:lnTo>
                  <a:lnTo>
                    <a:pt x="866714" y="57171"/>
                  </a:lnTo>
                  <a:lnTo>
                    <a:pt x="875452" y="63075"/>
                  </a:lnTo>
                  <a:lnTo>
                    <a:pt x="881347" y="71824"/>
                  </a:lnTo>
                  <a:lnTo>
                    <a:pt x="883509" y="82527"/>
                  </a:lnTo>
                  <a:lnTo>
                    <a:pt x="883509" y="513476"/>
                  </a:lnTo>
                  <a:lnTo>
                    <a:pt x="938510" y="513476"/>
                  </a:lnTo>
                  <a:lnTo>
                    <a:pt x="938510" y="82527"/>
                  </a:lnTo>
                  <a:lnTo>
                    <a:pt x="932943" y="55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5" name="object 40">
              <a:extLst>
                <a:ext uri="{FF2B5EF4-FFF2-40B4-BE49-F238E27FC236}">
                  <a16:creationId xmlns:a16="http://schemas.microsoft.com/office/drawing/2014/main" id="{E12B4E43-B85E-276C-A504-22A7404AD12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44898" y="1817072"/>
              <a:ext cx="285516" cy="285649"/>
            </a:xfrm>
            <a:prstGeom prst="rect">
              <a:avLst/>
            </a:prstGeom>
          </p:spPr>
        </p:pic>
      </p:grpSp>
      <p:sp>
        <p:nvSpPr>
          <p:cNvPr id="127" name="object 24">
            <a:extLst>
              <a:ext uri="{FF2B5EF4-FFF2-40B4-BE49-F238E27FC236}">
                <a16:creationId xmlns:a16="http://schemas.microsoft.com/office/drawing/2014/main" id="{A017DC5A-BD64-E651-B91F-99887285ED5A}"/>
              </a:ext>
            </a:extLst>
          </p:cNvPr>
          <p:cNvSpPr txBox="1"/>
          <p:nvPr/>
        </p:nvSpPr>
        <p:spPr>
          <a:xfrm>
            <a:off x="7214322" y="2975341"/>
            <a:ext cx="33290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8A4F50"/>
                </a:solidFill>
                <a:latin typeface="Arial"/>
                <a:cs typeface="Arial"/>
              </a:rPr>
              <a:t>Service type</a:t>
            </a:r>
          </a:p>
        </p:txBody>
      </p:sp>
      <p:sp>
        <p:nvSpPr>
          <p:cNvPr id="6" name="object 37">
            <a:extLst>
              <a:ext uri="{FF2B5EF4-FFF2-40B4-BE49-F238E27FC236}">
                <a16:creationId xmlns:a16="http://schemas.microsoft.com/office/drawing/2014/main" id="{8223AC19-21BA-BA94-7684-69DEBCF62772}"/>
              </a:ext>
            </a:extLst>
          </p:cNvPr>
          <p:cNvSpPr/>
          <p:nvPr/>
        </p:nvSpPr>
        <p:spPr>
          <a:xfrm>
            <a:off x="6127800" y="8853049"/>
            <a:ext cx="715683" cy="657210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ADEC8F06-6DFE-5C83-8E4E-5DB1C191FE5B}"/>
              </a:ext>
            </a:extLst>
          </p:cNvPr>
          <p:cNvSpPr txBox="1"/>
          <p:nvPr/>
        </p:nvSpPr>
        <p:spPr>
          <a:xfrm>
            <a:off x="7214322" y="9180977"/>
            <a:ext cx="3174685" cy="76995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Manufacturing and processing</a:t>
            </a:r>
            <a:endParaRPr lang="en-GB" sz="24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417B19EB-A564-9CD3-D710-800ED3F83B22}"/>
              </a:ext>
            </a:extLst>
          </p:cNvPr>
          <p:cNvSpPr txBox="1"/>
          <p:nvPr/>
        </p:nvSpPr>
        <p:spPr>
          <a:xfrm>
            <a:off x="7214322" y="8513564"/>
            <a:ext cx="31746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5A63"/>
                </a:solidFill>
                <a:latin typeface="Arial"/>
                <a:cs typeface="Arial"/>
              </a:rPr>
              <a:t>Sectors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A88EC73-39F0-ACF3-5F4C-BCB9DC079525}"/>
              </a:ext>
            </a:extLst>
          </p:cNvPr>
          <p:cNvSpPr txBox="1"/>
          <p:nvPr/>
        </p:nvSpPr>
        <p:spPr>
          <a:xfrm>
            <a:off x="11104340" y="7410450"/>
            <a:ext cx="8155757" cy="264816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63525" marR="5080" indent="-250825" algn="just">
              <a:spcBef>
                <a:spcPts val="50"/>
              </a:spcBef>
              <a:spcAft>
                <a:spcPts val="600"/>
              </a:spcAft>
              <a:buClr>
                <a:srgbClr val="0064FF"/>
              </a:buClr>
              <a:buFont typeface="Arial" panose="020B0604020202020204" pitchFamily="34" charset="0"/>
              <a:buChar char="•"/>
            </a:pPr>
            <a:r>
              <a:rPr lang="en-GB" sz="199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 feasibility study: </a:t>
            </a:r>
            <a:r>
              <a:rPr lang="en-GB" sz="19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in-depth analysis of automating the packaging process to address the challenges of small-batch production;</a:t>
            </a:r>
          </a:p>
          <a:p>
            <a:pPr marL="263525" marR="5080" indent="-250825" algn="just">
              <a:spcBef>
                <a:spcPts val="50"/>
              </a:spcBef>
              <a:spcAft>
                <a:spcPts val="600"/>
              </a:spcAft>
              <a:buClr>
                <a:srgbClr val="0064FF"/>
              </a:buClr>
              <a:buFont typeface="Arial" panose="020B0604020202020204" pitchFamily="34" charset="0"/>
              <a:buChar char="•"/>
            </a:pPr>
            <a:r>
              <a:rPr lang="en-GB" sz="199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Tailored robotic solution:</a:t>
            </a:r>
            <a:r>
              <a:rPr lang="en-GB" sz="199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robotic arm with advanced flexibility was proposed to manage the variety of products and packaging types;</a:t>
            </a:r>
          </a:p>
          <a:p>
            <a:pPr marL="263525" marR="5080" indent="-250825" algn="just">
              <a:spcBef>
                <a:spcPts val="50"/>
              </a:spcBef>
              <a:spcAft>
                <a:spcPts val="600"/>
              </a:spcAft>
              <a:buClr>
                <a:srgbClr val="0064FF"/>
              </a:buClr>
              <a:buFont typeface="Arial" panose="020B0604020202020204" pitchFamily="34" charset="0"/>
              <a:buChar char="•"/>
            </a:pPr>
            <a:r>
              <a:rPr lang="en-GB" sz="199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Implementation: </a:t>
            </a:r>
            <a:r>
              <a:rPr lang="en-GB" sz="19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pilot project was initiated to test the automated system, ensuring it met the company's needs for scalability and efficiency.</a:t>
            </a: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CC77C351-750C-8C91-D7A2-1B84A1CC897F}"/>
              </a:ext>
            </a:extLst>
          </p:cNvPr>
          <p:cNvSpPr txBox="1"/>
          <p:nvPr/>
        </p:nvSpPr>
        <p:spPr>
          <a:xfrm>
            <a:off x="12281640" y="6563380"/>
            <a:ext cx="370846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FEFB"/>
                </a:solidFill>
                <a:latin typeface="Arial"/>
                <a:cs typeface="Arial"/>
              </a:rPr>
              <a:t>Solutions</a:t>
            </a:r>
          </a:p>
        </p:txBody>
      </p:sp>
      <p:pic>
        <p:nvPicPr>
          <p:cNvPr id="34" name="Gráfico 33" descr="Bombilla y engranaje">
            <a:extLst>
              <a:ext uri="{FF2B5EF4-FFF2-40B4-BE49-F238E27FC236}">
                <a16:creationId xmlns:a16="http://schemas.microsoft.com/office/drawing/2014/main" id="{7F572B6F-C5A9-D652-F9D2-A1D4373953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45724" y="6455993"/>
            <a:ext cx="984763" cy="914400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648EC0C8-230F-9C52-5E84-6AB75CDE4C0B}"/>
              </a:ext>
            </a:extLst>
          </p:cNvPr>
          <p:cNvSpPr txBox="1">
            <a:spLocks/>
          </p:cNvSpPr>
          <p:nvPr/>
        </p:nvSpPr>
        <p:spPr>
          <a:xfrm>
            <a:off x="219551" y="439593"/>
            <a:ext cx="3886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5400" dirty="0">
                <a:solidFill>
                  <a:srgbClr val="FFFEFB"/>
                </a:solidFill>
              </a:rPr>
              <a:t>Success stories</a:t>
            </a:r>
            <a:endParaRPr lang="en-US" sz="5400" b="1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C29B4C7-E98D-C502-BF68-2B520198EB71}"/>
              </a:ext>
            </a:extLst>
          </p:cNvPr>
          <p:cNvSpPr txBox="1"/>
          <p:nvPr/>
        </p:nvSpPr>
        <p:spPr>
          <a:xfrm>
            <a:off x="4413250" y="492171"/>
            <a:ext cx="1494424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S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mart packaging: evaluating the feasibility of tomorrow’s solutions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áfico 13" descr="Robot">
            <a:extLst>
              <a:ext uri="{FF2B5EF4-FFF2-40B4-BE49-F238E27FC236}">
                <a16:creationId xmlns:a16="http://schemas.microsoft.com/office/drawing/2014/main" id="{413A7A97-4108-BFB6-2063-D2097C4B8E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64481" y="5912269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70571A-B5B9-5DBA-4824-1F74C61CA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4" b="14076"/>
          <a:stretch/>
        </p:blipFill>
        <p:spPr bwMode="auto">
          <a:xfrm>
            <a:off x="2537900" y="2865988"/>
            <a:ext cx="2027749" cy="148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9FA5176-A006-47DA-DF16-DC85328E4B6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85754" y="8853049"/>
            <a:ext cx="3780000" cy="491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 Diagonal Corner of Rectangle 25">
            <a:extLst>
              <a:ext uri="{FF2B5EF4-FFF2-40B4-BE49-F238E27FC236}">
                <a16:creationId xmlns:a16="http://schemas.microsoft.com/office/drawing/2014/main" id="{49409763-1038-2A36-7377-B92F5A6C197F}"/>
              </a:ext>
            </a:extLst>
          </p:cNvPr>
          <p:cNvSpPr/>
          <p:nvPr/>
        </p:nvSpPr>
        <p:spPr>
          <a:xfrm>
            <a:off x="8104506" y="2730197"/>
            <a:ext cx="11557352" cy="4352295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16F8501A-9C01-9F34-2CF8-69D7BD875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033" y="2851114"/>
            <a:ext cx="1078060" cy="1078060"/>
          </a:xfrm>
          <a:prstGeom prst="rect">
            <a:avLst/>
          </a:prstGeom>
        </p:spPr>
      </p:pic>
      <p:sp>
        <p:nvSpPr>
          <p:cNvPr id="16" name="object 24">
            <a:extLst>
              <a:ext uri="{FF2B5EF4-FFF2-40B4-BE49-F238E27FC236}">
                <a16:creationId xmlns:a16="http://schemas.microsoft.com/office/drawing/2014/main" id="{921206F8-94A7-348D-3713-11B6C9E7A66E}"/>
              </a:ext>
            </a:extLst>
          </p:cNvPr>
          <p:cNvSpPr txBox="1"/>
          <p:nvPr/>
        </p:nvSpPr>
        <p:spPr>
          <a:xfrm>
            <a:off x="9343437" y="2973706"/>
            <a:ext cx="1113693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0064FF"/>
                </a:solidFill>
                <a:latin typeface="Arial"/>
                <a:cs typeface="Arial"/>
              </a:rPr>
              <a:t>Results and benefits</a:t>
            </a: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E3B820FC-3A7A-EBE3-AED2-C1C2EAFE6732}"/>
              </a:ext>
            </a:extLst>
          </p:cNvPr>
          <p:cNvSpPr txBox="1"/>
          <p:nvPr/>
        </p:nvSpPr>
        <p:spPr>
          <a:xfrm>
            <a:off x="9343437" y="3635213"/>
            <a:ext cx="9904374" cy="3470437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en-GB" sz="1999" b="1" spc="-10" dirty="0">
                <a:solidFill>
                  <a:srgbClr val="006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productivity</a:t>
            </a:r>
          </a:p>
          <a:p>
            <a:pPr algn="just">
              <a:spcAft>
                <a:spcPts val="600"/>
              </a:spcAft>
            </a:pPr>
            <a:r>
              <a:rPr lang="en-GB" sz="2000" dirty="0" err="1">
                <a:solidFill>
                  <a:schemeClr val="tx1"/>
                </a:solidFill>
              </a:rPr>
              <a:t>Conforma</a:t>
            </a:r>
            <a:r>
              <a:rPr lang="en-GB" sz="2000" dirty="0">
                <a:solidFill>
                  <a:schemeClr val="tx1"/>
                </a:solidFill>
              </a:rPr>
              <a:t> experienced a significant increase in production speed by automating the packaging process, cutting down on manual labour and allowing for faster output.</a:t>
            </a:r>
          </a:p>
          <a:p>
            <a:pPr algn="just">
              <a:spcBef>
                <a:spcPts val="1200"/>
              </a:spcBef>
              <a:spcAft>
                <a:spcPts val="300"/>
              </a:spcAft>
            </a:pPr>
            <a:r>
              <a:rPr lang="en-GB" sz="1999" b="1" spc="-1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flexibility</a:t>
            </a:r>
          </a:p>
          <a:p>
            <a:pPr algn="just">
              <a:spcAft>
                <a:spcPts val="600"/>
              </a:spcAft>
            </a:pPr>
            <a:r>
              <a:rPr lang="en-GB" sz="2000" dirty="0">
                <a:solidFill>
                  <a:schemeClr val="tx1"/>
                </a:solidFill>
              </a:rPr>
              <a:t>The newly implemented robotic solution was adaptable to various product types and sizes, making it easier for </a:t>
            </a:r>
            <a:r>
              <a:rPr lang="en-GB" sz="2000" dirty="0" err="1">
                <a:solidFill>
                  <a:schemeClr val="tx1"/>
                </a:solidFill>
              </a:rPr>
              <a:t>Conforma</a:t>
            </a:r>
            <a:r>
              <a:rPr lang="en-GB" sz="2000" dirty="0">
                <a:solidFill>
                  <a:schemeClr val="tx1"/>
                </a:solidFill>
              </a:rPr>
              <a:t> to meet diverse client demands.</a:t>
            </a:r>
          </a:p>
          <a:p>
            <a:pPr algn="just">
              <a:spcBef>
                <a:spcPts val="1200"/>
              </a:spcBef>
              <a:spcAft>
                <a:spcPts val="300"/>
              </a:spcAft>
            </a:pPr>
            <a:r>
              <a:rPr lang="en-GB" sz="1999" b="1" spc="-1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efficiency</a:t>
            </a:r>
          </a:p>
          <a:p>
            <a:pPr algn="just">
              <a:spcAft>
                <a:spcPts val="600"/>
              </a:spcAft>
            </a:pPr>
            <a:r>
              <a:rPr lang="en-GB" sz="2000" dirty="0">
                <a:solidFill>
                  <a:schemeClr val="tx1"/>
                </a:solidFill>
              </a:rPr>
              <a:t>Automation reduced operational costs by minimising human error, optimising material use, and reducing the need for additional labour, ultimately improving profitability.</a:t>
            </a:r>
            <a:endParaRPr lang="en-US" sz="1999" b="1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ound Diagonal Corner of Rectangle 8">
            <a:extLst>
              <a:ext uri="{FF2B5EF4-FFF2-40B4-BE49-F238E27FC236}">
                <a16:creationId xmlns:a16="http://schemas.microsoft.com/office/drawing/2014/main" id="{E68D9832-220F-CD10-C4BB-D9597D9E7538}"/>
              </a:ext>
            </a:extLst>
          </p:cNvPr>
          <p:cNvSpPr/>
          <p:nvPr/>
        </p:nvSpPr>
        <p:spPr>
          <a:xfrm flipH="1">
            <a:off x="856290" y="2731538"/>
            <a:ext cx="6707547" cy="7080218"/>
          </a:xfrm>
          <a:prstGeom prst="round2DiagRect">
            <a:avLst>
              <a:gd name="adj1" fmla="val 14612"/>
              <a:gd name="adj2" fmla="val 0"/>
            </a:avLst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87" name="object 24">
            <a:extLst>
              <a:ext uri="{FF2B5EF4-FFF2-40B4-BE49-F238E27FC236}">
                <a16:creationId xmlns:a16="http://schemas.microsoft.com/office/drawing/2014/main" id="{D1552B47-3D3F-407B-B9F3-DFB55F036155}"/>
              </a:ext>
            </a:extLst>
          </p:cNvPr>
          <p:cNvSpPr txBox="1"/>
          <p:nvPr/>
        </p:nvSpPr>
        <p:spPr>
          <a:xfrm>
            <a:off x="1799564" y="2931465"/>
            <a:ext cx="553172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en-US" sz="3200" dirty="0">
                <a:solidFill>
                  <a:schemeClr val="bg2"/>
                </a:solidFill>
                <a:latin typeface="Arial"/>
                <a:cs typeface="Arial"/>
              </a:rPr>
              <a:t>Thanks to EDIH DIGITALIS the SME achieved:</a:t>
            </a:r>
            <a:r>
              <a:rPr lang="en-US" sz="3200" dirty="0">
                <a:solidFill>
                  <a:srgbClr val="0064FF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17" name="Picture 118">
            <a:extLst>
              <a:ext uri="{FF2B5EF4-FFF2-40B4-BE49-F238E27FC236}">
                <a16:creationId xmlns:a16="http://schemas.microsoft.com/office/drawing/2014/main" id="{F914222C-D65F-101A-42C1-91CEC42A0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18584" y="2937516"/>
            <a:ext cx="895726" cy="90525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564A0588-0146-6490-0335-713F04B8BD0C}"/>
              </a:ext>
            </a:extLst>
          </p:cNvPr>
          <p:cNvSpPr txBox="1"/>
          <p:nvPr/>
        </p:nvSpPr>
        <p:spPr>
          <a:xfrm>
            <a:off x="1185713" y="4133850"/>
            <a:ext cx="6048699" cy="545104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61938" marR="0" lvl="0" indent="-261938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99" b="1" kern="1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999" b="1" kern="1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mproved efficiency: </a:t>
            </a:r>
            <a:r>
              <a:rPr lang="en-GB" sz="1999" kern="1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automation of packaging led to a substantial reduction in manual labour, streamlining the process and enabling </a:t>
            </a:r>
            <a:r>
              <a:rPr lang="en-GB" sz="1999" kern="1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Conforma</a:t>
            </a:r>
            <a:r>
              <a:rPr lang="en-GB" sz="1999" kern="1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handle higher volumes with increased speed. This efficiency boost resulted in fewer errors and smoother operations;</a:t>
            </a:r>
          </a:p>
          <a:p>
            <a:pPr marL="261938" marR="0" lvl="0" indent="-261938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99" b="1" kern="1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scalability: </a:t>
            </a:r>
            <a:r>
              <a:rPr lang="en-GB" sz="1999" kern="1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tailored robotic system was designed to be flexible, allowing </a:t>
            </a:r>
            <a:r>
              <a:rPr lang="en-GB" sz="1999" kern="1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Conforma</a:t>
            </a:r>
            <a:r>
              <a:rPr lang="en-GB" sz="1999" kern="1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expand its production capacity without sacrificing quality, regardless of product variations;</a:t>
            </a:r>
          </a:p>
          <a:p>
            <a:pPr marL="261938" marR="0" lvl="0" indent="-261938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99" b="1" kern="1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growth potential: </a:t>
            </a:r>
            <a:r>
              <a:rPr lang="en-GB" sz="1999" kern="1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integrating digital solutions, </a:t>
            </a:r>
            <a:r>
              <a:rPr lang="en-GB" sz="1999" kern="1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Conforma</a:t>
            </a:r>
            <a:r>
              <a:rPr lang="en-GB" sz="1999" kern="1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improved its ability to meet market demand, positioning itself for broader market reach and future business expansion.</a:t>
            </a:r>
            <a:endParaRPr lang="es-ES" sz="1999" kern="1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30">
            <a:extLst>
              <a:ext uri="{FF2B5EF4-FFF2-40B4-BE49-F238E27FC236}">
                <a16:creationId xmlns:a16="http://schemas.microsoft.com/office/drawing/2014/main" id="{E7667C24-77BA-5964-DD9E-46B9808DD891}"/>
              </a:ext>
            </a:extLst>
          </p:cNvPr>
          <p:cNvSpPr/>
          <p:nvPr/>
        </p:nvSpPr>
        <p:spPr>
          <a:xfrm>
            <a:off x="591920" y="2868643"/>
            <a:ext cx="1088730" cy="1080732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101FE1D-B129-0D74-99F1-E200753F0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3740" y="3024299"/>
            <a:ext cx="895350" cy="904875"/>
          </a:xfrm>
          <a:prstGeom prst="rect">
            <a:avLst/>
          </a:prstGeom>
        </p:spPr>
      </p:pic>
      <p:sp>
        <p:nvSpPr>
          <p:cNvPr id="2" name="Round Diagonal Corner of Rectangle 8">
            <a:extLst>
              <a:ext uri="{FF2B5EF4-FFF2-40B4-BE49-F238E27FC236}">
                <a16:creationId xmlns:a16="http://schemas.microsoft.com/office/drawing/2014/main" id="{02B1FC2E-4D81-E026-8AA5-8D9F188EC541}"/>
              </a:ext>
            </a:extLst>
          </p:cNvPr>
          <p:cNvSpPr/>
          <p:nvPr/>
        </p:nvSpPr>
        <p:spPr>
          <a:xfrm flipH="1">
            <a:off x="8254185" y="7486650"/>
            <a:ext cx="11407673" cy="2325106"/>
          </a:xfrm>
          <a:prstGeom prst="round2DiagRect">
            <a:avLst>
              <a:gd name="adj1" fmla="val 14612"/>
              <a:gd name="adj2" fmla="val 0"/>
            </a:avLst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" name="object 30">
            <a:extLst>
              <a:ext uri="{FF2B5EF4-FFF2-40B4-BE49-F238E27FC236}">
                <a16:creationId xmlns:a16="http://schemas.microsoft.com/office/drawing/2014/main" id="{D978581E-6F55-2A40-6EA2-AEF9C54CCD21}"/>
              </a:ext>
            </a:extLst>
          </p:cNvPr>
          <p:cNvSpPr/>
          <p:nvPr/>
        </p:nvSpPr>
        <p:spPr>
          <a:xfrm>
            <a:off x="7918450" y="7724952"/>
            <a:ext cx="1088730" cy="1080732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11874505-093A-AAB8-D4FC-74B544C96D35}"/>
              </a:ext>
            </a:extLst>
          </p:cNvPr>
          <p:cNvSpPr txBox="1"/>
          <p:nvPr/>
        </p:nvSpPr>
        <p:spPr>
          <a:xfrm>
            <a:off x="9206475" y="7525756"/>
            <a:ext cx="724152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solidFill>
                  <a:srgbClr val="FFFEFB"/>
                </a:solidFill>
                <a:latin typeface="Arial"/>
                <a:cs typeface="Arial"/>
              </a:rPr>
              <a:t>Lessons learnt</a:t>
            </a: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F8D875A7-ED2E-F15C-C84B-7ECFA627B7DD}"/>
              </a:ext>
            </a:extLst>
          </p:cNvPr>
          <p:cNvSpPr txBox="1"/>
          <p:nvPr/>
        </p:nvSpPr>
        <p:spPr>
          <a:xfrm>
            <a:off x="9190914" y="8245297"/>
            <a:ext cx="10166585" cy="141654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63538" indent="-271463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GB" sz="1900" b="1" dirty="0">
                <a:solidFill>
                  <a:srgbClr val="FFFEF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Tailored solutions are crucial: </a:t>
            </a:r>
            <a:r>
              <a:rPr lang="en-GB" sz="1900" dirty="0">
                <a:solidFill>
                  <a:srgbClr val="FFFEF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one-size-fits-all approach in automation does not work for specialised products.</a:t>
            </a:r>
          </a:p>
          <a:p>
            <a:pPr marL="363538" indent="-271463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GB" sz="1900" b="1" dirty="0">
                <a:solidFill>
                  <a:srgbClr val="FFFEF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Collaboration with digital experts: </a:t>
            </a:r>
            <a:r>
              <a:rPr lang="en-GB" sz="1900" dirty="0">
                <a:solidFill>
                  <a:srgbClr val="FFFEF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partnering with EDIH Digitalis was essential in achieving technical innovation and growth.</a:t>
            </a:r>
            <a:endParaRPr lang="en-US" sz="1900" dirty="0">
              <a:solidFill>
                <a:srgbClr val="FFFEFB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47">
            <a:extLst>
              <a:ext uri="{FF2B5EF4-FFF2-40B4-BE49-F238E27FC236}">
                <a16:creationId xmlns:a16="http://schemas.microsoft.com/office/drawing/2014/main" id="{7CBC088A-36F8-3051-E0E0-7D6B8E5F93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4011" y="7810284"/>
            <a:ext cx="936729" cy="946694"/>
          </a:xfrm>
          <a:prstGeom prst="rect">
            <a:avLst/>
          </a:prstGeom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CEEF4D69-5824-1547-F9A1-018B2BE4F12E}"/>
              </a:ext>
            </a:extLst>
          </p:cNvPr>
          <p:cNvSpPr/>
          <p:nvPr/>
        </p:nvSpPr>
        <p:spPr>
          <a:xfrm>
            <a:off x="4105752" y="250923"/>
            <a:ext cx="15165362" cy="2097504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lang="es-ES" dirty="0"/>
          </a:p>
        </p:txBody>
      </p:sp>
      <p:sp>
        <p:nvSpPr>
          <p:cNvPr id="4" name="object 30">
            <a:extLst>
              <a:ext uri="{FF2B5EF4-FFF2-40B4-BE49-F238E27FC236}">
                <a16:creationId xmlns:a16="http://schemas.microsoft.com/office/drawing/2014/main" id="{7DFDC43A-939E-A1A5-09E5-374284CDC3E0}"/>
              </a:ext>
            </a:extLst>
          </p:cNvPr>
          <p:cNvSpPr/>
          <p:nvPr/>
        </p:nvSpPr>
        <p:spPr>
          <a:xfrm>
            <a:off x="0" y="250923"/>
            <a:ext cx="4105751" cy="2113097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16748C65-3BC3-7033-BFE5-CD30D70F5966}"/>
              </a:ext>
            </a:extLst>
          </p:cNvPr>
          <p:cNvSpPr txBox="1">
            <a:spLocks/>
          </p:cNvSpPr>
          <p:nvPr/>
        </p:nvSpPr>
        <p:spPr>
          <a:xfrm>
            <a:off x="219551" y="439593"/>
            <a:ext cx="3886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5400" dirty="0">
                <a:solidFill>
                  <a:srgbClr val="FFFEFB"/>
                </a:solidFill>
              </a:rPr>
              <a:t>Success stories</a:t>
            </a:r>
            <a:endParaRPr lang="en-US" sz="5400" b="1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8" name="CuadroTexto 8">
            <a:extLst>
              <a:ext uri="{FF2B5EF4-FFF2-40B4-BE49-F238E27FC236}">
                <a16:creationId xmlns:a16="http://schemas.microsoft.com/office/drawing/2014/main" id="{AC8AE086-541A-48E5-70C8-8794B6A2646A}"/>
              </a:ext>
            </a:extLst>
          </p:cNvPr>
          <p:cNvSpPr txBox="1"/>
          <p:nvPr/>
        </p:nvSpPr>
        <p:spPr>
          <a:xfrm>
            <a:off x="4413250" y="492171"/>
            <a:ext cx="1494424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S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mart packaging: evaluating the feasibility of tomorrow’s solutions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98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BA2C121-584D-A05F-006B-B2EF57C40A4A}"/>
              </a:ext>
            </a:extLst>
          </p:cNvPr>
          <p:cNvSpPr/>
          <p:nvPr/>
        </p:nvSpPr>
        <p:spPr>
          <a:xfrm>
            <a:off x="3956050" y="250923"/>
            <a:ext cx="15315063" cy="2097504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8DE63860-0209-71CA-38C5-B0D16A2868E2}"/>
              </a:ext>
            </a:extLst>
          </p:cNvPr>
          <p:cNvSpPr/>
          <p:nvPr/>
        </p:nvSpPr>
        <p:spPr>
          <a:xfrm>
            <a:off x="0" y="203265"/>
            <a:ext cx="4105751" cy="2068256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5A63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Round Diagonal Corner of Rectangle 28">
            <a:extLst>
              <a:ext uri="{FF2B5EF4-FFF2-40B4-BE49-F238E27FC236}">
                <a16:creationId xmlns:a16="http://schemas.microsoft.com/office/drawing/2014/main" id="{9F7582B1-A171-AE00-2344-E9D352F1D53E}"/>
              </a:ext>
            </a:extLst>
          </p:cNvPr>
          <p:cNvSpPr/>
          <p:nvPr/>
        </p:nvSpPr>
        <p:spPr>
          <a:xfrm>
            <a:off x="1083388" y="6757567"/>
            <a:ext cx="5463462" cy="140400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Round Diagonal Corner of Rectangle 28">
            <a:extLst>
              <a:ext uri="{FF2B5EF4-FFF2-40B4-BE49-F238E27FC236}">
                <a16:creationId xmlns:a16="http://schemas.microsoft.com/office/drawing/2014/main" id="{B63ECC6E-E650-3486-C37F-3D46786B1D27}"/>
              </a:ext>
            </a:extLst>
          </p:cNvPr>
          <p:cNvSpPr/>
          <p:nvPr/>
        </p:nvSpPr>
        <p:spPr>
          <a:xfrm>
            <a:off x="929594" y="5042287"/>
            <a:ext cx="5617256" cy="140400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39959EB-2894-2F5C-3580-4C2424685579}"/>
              </a:ext>
            </a:extLst>
          </p:cNvPr>
          <p:cNvSpPr/>
          <p:nvPr/>
        </p:nvSpPr>
        <p:spPr>
          <a:xfrm>
            <a:off x="1083387" y="2971529"/>
            <a:ext cx="5463463" cy="170890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32A8CC3F-C005-DFEC-AC6F-056C6028A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08586" y="5172326"/>
            <a:ext cx="1058400" cy="1058400"/>
          </a:xfrm>
          <a:prstGeom prst="rect">
            <a:avLst/>
          </a:prstGeom>
        </p:spPr>
      </p:pic>
      <p:sp>
        <p:nvSpPr>
          <p:cNvPr id="62" name="Round Diagonal Corner of Rectangle 25">
            <a:extLst>
              <a:ext uri="{FF2B5EF4-FFF2-40B4-BE49-F238E27FC236}">
                <a16:creationId xmlns:a16="http://schemas.microsoft.com/office/drawing/2014/main" id="{06C1F5A1-CAEE-E9BF-C8DC-DACC22671707}"/>
              </a:ext>
            </a:extLst>
          </p:cNvPr>
          <p:cNvSpPr/>
          <p:nvPr/>
        </p:nvSpPr>
        <p:spPr>
          <a:xfrm>
            <a:off x="7265451" y="2971528"/>
            <a:ext cx="5531074" cy="699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50" name="object 12">
            <a:extLst>
              <a:ext uri="{FF2B5EF4-FFF2-40B4-BE49-F238E27FC236}">
                <a16:creationId xmlns:a16="http://schemas.microsoft.com/office/drawing/2014/main" id="{F5DE6321-A61B-8A55-B2C4-9127D3ED4749}"/>
              </a:ext>
            </a:extLst>
          </p:cNvPr>
          <p:cNvSpPr txBox="1"/>
          <p:nvPr/>
        </p:nvSpPr>
        <p:spPr>
          <a:xfrm>
            <a:off x="2052875" y="5473698"/>
            <a:ext cx="4399908" cy="8759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Test before invest, training and skills development, networking and access to innovation ecosystems</a:t>
            </a:r>
            <a:endParaRPr lang="en-US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object 38">
            <a:extLst>
              <a:ext uri="{FF2B5EF4-FFF2-40B4-BE49-F238E27FC236}">
                <a16:creationId xmlns:a16="http://schemas.microsoft.com/office/drawing/2014/main" id="{7DDDC0B0-A961-B496-3BC8-8F2DDD0357F3}"/>
              </a:ext>
            </a:extLst>
          </p:cNvPr>
          <p:cNvGrpSpPr/>
          <p:nvPr/>
        </p:nvGrpSpPr>
        <p:grpSpPr>
          <a:xfrm>
            <a:off x="991786" y="5362537"/>
            <a:ext cx="737885" cy="677976"/>
            <a:chOff x="10617394" y="1651467"/>
            <a:chExt cx="938530" cy="862330"/>
          </a:xfrm>
        </p:grpSpPr>
        <p:sp>
          <p:nvSpPr>
            <p:cNvPr id="72" name="object 39">
              <a:extLst>
                <a:ext uri="{FF2B5EF4-FFF2-40B4-BE49-F238E27FC236}">
                  <a16:creationId xmlns:a16="http://schemas.microsoft.com/office/drawing/2014/main" id="{AE598B8A-5CA8-70A6-2452-1FB1D66F96DF}"/>
                </a:ext>
              </a:extLst>
            </p:cNvPr>
            <p:cNvSpPr/>
            <p:nvPr/>
          </p:nvSpPr>
          <p:spPr>
            <a:xfrm>
              <a:off x="10617394" y="1651467"/>
              <a:ext cx="938530" cy="862330"/>
            </a:xfrm>
            <a:custGeom>
              <a:avLst/>
              <a:gdLst/>
              <a:ahLst/>
              <a:cxnLst/>
              <a:rect l="l" t="t" r="r" b="b"/>
              <a:pathLst>
                <a:path w="938529" h="862330">
                  <a:moveTo>
                    <a:pt x="652551" y="806891"/>
                  </a:moveTo>
                  <a:lnTo>
                    <a:pt x="285940" y="806891"/>
                  </a:lnTo>
                  <a:lnTo>
                    <a:pt x="275237" y="809052"/>
                  </a:lnTo>
                  <a:lnTo>
                    <a:pt x="266499" y="814945"/>
                  </a:lnTo>
                  <a:lnTo>
                    <a:pt x="260609" y="823687"/>
                  </a:lnTo>
                  <a:lnTo>
                    <a:pt x="258450" y="834395"/>
                  </a:lnTo>
                  <a:lnTo>
                    <a:pt x="260609" y="845102"/>
                  </a:lnTo>
                  <a:lnTo>
                    <a:pt x="266499" y="853844"/>
                  </a:lnTo>
                  <a:lnTo>
                    <a:pt x="275237" y="859737"/>
                  </a:lnTo>
                  <a:lnTo>
                    <a:pt x="285940" y="861898"/>
                  </a:lnTo>
                  <a:lnTo>
                    <a:pt x="652551" y="861898"/>
                  </a:lnTo>
                  <a:lnTo>
                    <a:pt x="663254" y="859737"/>
                  </a:lnTo>
                  <a:lnTo>
                    <a:pt x="671992" y="853844"/>
                  </a:lnTo>
                  <a:lnTo>
                    <a:pt x="677882" y="845102"/>
                  </a:lnTo>
                  <a:lnTo>
                    <a:pt x="680041" y="834395"/>
                  </a:lnTo>
                  <a:lnTo>
                    <a:pt x="677882" y="823687"/>
                  </a:lnTo>
                  <a:lnTo>
                    <a:pt x="671992" y="814945"/>
                  </a:lnTo>
                  <a:lnTo>
                    <a:pt x="663254" y="809052"/>
                  </a:lnTo>
                  <a:lnTo>
                    <a:pt x="652551" y="806891"/>
                  </a:lnTo>
                  <a:close/>
                </a:path>
                <a:path w="938529" h="862330">
                  <a:moveTo>
                    <a:pt x="399075" y="715190"/>
                  </a:moveTo>
                  <a:lnTo>
                    <a:pt x="342384" y="715190"/>
                  </a:lnTo>
                  <a:lnTo>
                    <a:pt x="319469" y="806891"/>
                  </a:lnTo>
                  <a:lnTo>
                    <a:pt x="376160" y="806891"/>
                  </a:lnTo>
                  <a:lnTo>
                    <a:pt x="399075" y="715190"/>
                  </a:lnTo>
                  <a:close/>
                </a:path>
                <a:path w="938529" h="862330">
                  <a:moveTo>
                    <a:pt x="596126" y="715190"/>
                  </a:moveTo>
                  <a:lnTo>
                    <a:pt x="539435" y="715190"/>
                  </a:lnTo>
                  <a:lnTo>
                    <a:pt x="562350" y="806891"/>
                  </a:lnTo>
                  <a:lnTo>
                    <a:pt x="619023" y="806891"/>
                  </a:lnTo>
                  <a:lnTo>
                    <a:pt x="596126" y="715190"/>
                  </a:lnTo>
                  <a:close/>
                </a:path>
                <a:path w="938529" h="862330">
                  <a:moveTo>
                    <a:pt x="856019" y="0"/>
                  </a:moveTo>
                  <a:lnTo>
                    <a:pt x="82473" y="0"/>
                  </a:lnTo>
                  <a:lnTo>
                    <a:pt x="50404" y="6495"/>
                  </a:lnTo>
                  <a:lnTo>
                    <a:pt x="24185" y="24197"/>
                  </a:lnTo>
                  <a:lnTo>
                    <a:pt x="6492" y="50433"/>
                  </a:lnTo>
                  <a:lnTo>
                    <a:pt x="0" y="82527"/>
                  </a:lnTo>
                  <a:lnTo>
                    <a:pt x="0" y="632661"/>
                  </a:lnTo>
                  <a:lnTo>
                    <a:pt x="6492" y="664756"/>
                  </a:lnTo>
                  <a:lnTo>
                    <a:pt x="24185" y="690992"/>
                  </a:lnTo>
                  <a:lnTo>
                    <a:pt x="50404" y="708695"/>
                  </a:lnTo>
                  <a:lnTo>
                    <a:pt x="82473" y="715190"/>
                  </a:lnTo>
                  <a:lnTo>
                    <a:pt x="856019" y="715190"/>
                  </a:lnTo>
                  <a:lnTo>
                    <a:pt x="888099" y="708695"/>
                  </a:lnTo>
                  <a:lnTo>
                    <a:pt x="914323" y="690992"/>
                  </a:lnTo>
                  <a:lnTo>
                    <a:pt x="932018" y="664756"/>
                  </a:lnTo>
                  <a:lnTo>
                    <a:pt x="932943" y="660184"/>
                  </a:lnTo>
                  <a:lnTo>
                    <a:pt x="82473" y="660184"/>
                  </a:lnTo>
                  <a:lnTo>
                    <a:pt x="71786" y="658017"/>
                  </a:lnTo>
                  <a:lnTo>
                    <a:pt x="63046" y="652114"/>
                  </a:lnTo>
                  <a:lnTo>
                    <a:pt x="57147" y="643364"/>
                  </a:lnTo>
                  <a:lnTo>
                    <a:pt x="54982" y="632661"/>
                  </a:lnTo>
                  <a:lnTo>
                    <a:pt x="54982" y="568482"/>
                  </a:lnTo>
                  <a:lnTo>
                    <a:pt x="938510" y="568482"/>
                  </a:lnTo>
                  <a:lnTo>
                    <a:pt x="938510" y="513476"/>
                  </a:lnTo>
                  <a:lnTo>
                    <a:pt x="54982" y="513476"/>
                  </a:lnTo>
                  <a:lnTo>
                    <a:pt x="54982" y="82527"/>
                  </a:lnTo>
                  <a:lnTo>
                    <a:pt x="57147" y="71824"/>
                  </a:lnTo>
                  <a:lnTo>
                    <a:pt x="63046" y="63075"/>
                  </a:lnTo>
                  <a:lnTo>
                    <a:pt x="71786" y="57171"/>
                  </a:lnTo>
                  <a:lnTo>
                    <a:pt x="82473" y="55004"/>
                  </a:lnTo>
                  <a:lnTo>
                    <a:pt x="932943" y="55004"/>
                  </a:lnTo>
                  <a:lnTo>
                    <a:pt x="932018" y="50433"/>
                  </a:lnTo>
                  <a:lnTo>
                    <a:pt x="914323" y="24197"/>
                  </a:lnTo>
                  <a:lnTo>
                    <a:pt x="888099" y="6495"/>
                  </a:lnTo>
                  <a:lnTo>
                    <a:pt x="856019" y="0"/>
                  </a:lnTo>
                  <a:close/>
                </a:path>
                <a:path w="938529" h="862330">
                  <a:moveTo>
                    <a:pt x="938510" y="568482"/>
                  </a:moveTo>
                  <a:lnTo>
                    <a:pt x="883509" y="568482"/>
                  </a:lnTo>
                  <a:lnTo>
                    <a:pt x="883509" y="632661"/>
                  </a:lnTo>
                  <a:lnTo>
                    <a:pt x="881347" y="643364"/>
                  </a:lnTo>
                  <a:lnTo>
                    <a:pt x="875452" y="652114"/>
                  </a:lnTo>
                  <a:lnTo>
                    <a:pt x="866714" y="658017"/>
                  </a:lnTo>
                  <a:lnTo>
                    <a:pt x="856019" y="660184"/>
                  </a:lnTo>
                  <a:lnTo>
                    <a:pt x="932943" y="660184"/>
                  </a:lnTo>
                  <a:lnTo>
                    <a:pt x="938510" y="632661"/>
                  </a:lnTo>
                  <a:lnTo>
                    <a:pt x="938510" y="568482"/>
                  </a:lnTo>
                  <a:close/>
                </a:path>
                <a:path w="938529" h="862330">
                  <a:moveTo>
                    <a:pt x="932943" y="55004"/>
                  </a:moveTo>
                  <a:lnTo>
                    <a:pt x="856019" y="55004"/>
                  </a:lnTo>
                  <a:lnTo>
                    <a:pt x="866714" y="57171"/>
                  </a:lnTo>
                  <a:lnTo>
                    <a:pt x="875452" y="63075"/>
                  </a:lnTo>
                  <a:lnTo>
                    <a:pt x="881347" y="71824"/>
                  </a:lnTo>
                  <a:lnTo>
                    <a:pt x="883509" y="82527"/>
                  </a:lnTo>
                  <a:lnTo>
                    <a:pt x="883509" y="513476"/>
                  </a:lnTo>
                  <a:lnTo>
                    <a:pt x="938510" y="513476"/>
                  </a:lnTo>
                  <a:lnTo>
                    <a:pt x="938510" y="82527"/>
                  </a:lnTo>
                  <a:lnTo>
                    <a:pt x="932943" y="55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3" name="object 40">
              <a:extLst>
                <a:ext uri="{FF2B5EF4-FFF2-40B4-BE49-F238E27FC236}">
                  <a16:creationId xmlns:a16="http://schemas.microsoft.com/office/drawing/2014/main" id="{E6FE0153-4A51-7068-61CF-085491748D7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44898" y="1817072"/>
              <a:ext cx="285516" cy="285649"/>
            </a:xfrm>
            <a:prstGeom prst="rect">
              <a:avLst/>
            </a:prstGeom>
          </p:spPr>
        </p:pic>
      </p:grpSp>
      <p:sp>
        <p:nvSpPr>
          <p:cNvPr id="79" name="object 24">
            <a:extLst>
              <a:ext uri="{FF2B5EF4-FFF2-40B4-BE49-F238E27FC236}">
                <a16:creationId xmlns:a16="http://schemas.microsoft.com/office/drawing/2014/main" id="{24F9164C-22D7-B798-5467-0371BFD7FCEF}"/>
              </a:ext>
            </a:extLst>
          </p:cNvPr>
          <p:cNvSpPr txBox="1"/>
          <p:nvPr/>
        </p:nvSpPr>
        <p:spPr>
          <a:xfrm>
            <a:off x="2130794" y="5063255"/>
            <a:ext cx="318505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solidFill>
                  <a:srgbClr val="8A4F50"/>
                </a:solidFill>
                <a:latin typeface="Arial"/>
                <a:cs typeface="Arial"/>
              </a:rPr>
              <a:t>Services</a:t>
            </a:r>
          </a:p>
        </p:txBody>
      </p:sp>
      <p:sp>
        <p:nvSpPr>
          <p:cNvPr id="3" name="object 30">
            <a:extLst>
              <a:ext uri="{FF2B5EF4-FFF2-40B4-BE49-F238E27FC236}">
                <a16:creationId xmlns:a16="http://schemas.microsoft.com/office/drawing/2014/main" id="{0092FD9F-0339-07C2-E81B-39D0ED31925A}"/>
              </a:ext>
            </a:extLst>
          </p:cNvPr>
          <p:cNvSpPr/>
          <p:nvPr/>
        </p:nvSpPr>
        <p:spPr>
          <a:xfrm>
            <a:off x="867314" y="3159325"/>
            <a:ext cx="1343833" cy="1338580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id="{6CDC5CB8-8E5A-4449-E7E6-780D1AAA2968}"/>
              </a:ext>
            </a:extLst>
          </p:cNvPr>
          <p:cNvSpPr txBox="1"/>
          <p:nvPr/>
        </p:nvSpPr>
        <p:spPr>
          <a:xfrm>
            <a:off x="782431" y="3514426"/>
            <a:ext cx="15240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50" dirty="0">
                <a:solidFill>
                  <a:srgbClr val="FFFEFB"/>
                </a:solidFill>
                <a:latin typeface="Arial"/>
                <a:cs typeface="Arial"/>
              </a:rPr>
              <a:t>EDIH</a:t>
            </a:r>
            <a:endParaRPr sz="4000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F54D9-5F0D-08B7-0DC5-03A6A7588180}"/>
              </a:ext>
            </a:extLst>
          </p:cNvPr>
          <p:cNvSpPr txBox="1"/>
          <p:nvPr/>
        </p:nvSpPr>
        <p:spPr>
          <a:xfrm>
            <a:off x="8629892" y="3453538"/>
            <a:ext cx="3879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kern="1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Challenges</a:t>
            </a:r>
            <a:endParaRPr lang="en-GR" sz="4000" kern="1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81275-3A66-5874-BE7B-58386ECC10FE}"/>
              </a:ext>
            </a:extLst>
          </p:cNvPr>
          <p:cNvSpPr txBox="1"/>
          <p:nvPr/>
        </p:nvSpPr>
        <p:spPr>
          <a:xfrm>
            <a:off x="7496558" y="4827890"/>
            <a:ext cx="5074566" cy="4805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50"/>
              </a:spcBef>
              <a:spcAft>
                <a:spcPts val="1200"/>
              </a:spcAft>
            </a:pPr>
            <a:r>
              <a:rPr lang="en-GB" sz="2000" dirty="0">
                <a:latin typeface="Arial"/>
                <a:cs typeface="Arial"/>
              </a:rPr>
              <a:t>Digital technologies rely heavily on photonic elements and systems, with lenses and mirrors being crucial components in both imaging and non-imaging applications across various industries, including sensing. To enhance system performance, it is vital to optimise the optical design for the mass production of high-quality optical-grade glasses and plastics. However, many companies involved in these technologies </a:t>
            </a:r>
            <a:r>
              <a:rPr lang="en-GB" sz="2000" b="1" dirty="0">
                <a:solidFill>
                  <a:schemeClr val="accent1"/>
                </a:solidFill>
                <a:latin typeface="Arial"/>
                <a:cs typeface="Arial"/>
              </a:rPr>
              <a:t>lack the necessary expertise to design and produce the required optical components for digital systems.</a:t>
            </a:r>
            <a:endParaRPr lang="en-GB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64010CBF-4D7F-36FD-B2B4-0A41261C3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6383" y="3147590"/>
            <a:ext cx="1346200" cy="134620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41E1063C-F1F3-2943-1DBC-3B5507358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07006" y="3314012"/>
            <a:ext cx="1001823" cy="10124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131DA3-2136-F310-66E4-4869114B9EFD}"/>
              </a:ext>
            </a:extLst>
          </p:cNvPr>
          <p:cNvSpPr txBox="1"/>
          <p:nvPr/>
        </p:nvSpPr>
        <p:spPr>
          <a:xfrm>
            <a:off x="2079330" y="6855307"/>
            <a:ext cx="3327955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kern="1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Technologies</a:t>
            </a:r>
            <a:endParaRPr lang="en-GR" sz="4000" kern="100" dirty="0">
              <a:solidFill>
                <a:schemeClr val="accent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449CFE-9B19-B9C4-70F3-FE7880074B81}"/>
              </a:ext>
            </a:extLst>
          </p:cNvPr>
          <p:cNvSpPr txBox="1"/>
          <p:nvPr/>
        </p:nvSpPr>
        <p:spPr>
          <a:xfrm>
            <a:off x="2133567" y="7526984"/>
            <a:ext cx="3427317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Photonics</a:t>
            </a:r>
            <a:endParaRPr lang="en-G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BE205E-FB16-EFF8-FEAA-EA2397B534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690" y="6902344"/>
            <a:ext cx="1058400" cy="1058400"/>
          </a:xfrm>
          <a:prstGeom prst="rect">
            <a:avLst/>
          </a:prstGeom>
        </p:spPr>
      </p:pic>
      <p:sp>
        <p:nvSpPr>
          <p:cNvPr id="27" name="Round Diagonal Corner of Rectangle 22">
            <a:extLst>
              <a:ext uri="{FF2B5EF4-FFF2-40B4-BE49-F238E27FC236}">
                <a16:creationId xmlns:a16="http://schemas.microsoft.com/office/drawing/2014/main" id="{AD6055AC-893A-6CB1-6854-3C5F41DECD5E}"/>
              </a:ext>
            </a:extLst>
          </p:cNvPr>
          <p:cNvSpPr/>
          <p:nvPr/>
        </p:nvSpPr>
        <p:spPr>
          <a:xfrm>
            <a:off x="1015776" y="8472848"/>
            <a:ext cx="5531074" cy="148917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3D97F62-58BB-EFBF-BF86-5675E7EB54FB}"/>
              </a:ext>
            </a:extLst>
          </p:cNvPr>
          <p:cNvPicPr>
            <a:picLocks/>
          </p:cNvPicPr>
          <p:nvPr/>
        </p:nvPicPr>
        <p:blipFill rotWithShape="1">
          <a:blip r:embed="rId11"/>
          <a:srcRect r="41667"/>
          <a:stretch/>
        </p:blipFill>
        <p:spPr>
          <a:xfrm>
            <a:off x="801584" y="8738109"/>
            <a:ext cx="1058400" cy="1058400"/>
          </a:xfrm>
          <a:prstGeom prst="rect">
            <a:avLst/>
          </a:prstGeom>
        </p:spPr>
      </p:pic>
      <p:sp>
        <p:nvSpPr>
          <p:cNvPr id="32" name="object 37">
            <a:extLst>
              <a:ext uri="{FF2B5EF4-FFF2-40B4-BE49-F238E27FC236}">
                <a16:creationId xmlns:a16="http://schemas.microsoft.com/office/drawing/2014/main" id="{A51C399B-3477-07E2-8F85-715E8DFDB3F9}"/>
              </a:ext>
            </a:extLst>
          </p:cNvPr>
          <p:cNvSpPr/>
          <p:nvPr/>
        </p:nvSpPr>
        <p:spPr>
          <a:xfrm>
            <a:off x="977705" y="8961099"/>
            <a:ext cx="715683" cy="657210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B31D2EC6-94F1-EE20-A75D-B483D729BA83}"/>
              </a:ext>
            </a:extLst>
          </p:cNvPr>
          <p:cNvSpPr txBox="1"/>
          <p:nvPr/>
        </p:nvSpPr>
        <p:spPr>
          <a:xfrm>
            <a:off x="2034561" y="8984560"/>
            <a:ext cx="4529898" cy="8759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Manufacturing, automotive, consumer products, environment, security, smart city, space, telecommunications</a:t>
            </a:r>
          </a:p>
        </p:txBody>
      </p:sp>
      <p:sp>
        <p:nvSpPr>
          <p:cNvPr id="34" name="object 24">
            <a:extLst>
              <a:ext uri="{FF2B5EF4-FFF2-40B4-BE49-F238E27FC236}">
                <a16:creationId xmlns:a16="http://schemas.microsoft.com/office/drawing/2014/main" id="{E986FF1B-870A-9EB7-B633-F422FED103A0}"/>
              </a:ext>
            </a:extLst>
          </p:cNvPr>
          <p:cNvSpPr txBox="1"/>
          <p:nvPr/>
        </p:nvSpPr>
        <p:spPr>
          <a:xfrm>
            <a:off x="2009899" y="8500753"/>
            <a:ext cx="305551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FF5A63"/>
                </a:solidFill>
                <a:latin typeface="Arial"/>
                <a:cs typeface="Arial"/>
              </a:rPr>
              <a:t>Sectors</a:t>
            </a:r>
          </a:p>
        </p:txBody>
      </p:sp>
      <p:sp>
        <p:nvSpPr>
          <p:cNvPr id="35" name="Round Diagonal Corner of Rectangle 25">
            <a:extLst>
              <a:ext uri="{FF2B5EF4-FFF2-40B4-BE49-F238E27FC236}">
                <a16:creationId xmlns:a16="http://schemas.microsoft.com/office/drawing/2014/main" id="{0425D64C-BC9B-06E4-C2A0-05C2B9DA74F6}"/>
              </a:ext>
            </a:extLst>
          </p:cNvPr>
          <p:cNvSpPr/>
          <p:nvPr/>
        </p:nvSpPr>
        <p:spPr>
          <a:xfrm>
            <a:off x="13440136" y="2971528"/>
            <a:ext cx="5830977" cy="699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7FE14DCD-D04C-6282-C388-BBFC0C389438}"/>
              </a:ext>
            </a:extLst>
          </p:cNvPr>
          <p:cNvSpPr txBox="1"/>
          <p:nvPr/>
        </p:nvSpPr>
        <p:spPr>
          <a:xfrm>
            <a:off x="15029974" y="3272262"/>
            <a:ext cx="3498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Solutions</a:t>
            </a:r>
            <a:endParaRPr lang="en-GR" sz="4000" kern="1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8">
            <a:hlinkClick r:id="rId6"/>
            <a:extLst>
              <a:ext uri="{FF2B5EF4-FFF2-40B4-BE49-F238E27FC236}">
                <a16:creationId xmlns:a16="http://schemas.microsoft.com/office/drawing/2014/main" id="{E1631321-4684-A370-C3B1-DA9C4C332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59926" y="3147590"/>
            <a:ext cx="1346200" cy="1346200"/>
          </a:xfrm>
          <a:prstGeom prst="rect">
            <a:avLst/>
          </a:prstGeom>
        </p:spPr>
      </p:pic>
      <p:pic>
        <p:nvPicPr>
          <p:cNvPr id="41" name="Gráfico 40" descr="Bombilla y engranaje">
            <a:extLst>
              <a:ext uri="{FF2B5EF4-FFF2-40B4-BE49-F238E27FC236}">
                <a16:creationId xmlns:a16="http://schemas.microsoft.com/office/drawing/2014/main" id="{912DFA1C-B276-A82B-1CC4-B97CFF96F7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678163" y="3357734"/>
            <a:ext cx="914400" cy="914400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17278DEB-0F1A-5719-E5C1-D69537752591}"/>
              </a:ext>
            </a:extLst>
          </p:cNvPr>
          <p:cNvSpPr txBox="1"/>
          <p:nvPr/>
        </p:nvSpPr>
        <p:spPr>
          <a:xfrm>
            <a:off x="13565551" y="4707662"/>
            <a:ext cx="5455161" cy="5168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indent="-185738" algn="just">
              <a:spcAft>
                <a:spcPts val="600"/>
              </a:spcAft>
              <a:buClr>
                <a:srgbClr val="FF5A63"/>
              </a:buClr>
              <a:buFont typeface="Arial" panose="020B0604020202020204" pitchFamily="34" charset="0"/>
              <a:buChar char="•"/>
            </a:pP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B-PHOT, part of Vrije Universiteit Brussel, is hosting a </a:t>
            </a:r>
            <a:r>
              <a:rPr lang="en-US" sz="199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three-day training programme </a:t>
            </a: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on optics and 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freeform optics </a:t>
            </a: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at their VUB Photonics Campus in </a:t>
            </a:r>
            <a:r>
              <a:rPr lang="en-US" sz="1999" dirty="0" err="1">
                <a:latin typeface="Arial" panose="020B0604020202020204" pitchFamily="34" charset="0"/>
                <a:cs typeface="Arial" panose="020B0604020202020204" pitchFamily="34" charset="0"/>
              </a:rPr>
              <a:t>Gooik</a:t>
            </a: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, Belgium. </a:t>
            </a:r>
          </a:p>
          <a:p>
            <a:pPr marL="185738" indent="-185738" algn="just">
              <a:spcAft>
                <a:spcPts val="600"/>
              </a:spcAft>
              <a:buClr>
                <a:srgbClr val="FF5A63"/>
              </a:buClr>
              <a:buFont typeface="Arial" panose="020B0604020202020204" pitchFamily="34" charset="0"/>
              <a:buChar char="•"/>
            </a:pP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The programme encourages companies to collaborate with B-PHOT researchers to gain </a:t>
            </a:r>
            <a:r>
              <a:rPr lang="en-US" sz="199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skills in optics and freeform optics, covering design, prototyping, metrology, and manufacturing. </a:t>
            </a:r>
          </a:p>
          <a:p>
            <a:pPr marL="185738" indent="-185738" algn="just">
              <a:spcAft>
                <a:spcPts val="600"/>
              </a:spcAft>
              <a:buClr>
                <a:srgbClr val="FF5A63"/>
              </a:buClr>
              <a:buFont typeface="Arial" panose="020B0604020202020204" pitchFamily="34" charset="0"/>
              <a:buChar char="•"/>
            </a:pP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Participants will have the opportunity to </a:t>
            </a:r>
            <a:r>
              <a:rPr lang="en-US" sz="199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photonics solutions, receive training</a:t>
            </a: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99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with other companies</a:t>
            </a: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, thereby acquiring valuable knowledge and hands-on experience to overcome challenges in developing optical elements for digital systems.</a:t>
            </a:r>
            <a:endParaRPr lang="en-GR" sz="1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481A3E7C-006F-5BF8-94D7-65E90A0086CB}"/>
              </a:ext>
            </a:extLst>
          </p:cNvPr>
          <p:cNvSpPr txBox="1">
            <a:spLocks/>
          </p:cNvSpPr>
          <p:nvPr/>
        </p:nvSpPr>
        <p:spPr>
          <a:xfrm>
            <a:off x="219551" y="439593"/>
            <a:ext cx="3886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5400" dirty="0">
                <a:solidFill>
                  <a:srgbClr val="FFFEFB"/>
                </a:solidFill>
              </a:rPr>
              <a:t>Good practices</a:t>
            </a:r>
            <a:endParaRPr lang="en-US" sz="5400" b="1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44F820C-CDD0-FED6-C469-A158C3A0117F}"/>
              </a:ext>
            </a:extLst>
          </p:cNvPr>
          <p:cNvSpPr txBox="1"/>
          <p:nvPr/>
        </p:nvSpPr>
        <p:spPr>
          <a:xfrm>
            <a:off x="4325302" y="923058"/>
            <a:ext cx="14794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Experience Centre Training on optics and freeform 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en-US" sz="40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ptics</a:t>
            </a:r>
            <a:endParaRPr lang="en-US" sz="40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B222CB-7388-4C2A-FE54-78B8050C30C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6571" b="17047"/>
          <a:stretch/>
        </p:blipFill>
        <p:spPr>
          <a:xfrm>
            <a:off x="3032944" y="3084974"/>
            <a:ext cx="2232568" cy="1482018"/>
          </a:xfrm>
          <a:prstGeom prst="rect">
            <a:avLst/>
          </a:prstGeom>
        </p:spPr>
      </p:pic>
      <p:pic>
        <p:nvPicPr>
          <p:cNvPr id="13" name="Gráfico 13" descr="Robot">
            <a:extLst>
              <a:ext uri="{FF2B5EF4-FFF2-40B4-BE49-F238E27FC236}">
                <a16:creationId xmlns:a16="http://schemas.microsoft.com/office/drawing/2014/main" id="{A0254103-F9A6-57DA-DD10-4C23683E63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78821" y="693430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Diagonal Corner of Rectangle 8">
            <a:extLst>
              <a:ext uri="{FF2B5EF4-FFF2-40B4-BE49-F238E27FC236}">
                <a16:creationId xmlns:a16="http://schemas.microsoft.com/office/drawing/2014/main" id="{10F77875-AEBE-B697-88CA-E8B5A79179BA}"/>
              </a:ext>
            </a:extLst>
          </p:cNvPr>
          <p:cNvSpPr/>
          <p:nvPr/>
        </p:nvSpPr>
        <p:spPr>
          <a:xfrm flipH="1">
            <a:off x="9361722" y="2757858"/>
            <a:ext cx="5109928" cy="7258280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62" name="Round Diagonal Corner of Rectangle 25">
            <a:extLst>
              <a:ext uri="{FF2B5EF4-FFF2-40B4-BE49-F238E27FC236}">
                <a16:creationId xmlns:a16="http://schemas.microsoft.com/office/drawing/2014/main" id="{06C1F5A1-CAEE-E9BF-C8DC-DACC22671707}"/>
              </a:ext>
            </a:extLst>
          </p:cNvPr>
          <p:cNvSpPr/>
          <p:nvPr/>
        </p:nvSpPr>
        <p:spPr>
          <a:xfrm>
            <a:off x="811670" y="2757858"/>
            <a:ext cx="7823149" cy="716719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object 24">
            <a:extLst>
              <a:ext uri="{FF2B5EF4-FFF2-40B4-BE49-F238E27FC236}">
                <a16:creationId xmlns:a16="http://schemas.microsoft.com/office/drawing/2014/main" id="{F1D515B1-304D-F2B3-3F99-59EC14319302}"/>
              </a:ext>
            </a:extLst>
          </p:cNvPr>
          <p:cNvSpPr txBox="1"/>
          <p:nvPr/>
        </p:nvSpPr>
        <p:spPr>
          <a:xfrm>
            <a:off x="1951974" y="3196432"/>
            <a:ext cx="473312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5A63"/>
                </a:solidFill>
                <a:latin typeface="Arial"/>
                <a:cs typeface="Arial"/>
              </a:rPr>
              <a:t>Results and benefits</a:t>
            </a:r>
          </a:p>
        </p:txBody>
      </p:sp>
      <p:sp>
        <p:nvSpPr>
          <p:cNvPr id="79" name="object 24">
            <a:extLst>
              <a:ext uri="{FF2B5EF4-FFF2-40B4-BE49-F238E27FC236}">
                <a16:creationId xmlns:a16="http://schemas.microsoft.com/office/drawing/2014/main" id="{24F9164C-22D7-B798-5467-0371BFD7FCEF}"/>
              </a:ext>
            </a:extLst>
          </p:cNvPr>
          <p:cNvSpPr txBox="1"/>
          <p:nvPr/>
        </p:nvSpPr>
        <p:spPr>
          <a:xfrm>
            <a:off x="10653821" y="2838450"/>
            <a:ext cx="381782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solidFill>
                  <a:srgbClr val="FFFEFB"/>
                </a:solidFill>
                <a:latin typeface="Arial"/>
                <a:cs typeface="Arial"/>
              </a:rPr>
              <a:t>Lessons learnt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110FF6EA-757B-31E7-D80B-200C42ED5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79" y="2903663"/>
            <a:ext cx="1249829" cy="1231141"/>
          </a:xfrm>
          <a:prstGeom prst="rect">
            <a:avLst/>
          </a:prstGeom>
        </p:spPr>
      </p:pic>
      <p:pic>
        <p:nvPicPr>
          <p:cNvPr id="4" name="Picture 118">
            <a:extLst>
              <a:ext uri="{FF2B5EF4-FFF2-40B4-BE49-F238E27FC236}">
                <a16:creationId xmlns:a16="http://schemas.microsoft.com/office/drawing/2014/main" id="{E0C19225-5A1E-46CC-21FE-C8D89819B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03989" y="2952185"/>
            <a:ext cx="1122157" cy="11340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A38B4CF2-6CC2-2928-39F4-43F5E83996F6}"/>
              </a:ext>
            </a:extLst>
          </p:cNvPr>
          <p:cNvSpPr txBox="1"/>
          <p:nvPr/>
        </p:nvSpPr>
        <p:spPr>
          <a:xfrm>
            <a:off x="1043068" y="4263383"/>
            <a:ext cx="7347517" cy="396942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GB" sz="1999" b="1" spc="-10" dirty="0">
                <a:solidFill>
                  <a:srgbClr val="FF5A63"/>
                </a:solidFill>
                <a:latin typeface="Arial"/>
                <a:cs typeface="Arial"/>
              </a:rPr>
              <a:t>Networking and experience</a:t>
            </a:r>
            <a:endParaRPr lang="en-GB" sz="1999" b="1" dirty="0">
              <a:solidFill>
                <a:srgbClr val="FF5A63"/>
              </a:solidFill>
              <a:latin typeface="Arial"/>
              <a:cs typeface="Arial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999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Participants gain inspiration from training examples, connect with B-PHOT’s technology experts and peers, and engage in discussions about photonics and freeform optics applications, helping to identify potential </a:t>
            </a:r>
            <a:r>
              <a:rPr lang="en-GB" sz="1999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digitalisation</a:t>
            </a:r>
            <a:r>
              <a:rPr lang="en-US" sz="1999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challenges.</a:t>
            </a:r>
          </a:p>
          <a:p>
            <a:pPr marL="0" marR="0" algn="just">
              <a:spcBef>
                <a:spcPts val="0"/>
              </a:spcBef>
              <a:spcAft>
                <a:spcPts val="300"/>
              </a:spcAft>
            </a:pPr>
            <a:r>
              <a:rPr lang="en-GB" sz="1999" b="1" spc="-10" dirty="0">
                <a:solidFill>
                  <a:srgbClr val="FF5A63"/>
                </a:solidFill>
                <a:latin typeface="Arial"/>
                <a:cs typeface="Arial"/>
              </a:rPr>
              <a:t>Test-before-invest projects</a:t>
            </a:r>
            <a:endParaRPr lang="en-GB" sz="1999" b="1" dirty="0">
              <a:solidFill>
                <a:srgbClr val="FF5A63"/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GB" sz="1999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key success measure for the Experience Centre is the return of participants to DIGITALIS for tailored test-before-invest projects</a:t>
            </a:r>
            <a:r>
              <a:rPr lang="en-US" sz="1999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300"/>
              </a:spcAft>
            </a:pPr>
            <a:r>
              <a:rPr lang="en-GB" sz="1999" b="1" dirty="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of skills applied in the daily work</a:t>
            </a:r>
            <a:endParaRPr lang="en-GB" sz="1999" b="1" dirty="0">
              <a:solidFill>
                <a:srgbClr val="FF5A63"/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US" sz="1999" dirty="0"/>
              <a:t>The participants implement critical design elements from the course into their own system designs and manufacturing processes.</a:t>
            </a:r>
            <a:endParaRPr lang="en-GB" sz="1999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0">
            <a:extLst>
              <a:ext uri="{FF2B5EF4-FFF2-40B4-BE49-F238E27FC236}">
                <a16:creationId xmlns:a16="http://schemas.microsoft.com/office/drawing/2014/main" id="{C4B7E6B0-4466-1C89-E625-B5FE53834778}"/>
              </a:ext>
            </a:extLst>
          </p:cNvPr>
          <p:cNvSpPr/>
          <p:nvPr/>
        </p:nvSpPr>
        <p:spPr>
          <a:xfrm>
            <a:off x="9041253" y="2847270"/>
            <a:ext cx="1292099" cy="1231141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84CB1F47-7D97-3768-1558-35F33152C9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9800" y="2958266"/>
            <a:ext cx="936729" cy="946694"/>
          </a:xfrm>
          <a:prstGeom prst="rect">
            <a:avLst/>
          </a:prstGeom>
        </p:spPr>
      </p:pic>
      <p:pic>
        <p:nvPicPr>
          <p:cNvPr id="8" name="Picture 7" descr="A blue cube on a black background&#10;&#10;Description automatically generated">
            <a:extLst>
              <a:ext uri="{FF2B5EF4-FFF2-40B4-BE49-F238E27FC236}">
                <a16:creationId xmlns:a16="http://schemas.microsoft.com/office/drawing/2014/main" id="{3651117A-B272-230F-54CA-781EC843D2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844" y="9330976"/>
            <a:ext cx="853336" cy="80313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BE277BC8-A6D0-3130-6FC5-B3A935A4A41E}"/>
              </a:ext>
            </a:extLst>
          </p:cNvPr>
          <p:cNvSpPr/>
          <p:nvPr/>
        </p:nvSpPr>
        <p:spPr>
          <a:xfrm>
            <a:off x="3956050" y="250923"/>
            <a:ext cx="15315063" cy="2097504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E34ED42-3491-124C-8CE4-223001B9C406}"/>
              </a:ext>
            </a:extLst>
          </p:cNvPr>
          <p:cNvSpPr txBox="1"/>
          <p:nvPr/>
        </p:nvSpPr>
        <p:spPr>
          <a:xfrm>
            <a:off x="14873450" y="9007673"/>
            <a:ext cx="4394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Images from the three-day experience training</a:t>
            </a:r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B9823A3F-7264-A4A1-5717-06D0071AA03C}"/>
              </a:ext>
            </a:extLst>
          </p:cNvPr>
          <p:cNvSpPr/>
          <p:nvPr/>
        </p:nvSpPr>
        <p:spPr>
          <a:xfrm>
            <a:off x="0" y="203265"/>
            <a:ext cx="4105751" cy="2068256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5A63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00E4CB61-F934-787A-7523-A065F1FBDC4E}"/>
              </a:ext>
            </a:extLst>
          </p:cNvPr>
          <p:cNvSpPr txBox="1">
            <a:spLocks/>
          </p:cNvSpPr>
          <p:nvPr/>
        </p:nvSpPr>
        <p:spPr>
          <a:xfrm>
            <a:off x="219551" y="439593"/>
            <a:ext cx="3886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5400" dirty="0">
                <a:solidFill>
                  <a:srgbClr val="FFFEFB"/>
                </a:solidFill>
              </a:rPr>
              <a:t>Good practices</a:t>
            </a:r>
            <a:endParaRPr lang="en-US" sz="5400" b="1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8BAEE3FB-FA83-26A3-F803-440D16D68527}"/>
              </a:ext>
            </a:extLst>
          </p:cNvPr>
          <p:cNvSpPr txBox="1"/>
          <p:nvPr/>
        </p:nvSpPr>
        <p:spPr>
          <a:xfrm>
            <a:off x="4325302" y="618580"/>
            <a:ext cx="14794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Experience Centre Training on optics and freeform optics</a:t>
            </a:r>
            <a:endParaRPr lang="en-US" sz="40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27A755-276D-02D7-C1A0-F90F6F4A2F5F}"/>
              </a:ext>
            </a:extLst>
          </p:cNvPr>
          <p:cNvSpPr txBox="1"/>
          <p:nvPr/>
        </p:nvSpPr>
        <p:spPr>
          <a:xfrm>
            <a:off x="9687302" y="4339100"/>
            <a:ext cx="4549223" cy="538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Organising a three-day hands-on course is time-consuming, especially when developing the initial program. However, future editions can benefit from reusable materials and participant feedback for improvements.</a:t>
            </a:r>
          </a:p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attract enough attendees for the first edition of the course, a video testimonial was created to promote future sessions. Satisfied participants often help spread the word, increasing attendance for subsequent editions.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13CF96-AA6A-EFA5-90E0-02D7D2EB57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78084" y="3904960"/>
            <a:ext cx="4394316" cy="28666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3A782D1-5261-5EE3-9BCF-20AD1B4666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73450" y="7072629"/>
            <a:ext cx="4394316" cy="1836430"/>
          </a:xfrm>
          <a:prstGeom prst="rect">
            <a:avLst/>
          </a:prstGeom>
        </p:spPr>
      </p:pic>
      <p:sp>
        <p:nvSpPr>
          <p:cNvPr id="13" name="Round Diagonal Corner of Rectangle 25">
            <a:extLst>
              <a:ext uri="{FF2B5EF4-FFF2-40B4-BE49-F238E27FC236}">
                <a16:creationId xmlns:a16="http://schemas.microsoft.com/office/drawing/2014/main" id="{78716ED1-1728-4530-8308-CF53B0A644D8}"/>
              </a:ext>
            </a:extLst>
          </p:cNvPr>
          <p:cNvSpPr/>
          <p:nvPr/>
        </p:nvSpPr>
        <p:spPr>
          <a:xfrm>
            <a:off x="811670" y="8361382"/>
            <a:ext cx="7823149" cy="1563667"/>
          </a:xfrm>
          <a:prstGeom prst="round2DiagRect">
            <a:avLst>
              <a:gd name="adj1" fmla="val 41188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76756B-C53C-1586-FC44-0DF4C8EA3E2B}"/>
              </a:ext>
            </a:extLst>
          </p:cNvPr>
          <p:cNvSpPr txBox="1"/>
          <p:nvPr/>
        </p:nvSpPr>
        <p:spPr>
          <a:xfrm>
            <a:off x="936058" y="8552022"/>
            <a:ext cx="745452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reduction of design-lead time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implementing new designs for manufacturing.</a:t>
            </a:r>
          </a:p>
          <a:p>
            <a:pPr marL="185738" indent="-185738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increase of productivity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reported by companies that participated in the training.</a:t>
            </a:r>
          </a:p>
        </p:txBody>
      </p:sp>
    </p:spTree>
    <p:extLst>
      <p:ext uri="{BB962C8B-B14F-4D97-AF65-F5344CB8AC3E}">
        <p14:creationId xmlns:p14="http://schemas.microsoft.com/office/powerpoint/2010/main" val="2697660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1070</Words>
  <Application>Microsoft Office PowerPoint</Application>
  <PresentationFormat>Custom</PresentationFormat>
  <Paragraphs>107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</vt:lpstr>
      <vt:lpstr>Arial Black</vt:lpstr>
      <vt:lpstr>Calibri</vt:lpstr>
      <vt:lpstr>EC Square Sans Cond Pro</vt:lpstr>
      <vt:lpstr>Wingdings</vt:lpstr>
      <vt:lpstr>Office Theme</vt:lpstr>
      <vt:lpstr>PowerPoint Presentation</vt:lpstr>
      <vt:lpstr>Belgium</vt:lpstr>
      <vt:lpstr>Network overview: 6 members – 6 EDIHs</vt:lpstr>
      <vt:lpstr>Services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Stamouli</dc:creator>
  <cp:lastModifiedBy>MCSHANE Monica</cp:lastModifiedBy>
  <cp:revision>47</cp:revision>
  <dcterms:created xsi:type="dcterms:W3CDTF">2024-01-26T07:25:23Z</dcterms:created>
  <dcterms:modified xsi:type="dcterms:W3CDTF">2025-03-26T14:34:21Z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2024-01-25T00:00:00Z</vt:filetime>
  </property>
  <property fmtid="{D5CDD505-2E9C-101B-9397-08002B2CF9AE}" pid="3" name="LastSaved">
    <vt:filetime>2024-01-26T00:00:00Z</vt:filetime>
  </property>
  <property fmtid="{D5CDD505-2E9C-101B-9397-08002B2CF9AE}" pid="4" name="Producer">
    <vt:lpwstr>macOS Version 13.5.2 (Build 22G91) Quartz PDFContext</vt:lpwstr>
  </property>
</Properties>
</file>