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59" r:id="rId6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756" userDrawn="1">
          <p15:clr>
            <a:srgbClr val="A4A3A4"/>
          </p15:clr>
        </p15:guide>
        <p15:guide id="2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14B"/>
    <a:srgbClr val="FFFEFB"/>
    <a:srgbClr val="FF5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10" autoAdjust="0"/>
  </p:normalViewPr>
  <p:slideViewPr>
    <p:cSldViewPr>
      <p:cViewPr varScale="1">
        <p:scale>
          <a:sx n="64" d="100"/>
          <a:sy n="64" d="100"/>
        </p:scale>
        <p:origin x="774" y="66"/>
      </p:cViewPr>
      <p:guideLst>
        <p:guide orient="horz" pos="3756"/>
        <p:guide pos="3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4D33EE2E-49BE-4FF9-B53F-92960AA1BF83}"/>
    <pc:docChg chg="modSld">
      <pc:chgData name="MCSHANE Monica" userId="34252f48-7702-4a6b-8f91-2588f7229e6f" providerId="ADAL" clId="{4D33EE2E-49BE-4FF9-B53F-92960AA1BF83}" dt="2025-03-24T09:08:09.584" v="16" actId="20577"/>
      <pc:docMkLst>
        <pc:docMk/>
      </pc:docMkLst>
      <pc:sldChg chg="modSp mod">
        <pc:chgData name="MCSHANE Monica" userId="34252f48-7702-4a6b-8f91-2588f7229e6f" providerId="ADAL" clId="{4D33EE2E-49BE-4FF9-B53F-92960AA1BF83}" dt="2025-03-24T09:07:16.270" v="7" actId="20577"/>
        <pc:sldMkLst>
          <pc:docMk/>
          <pc:sldMk cId="0" sldId="257"/>
        </pc:sldMkLst>
        <pc:spChg chg="mod">
          <ac:chgData name="MCSHANE Monica" userId="34252f48-7702-4a6b-8f91-2588f7229e6f" providerId="ADAL" clId="{4D33EE2E-49BE-4FF9-B53F-92960AA1BF83}" dt="2025-03-24T09:06:42.548" v="1" actId="20577"/>
          <ac:spMkLst>
            <pc:docMk/>
            <pc:sldMk cId="0" sldId="257"/>
            <ac:spMk id="12" creationId="{00000000-0000-0000-0000-000000000000}"/>
          </ac:spMkLst>
        </pc:spChg>
        <pc:spChg chg="mod">
          <ac:chgData name="MCSHANE Monica" userId="34252f48-7702-4a6b-8f91-2588f7229e6f" providerId="ADAL" clId="{4D33EE2E-49BE-4FF9-B53F-92960AA1BF83}" dt="2025-03-24T09:06:31.438" v="0" actId="20577"/>
          <ac:spMkLst>
            <pc:docMk/>
            <pc:sldMk cId="0" sldId="257"/>
            <ac:spMk id="14" creationId="{00000000-0000-0000-0000-000000000000}"/>
          </ac:spMkLst>
        </pc:spChg>
        <pc:spChg chg="mod">
          <ac:chgData name="MCSHANE Monica" userId="34252f48-7702-4a6b-8f91-2588f7229e6f" providerId="ADAL" clId="{4D33EE2E-49BE-4FF9-B53F-92960AA1BF83}" dt="2025-03-24T09:07:16.270" v="7" actId="20577"/>
          <ac:spMkLst>
            <pc:docMk/>
            <pc:sldMk cId="0" sldId="257"/>
            <ac:spMk id="65" creationId="{00000000-0000-0000-0000-000000000000}"/>
          </ac:spMkLst>
        </pc:spChg>
      </pc:sldChg>
      <pc:sldChg chg="modSp mod">
        <pc:chgData name="MCSHANE Monica" userId="34252f48-7702-4a6b-8f91-2588f7229e6f" providerId="ADAL" clId="{4D33EE2E-49BE-4FF9-B53F-92960AA1BF83}" dt="2025-03-24T09:07:40.876" v="9" actId="20577"/>
        <pc:sldMkLst>
          <pc:docMk/>
          <pc:sldMk cId="0" sldId="258"/>
        </pc:sldMkLst>
        <pc:spChg chg="mod">
          <ac:chgData name="MCSHANE Monica" userId="34252f48-7702-4a6b-8f91-2588f7229e6f" providerId="ADAL" clId="{4D33EE2E-49BE-4FF9-B53F-92960AA1BF83}" dt="2025-03-24T09:07:40.876" v="9" actId="20577"/>
          <ac:spMkLst>
            <pc:docMk/>
            <pc:sldMk cId="0" sldId="258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4D33EE2E-49BE-4FF9-B53F-92960AA1BF83}" dt="2025-03-24T09:08:09.584" v="16" actId="20577"/>
        <pc:sldMkLst>
          <pc:docMk/>
          <pc:sldMk cId="0" sldId="259"/>
        </pc:sldMkLst>
        <pc:spChg chg="mod">
          <ac:chgData name="MCSHANE Monica" userId="34252f48-7702-4a6b-8f91-2588f7229e6f" providerId="ADAL" clId="{4D33EE2E-49BE-4FF9-B53F-92960AA1BF83}" dt="2025-03-24T09:07:53.804" v="13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MCSHANE Monica" userId="34252f48-7702-4a6b-8f91-2588f7229e6f" providerId="ADAL" clId="{4D33EE2E-49BE-4FF9-B53F-92960AA1BF83}" dt="2025-03-24T09:08:09.584" v="16" actId="20577"/>
          <ac:spMkLst>
            <pc:docMk/>
            <pc:sldMk cId="0" sldId="259"/>
            <ac:spMk id="20" creationId="{00000000-0000-0000-0000-000000000000}"/>
          </ac:spMkLst>
        </pc:spChg>
      </pc:sldChg>
      <pc:sldChg chg="modSp mod">
        <pc:chgData name="MCSHANE Monica" userId="34252f48-7702-4a6b-8f91-2588f7229e6f" providerId="ADAL" clId="{4D33EE2E-49BE-4FF9-B53F-92960AA1BF83}" dt="2025-03-24T09:07:33.869" v="8" actId="20577"/>
        <pc:sldMkLst>
          <pc:docMk/>
          <pc:sldMk cId="304213165" sldId="262"/>
        </pc:sldMkLst>
        <pc:spChg chg="mod">
          <ac:chgData name="MCSHANE Monica" userId="34252f48-7702-4a6b-8f91-2588f7229e6f" providerId="ADAL" clId="{4D33EE2E-49BE-4FF9-B53F-92960AA1BF83}" dt="2025-03-24T09:07:33.869" v="8" actId="20577"/>
          <ac:spMkLst>
            <pc:docMk/>
            <pc:sldMk cId="304213165" sldId="262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2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cyber4all-star" TargetMode="External"/><Relationship Id="rId3" Type="http://schemas.openxmlformats.org/officeDocument/2006/relationships/hyperlink" Target="https://european-digital-innovation-hubs.ec.europa.eu/edih-catalogue/edics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hyperlink" Target="https://european-digital-innovation-hubs.ec.europa.eu/edih-catalogue/syngredit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european-digital-innovation-hubs.ec.europa.eu/edih-catalogue/agrodigiris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hyperlink" Target="https://european-digital-innovation-hubs.ec.europa.eu/edih-catalogue/mech-e-dih" TargetMode="External"/><Relationship Id="rId3" Type="http://schemas.openxmlformats.org/officeDocument/2006/relationships/hyperlink" Target="https://european-digital-innovation-hubs.ec.europa.eu/edih-catalogue/artes-50" TargetMode="External"/><Relationship Id="rId7" Type="http://schemas.openxmlformats.org/officeDocument/2006/relationships/image" Target="../media/image16.png"/><Relationship Id="rId12" Type="http://schemas.openxmlformats.org/officeDocument/2006/relationships/hyperlink" Target="https://european-digital-innovation-hubs.ec.europa.eu/edih-catalogue/innovationamp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european-digital-innovation-hubs.ec.europa.eu/edih-catalogue/udih-4-e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hyperlink" Target="https://european-digital-innovation-hubs.ec.europa.eu/nb/node/372" TargetMode="External"/><Relationship Id="rId5" Type="http://schemas.openxmlformats.org/officeDocument/2006/relationships/image" Target="../media/image14.jpg"/><Relationship Id="rId15" Type="http://schemas.openxmlformats.org/officeDocument/2006/relationships/hyperlink" Target="https://european-digital-innovation-hubs.ec.europa.eu/edih-catalogue/rcdsi-nciz" TargetMode="External"/><Relationship Id="rId10" Type="http://schemas.openxmlformats.org/officeDocument/2006/relationships/hyperlink" Target="https://european-digital-innovation-hubs.ec.europa.eu/edih-catalogue/edih-digihub" TargetMode="External"/><Relationship Id="rId4" Type="http://schemas.openxmlformats.org/officeDocument/2006/relationships/image" Target="../media/image13.png"/><Relationship Id="rId9" Type="http://schemas.openxmlformats.org/officeDocument/2006/relationships/hyperlink" Target="https://european-digital-innovation-hubs.ec.europa.eu/edih-catalogue/adi4smes" TargetMode="External"/><Relationship Id="rId14" Type="http://schemas.openxmlformats.org/officeDocument/2006/relationships/hyperlink" Target="https://european-digital-innovation-hubs.ec.europa.eu/edih-catalogue/next-gen-biotechedih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hyperlink" Target="european-digital-innovation-hubs.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of Rectangle 18">
            <a:extLst>
              <a:ext uri="{FF2B5EF4-FFF2-40B4-BE49-F238E27FC236}">
                <a16:creationId xmlns:a16="http://schemas.microsoft.com/office/drawing/2014/main" id="{CEEEB874-474C-D4A9-8A27-F25C9BA89A0C}"/>
              </a:ext>
            </a:extLst>
          </p:cNvPr>
          <p:cNvSpPr/>
          <p:nvPr/>
        </p:nvSpPr>
        <p:spPr>
          <a:xfrm>
            <a:off x="524680" y="3214482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3" name="Round Diagonal Corner of Rectangle 15">
            <a:extLst>
              <a:ext uri="{FF2B5EF4-FFF2-40B4-BE49-F238E27FC236}">
                <a16:creationId xmlns:a16="http://schemas.microsoft.com/office/drawing/2014/main" id="{D2BA602D-3916-DDD5-0431-99632C955D6B}"/>
              </a:ext>
            </a:extLst>
          </p:cNvPr>
          <p:cNvSpPr/>
          <p:nvPr/>
        </p:nvSpPr>
        <p:spPr>
          <a:xfrm>
            <a:off x="524680" y="3962627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600F6B-B20C-DB32-8639-D020F0D065B6}"/>
              </a:ext>
            </a:extLst>
          </p:cNvPr>
          <p:cNvSpPr txBox="1"/>
          <p:nvPr/>
        </p:nvSpPr>
        <p:spPr>
          <a:xfrm>
            <a:off x="2704525" y="3233264"/>
            <a:ext cx="363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GR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2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4DA37-A29C-886B-060A-F319129067A2}"/>
              </a:ext>
            </a:extLst>
          </p:cNvPr>
          <p:cNvSpPr txBox="1"/>
          <p:nvPr/>
        </p:nvSpPr>
        <p:spPr>
          <a:xfrm>
            <a:off x="2743457" y="4018215"/>
            <a:ext cx="327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**</a:t>
            </a:r>
            <a:r>
              <a:rPr lang="en-GR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SoE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600" kern="100" dirty="0">
              <a:solidFill>
                <a:srgbClr val="41914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C02DA11-05D2-E2D9-C7E5-50F0EA7B9C5B}"/>
              </a:ext>
            </a:extLst>
          </p:cNvPr>
          <p:cNvSpPr/>
          <p:nvPr/>
        </p:nvSpPr>
        <p:spPr>
          <a:xfrm>
            <a:off x="6348435" y="3322844"/>
            <a:ext cx="630398" cy="38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127" name="Picture Placeholder 5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A608DEFE-0C08-4A07-9EAB-9CDE2B7DD3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84" b="-8884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777B6B5-7B20-B97B-2B21-B64BC42779DF}"/>
              </a:ext>
            </a:extLst>
          </p:cNvPr>
          <p:cNvGrpSpPr/>
          <p:nvPr/>
        </p:nvGrpSpPr>
        <p:grpSpPr>
          <a:xfrm>
            <a:off x="12550508" y="5641197"/>
            <a:ext cx="612000" cy="612000"/>
            <a:chOff x="3680255" y="6841154"/>
            <a:chExt cx="341671" cy="356347"/>
          </a:xfrm>
        </p:grpSpPr>
        <p:sp>
          <p:nvSpPr>
            <p:cNvPr id="129" name="Teardrop 128">
              <a:extLst>
                <a:ext uri="{FF2B5EF4-FFF2-40B4-BE49-F238E27FC236}">
                  <a16:creationId xmlns:a16="http://schemas.microsoft.com/office/drawing/2014/main" id="{BBCB7962-04D6-5506-AE81-36B38A5D9792}"/>
                </a:ext>
              </a:extLst>
            </p:cNvPr>
            <p:cNvSpPr/>
            <p:nvPr/>
          </p:nvSpPr>
          <p:spPr>
            <a:xfrm rot="13549822">
              <a:off x="3672917" y="6848492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31BB145-C503-6EB2-D0B5-9FE07FE2FBBA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3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8A5EE6E-1C74-51AE-5119-B3B64CB80001}"/>
              </a:ext>
            </a:extLst>
          </p:cNvPr>
          <p:cNvGrpSpPr/>
          <p:nvPr/>
        </p:nvGrpSpPr>
        <p:grpSpPr>
          <a:xfrm>
            <a:off x="14514481" y="4612819"/>
            <a:ext cx="612000" cy="612000"/>
            <a:chOff x="5626875" y="7765997"/>
            <a:chExt cx="341671" cy="356347"/>
          </a:xfrm>
        </p:grpSpPr>
        <p:sp>
          <p:nvSpPr>
            <p:cNvPr id="132" name="Teardrop 131">
              <a:extLst>
                <a:ext uri="{FF2B5EF4-FFF2-40B4-BE49-F238E27FC236}">
                  <a16:creationId xmlns:a16="http://schemas.microsoft.com/office/drawing/2014/main" id="{1EE30419-4270-A541-09E7-A6597DAB3713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EDDB2EC-BD12-73F0-7044-CE916DDA420F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4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8BCD2B2F-7F4A-3808-F1E1-8979C977CA7C}"/>
              </a:ext>
            </a:extLst>
          </p:cNvPr>
          <p:cNvGrpSpPr/>
          <p:nvPr/>
        </p:nvGrpSpPr>
        <p:grpSpPr>
          <a:xfrm>
            <a:off x="12033250" y="5197475"/>
            <a:ext cx="612000" cy="612000"/>
            <a:chOff x="5626875" y="7765997"/>
            <a:chExt cx="341671" cy="356347"/>
          </a:xfrm>
        </p:grpSpPr>
        <p:sp>
          <p:nvSpPr>
            <p:cNvPr id="135" name="Teardrop 134">
              <a:extLst>
                <a:ext uri="{FF2B5EF4-FFF2-40B4-BE49-F238E27FC236}">
                  <a16:creationId xmlns:a16="http://schemas.microsoft.com/office/drawing/2014/main" id="{B4993F41-3F04-4AA7-56AD-43D2B8BC6481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8BBC28CC-98BC-CB61-6319-003A02FBE64C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1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B1667FD-F9DB-4F67-2CE8-5D853E5C8935}"/>
              </a:ext>
            </a:extLst>
          </p:cNvPr>
          <p:cNvGrpSpPr/>
          <p:nvPr/>
        </p:nvGrpSpPr>
        <p:grpSpPr>
          <a:xfrm rot="10800000">
            <a:off x="12094848" y="6103791"/>
            <a:ext cx="612000" cy="612000"/>
            <a:chOff x="5626875" y="7765997"/>
            <a:chExt cx="341671" cy="356347"/>
          </a:xfrm>
        </p:grpSpPr>
        <p:sp>
          <p:nvSpPr>
            <p:cNvPr id="138" name="Teardrop 137">
              <a:extLst>
                <a:ext uri="{FF2B5EF4-FFF2-40B4-BE49-F238E27FC236}">
                  <a16:creationId xmlns:a16="http://schemas.microsoft.com/office/drawing/2014/main" id="{16FA689B-322F-CB70-53EB-2E7EEC3B9B78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E3A92AC-7F31-B9CA-E0DD-89A3FFC088D8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2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DE12B2E-0958-13D5-E74E-1851A34A7586}"/>
              </a:ext>
            </a:extLst>
          </p:cNvPr>
          <p:cNvGrpSpPr/>
          <p:nvPr/>
        </p:nvGrpSpPr>
        <p:grpSpPr>
          <a:xfrm>
            <a:off x="13694618" y="5076956"/>
            <a:ext cx="612000" cy="612000"/>
            <a:chOff x="5626875" y="7765997"/>
            <a:chExt cx="341671" cy="356347"/>
          </a:xfrm>
        </p:grpSpPr>
        <p:sp>
          <p:nvSpPr>
            <p:cNvPr id="141" name="Teardrop 140">
              <a:extLst>
                <a:ext uri="{FF2B5EF4-FFF2-40B4-BE49-F238E27FC236}">
                  <a16:creationId xmlns:a16="http://schemas.microsoft.com/office/drawing/2014/main" id="{BD68E2F3-5986-D9AA-3478-6BC10C6372B8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42E672B0-012B-DC55-C215-37E8105B6788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>
                  <a:solidFill>
                    <a:srgbClr val="00B050"/>
                  </a:solidFill>
                </a:rPr>
                <a:t>10</a:t>
              </a: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9E05C8C-E738-E6A4-6DAC-BF552634B4EC}"/>
              </a:ext>
            </a:extLst>
          </p:cNvPr>
          <p:cNvGrpSpPr/>
          <p:nvPr/>
        </p:nvGrpSpPr>
        <p:grpSpPr>
          <a:xfrm rot="10800000">
            <a:off x="13494539" y="6020574"/>
            <a:ext cx="612000" cy="612000"/>
            <a:chOff x="5626875" y="7765997"/>
            <a:chExt cx="341671" cy="356347"/>
          </a:xfrm>
        </p:grpSpPr>
        <p:sp>
          <p:nvSpPr>
            <p:cNvPr id="144" name="Teardrop 143">
              <a:extLst>
                <a:ext uri="{FF2B5EF4-FFF2-40B4-BE49-F238E27FC236}">
                  <a16:creationId xmlns:a16="http://schemas.microsoft.com/office/drawing/2014/main" id="{B8505598-8CB0-1B6A-5DD6-685F6B31D746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437D839-9DEE-D2FB-F553-7B299D75EEB6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B050"/>
                  </a:solidFill>
                </a:rPr>
                <a:t>9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531E476-8463-DFA6-BF8E-CFD27DA4EFD5}"/>
              </a:ext>
            </a:extLst>
          </p:cNvPr>
          <p:cNvGrpSpPr/>
          <p:nvPr/>
        </p:nvGrpSpPr>
        <p:grpSpPr>
          <a:xfrm>
            <a:off x="15031317" y="3807523"/>
            <a:ext cx="612000" cy="612000"/>
            <a:chOff x="5626875" y="7765997"/>
            <a:chExt cx="341671" cy="356347"/>
          </a:xfrm>
        </p:grpSpPr>
        <p:sp>
          <p:nvSpPr>
            <p:cNvPr id="147" name="Teardrop 146">
              <a:extLst>
                <a:ext uri="{FF2B5EF4-FFF2-40B4-BE49-F238E27FC236}">
                  <a16:creationId xmlns:a16="http://schemas.microsoft.com/office/drawing/2014/main" id="{89D8A08B-0AAA-D89E-42EC-6E24A8BC57E5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03B2F493-A461-4094-96AE-2D9D1CBE55F3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>
                  <a:solidFill>
                    <a:srgbClr val="00B050"/>
                  </a:solidFill>
                </a:rPr>
                <a:t>11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BF7A9FA-07A4-E9B3-537A-A67EF4DBF3F8}"/>
              </a:ext>
            </a:extLst>
          </p:cNvPr>
          <p:cNvGrpSpPr/>
          <p:nvPr/>
        </p:nvGrpSpPr>
        <p:grpSpPr>
          <a:xfrm>
            <a:off x="17422742" y="4664112"/>
            <a:ext cx="612000" cy="612000"/>
            <a:chOff x="5626875" y="7765997"/>
            <a:chExt cx="341671" cy="356347"/>
          </a:xfrm>
        </p:grpSpPr>
        <p:sp>
          <p:nvSpPr>
            <p:cNvPr id="150" name="Teardrop 149">
              <a:extLst>
                <a:ext uri="{FF2B5EF4-FFF2-40B4-BE49-F238E27FC236}">
                  <a16:creationId xmlns:a16="http://schemas.microsoft.com/office/drawing/2014/main" id="{3836C166-6CB0-4EFE-C423-684EBAC2E07A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E9B7B61-A44F-2B1F-C1C8-9B10A1887C30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 dirty="0">
                  <a:solidFill>
                    <a:srgbClr val="00B050"/>
                  </a:solidFill>
                </a:rPr>
                <a:t>12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925552A-5E61-5766-29B3-EF0BFBE519D8}"/>
              </a:ext>
            </a:extLst>
          </p:cNvPr>
          <p:cNvGrpSpPr/>
          <p:nvPr/>
        </p:nvGrpSpPr>
        <p:grpSpPr>
          <a:xfrm>
            <a:off x="11584425" y="5731666"/>
            <a:ext cx="612000" cy="612000"/>
            <a:chOff x="3680255" y="6841154"/>
            <a:chExt cx="341671" cy="356347"/>
          </a:xfrm>
        </p:grpSpPr>
        <p:sp>
          <p:nvSpPr>
            <p:cNvPr id="153" name="Teardrop 152">
              <a:extLst>
                <a:ext uri="{FF2B5EF4-FFF2-40B4-BE49-F238E27FC236}">
                  <a16:creationId xmlns:a16="http://schemas.microsoft.com/office/drawing/2014/main" id="{BE71B23D-A3F8-5A6E-C0DC-D5ADD9BF3EA2}"/>
                </a:ext>
              </a:extLst>
            </p:cNvPr>
            <p:cNvSpPr/>
            <p:nvPr/>
          </p:nvSpPr>
          <p:spPr>
            <a:xfrm rot="1968137">
              <a:off x="3680255" y="6841154"/>
              <a:ext cx="341671" cy="356347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F84DF6AD-B3E7-A789-CEA5-A407C916A283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>
                  <a:solidFill>
                    <a:srgbClr val="00B050"/>
                  </a:solidFill>
                </a:rPr>
                <a:t>5-8</a:t>
              </a:r>
            </a:p>
          </p:txBody>
        </p:sp>
      </p:grp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4569" y="6663018"/>
            <a:ext cx="2991485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504" y="6663018"/>
            <a:ext cx="2925445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439" y="6663015"/>
            <a:ext cx="3131185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385758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  <a:latin typeface="Arial"/>
                <a:cs typeface="Arial"/>
              </a:rPr>
              <a:t>Bulgaria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646" y="6924547"/>
            <a:ext cx="2626524" cy="206139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65"/>
              </a:spcBef>
            </a:pPr>
            <a:r>
              <a:rPr lang="en-US" dirty="0">
                <a:latin typeface="Arial"/>
                <a:cs typeface="Arial"/>
              </a:rPr>
              <a:t>C</a:t>
            </a:r>
            <a:r>
              <a:rPr lang="en-US" sz="1800" dirty="0">
                <a:latin typeface="Arial"/>
                <a:cs typeface="Arial"/>
              </a:rPr>
              <a:t>oncentrate on key sectors such as manufacturing, construction, and healthcare, highlighting their dedication to driving digital innovation.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963722" y="6903211"/>
            <a:ext cx="2731135" cy="20646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Play a crucial role in advancing innovation in travel, and the automotive and maritime industries, enhancing efficiency and sustainability through digital solutions.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5566" y="6906259"/>
            <a:ext cx="2485533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lang="en-US" sz="1800" dirty="0">
                <a:latin typeface="Arial"/>
                <a:cs typeface="Arial"/>
              </a:rPr>
              <a:t>Focus on smart city initiatives, education, and healthcare, and contribute to the development of advanced technologies.</a:t>
            </a: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16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58625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Bulgaria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982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96826" y="6799853"/>
            <a:ext cx="2536825" cy="0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5755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1565180" y="1486964"/>
            <a:ext cx="222250" cy="267970"/>
            <a:chOff x="11565180" y="1486964"/>
            <a:chExt cx="222250" cy="267970"/>
          </a:xfrm>
        </p:grpSpPr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1565180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2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4191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</p:grpSp>
      <p:sp>
        <p:nvSpPr>
          <p:cNvPr id="59" name="object 59"/>
          <p:cNvSpPr txBox="1"/>
          <p:nvPr/>
        </p:nvSpPr>
        <p:spPr>
          <a:xfrm>
            <a:off x="11906992" y="1424939"/>
            <a:ext cx="5755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EC Square Sans Cond Pro"/>
                <a:cs typeface="EC Square Sans Cond Pro"/>
              </a:rPr>
              <a:t>SoE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661650" y="9589699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419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1914B"/>
                </a:solidFill>
                <a:latin typeface="Arial"/>
                <a:cs typeface="Arial"/>
              </a:rPr>
              <a:t>**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S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eal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f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914B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41914B"/>
                </a:solidFill>
                <a:latin typeface="Arial"/>
                <a:cs typeface="Arial"/>
              </a:rPr>
              <a:t>xcellence</a:t>
            </a:r>
            <a:r>
              <a:rPr lang="en-US" sz="1400" spc="-10" dirty="0">
                <a:solidFill>
                  <a:srgbClr val="41914B"/>
                </a:solidFill>
                <a:latin typeface="Arial"/>
                <a:cs typeface="Arial"/>
              </a:rPr>
              <a:t> (</a:t>
            </a:r>
            <a:r>
              <a:rPr lang="en-US" sz="1400" spc="-10" dirty="0" err="1">
                <a:solidFill>
                  <a:srgbClr val="41914B"/>
                </a:solidFill>
                <a:latin typeface="Arial"/>
                <a:cs typeface="Arial"/>
              </a:rPr>
              <a:t>SoE</a:t>
            </a:r>
            <a:r>
              <a:rPr lang="en-US" sz="1400" spc="-10" dirty="0">
                <a:solidFill>
                  <a:srgbClr val="41914B"/>
                </a:solidFill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26" name="Picture 125" descr="A red green and white flag&#10;&#10;Description automatically generated with medium confidence">
            <a:extLst>
              <a:ext uri="{FF2B5EF4-FFF2-40B4-BE49-F238E27FC236}">
                <a16:creationId xmlns:a16="http://schemas.microsoft.com/office/drawing/2014/main" id="{B6408386-1F65-92DD-24EA-6ED15E1B446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t="11835" r="7738" b="12502"/>
          <a:stretch/>
        </p:blipFill>
        <p:spPr>
          <a:xfrm>
            <a:off x="528585" y="1543050"/>
            <a:ext cx="1547349" cy="1089554"/>
          </a:xfrm>
          <a:prstGeom prst="rect">
            <a:avLst/>
          </a:prstGeom>
          <a:ln>
            <a:solidFill>
              <a:srgbClr val="0068FF"/>
            </a:solidFill>
          </a:ln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4297273-42E3-5591-D694-CC273435380D}"/>
              </a:ext>
            </a:extLst>
          </p:cNvPr>
          <p:cNvSpPr/>
          <p:nvPr/>
        </p:nvSpPr>
        <p:spPr>
          <a:xfrm>
            <a:off x="6337946" y="4118487"/>
            <a:ext cx="630398" cy="382008"/>
          </a:xfrm>
          <a:prstGeom prst="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>
              <a:solidFill>
                <a:srgbClr val="41914B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FFFEFB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12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12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4</a:t>
            </a:r>
            <a:r>
              <a:rPr sz="5400" spc="-30" dirty="0">
                <a:solidFill>
                  <a:srgbClr val="0064FF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EDIHs</a:t>
            </a:r>
            <a:endParaRPr sz="5400" dirty="0"/>
          </a:p>
        </p:txBody>
      </p:sp>
      <p:sp>
        <p:nvSpPr>
          <p:cNvPr id="10" name="object 17">
            <a:hlinkClick r:id="rId3"/>
            <a:extLst>
              <a:ext uri="{FF2B5EF4-FFF2-40B4-BE49-F238E27FC236}">
                <a16:creationId xmlns:a16="http://schemas.microsoft.com/office/drawing/2014/main" id="{0F7A1CC0-1057-D20B-F5EA-E7F67E5CC6C9}"/>
              </a:ext>
            </a:extLst>
          </p:cNvPr>
          <p:cNvSpPr>
            <a:spLocks/>
          </p:cNvSpPr>
          <p:nvPr/>
        </p:nvSpPr>
        <p:spPr>
          <a:xfrm>
            <a:off x="-3282950" y="10051050"/>
            <a:ext cx="3535581" cy="2199390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E472D051-2D6F-87A3-8B8F-1483643859C5}"/>
              </a:ext>
            </a:extLst>
          </p:cNvPr>
          <p:cNvSpPr/>
          <p:nvPr/>
        </p:nvSpPr>
        <p:spPr>
          <a:xfrm>
            <a:off x="6165850" y="6400112"/>
            <a:ext cx="3518535" cy="2531110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FB911215-BCBA-A532-B075-FD1D26A55542}"/>
              </a:ext>
            </a:extLst>
          </p:cNvPr>
          <p:cNvSpPr/>
          <p:nvPr/>
        </p:nvSpPr>
        <p:spPr>
          <a:xfrm>
            <a:off x="10057637" y="6400110"/>
            <a:ext cx="3485515" cy="2531112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4">
            <a:extLst>
              <a:ext uri="{FF2B5EF4-FFF2-40B4-BE49-F238E27FC236}">
                <a16:creationId xmlns:a16="http://schemas.microsoft.com/office/drawing/2014/main" id="{A5A8F4FD-68A2-F4B6-35ED-4895688EDDC0}"/>
              </a:ext>
            </a:extLst>
          </p:cNvPr>
          <p:cNvSpPr>
            <a:spLocks/>
          </p:cNvSpPr>
          <p:nvPr/>
        </p:nvSpPr>
        <p:spPr>
          <a:xfrm>
            <a:off x="10057637" y="3298999"/>
            <a:ext cx="3485515" cy="2452756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8"/>
                </a:lnTo>
                <a:lnTo>
                  <a:pt x="3115945" y="2216048"/>
                </a:lnTo>
                <a:lnTo>
                  <a:pt x="3162275" y="2213170"/>
                </a:lnTo>
                <a:lnTo>
                  <a:pt x="3206888" y="2204768"/>
                </a:lnTo>
                <a:lnTo>
                  <a:pt x="3249437" y="2191187"/>
                </a:lnTo>
                <a:lnTo>
                  <a:pt x="3289576" y="2172773"/>
                </a:lnTo>
                <a:lnTo>
                  <a:pt x="3326960" y="2149873"/>
                </a:lnTo>
                <a:lnTo>
                  <a:pt x="3361241" y="2122833"/>
                </a:lnTo>
                <a:lnTo>
                  <a:pt x="3392075" y="2091999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8">
            <a:extLst>
              <a:ext uri="{FF2B5EF4-FFF2-40B4-BE49-F238E27FC236}">
                <a16:creationId xmlns:a16="http://schemas.microsoft.com/office/drawing/2014/main" id="{9B5D1DF9-8DE4-A986-6330-F68F951F5DFB}"/>
              </a:ext>
            </a:extLst>
          </p:cNvPr>
          <p:cNvSpPr>
            <a:spLocks/>
          </p:cNvSpPr>
          <p:nvPr/>
        </p:nvSpPr>
        <p:spPr>
          <a:xfrm>
            <a:off x="6168610" y="3289247"/>
            <a:ext cx="3485515" cy="2462508"/>
          </a:xfrm>
          <a:custGeom>
            <a:avLst/>
            <a:gdLst/>
            <a:ahLst/>
            <a:cxnLst/>
            <a:rect l="l" t="t" r="r" b="b"/>
            <a:pathLst>
              <a:path w="3485515" h="2226310">
                <a:moveTo>
                  <a:pt x="3485290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4"/>
                </a:lnTo>
                <a:lnTo>
                  <a:pt x="3114315" y="2225804"/>
                </a:lnTo>
                <a:lnTo>
                  <a:pt x="3160849" y="2222914"/>
                </a:lnTo>
                <a:lnTo>
                  <a:pt x="3205659" y="2214474"/>
                </a:lnTo>
                <a:lnTo>
                  <a:pt x="3248396" y="2200833"/>
                </a:lnTo>
                <a:lnTo>
                  <a:pt x="3288712" y="2182339"/>
                </a:lnTo>
                <a:lnTo>
                  <a:pt x="3326261" y="2159338"/>
                </a:lnTo>
                <a:lnTo>
                  <a:pt x="3360694" y="2132179"/>
                </a:lnTo>
                <a:lnTo>
                  <a:pt x="3391664" y="2101208"/>
                </a:lnTo>
                <a:lnTo>
                  <a:pt x="3418824" y="2066775"/>
                </a:lnTo>
                <a:lnTo>
                  <a:pt x="3441824" y="2029226"/>
                </a:lnTo>
                <a:lnTo>
                  <a:pt x="3460319" y="1988909"/>
                </a:lnTo>
                <a:lnTo>
                  <a:pt x="3473960" y="1946172"/>
                </a:lnTo>
                <a:lnTo>
                  <a:pt x="3482399" y="1901363"/>
                </a:lnTo>
                <a:lnTo>
                  <a:pt x="3485290" y="1854828"/>
                </a:lnTo>
                <a:lnTo>
                  <a:pt x="348529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ound Diagonal Corner of Rectangle 5">
            <a:extLst>
              <a:ext uri="{FF2B5EF4-FFF2-40B4-BE49-F238E27FC236}">
                <a16:creationId xmlns:a16="http://schemas.microsoft.com/office/drawing/2014/main" id="{68178EC7-AD3F-5955-9F09-195D6A2F1B04}"/>
              </a:ext>
            </a:extLst>
          </p:cNvPr>
          <p:cNvSpPr/>
          <p:nvPr/>
        </p:nvSpPr>
        <p:spPr>
          <a:xfrm>
            <a:off x="6165850" y="8409490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EDICS</a:t>
            </a:r>
          </a:p>
        </p:txBody>
      </p:sp>
      <p:sp>
        <p:nvSpPr>
          <p:cNvPr id="8" name="Round Diagonal Corner of Rectangle 8">
            <a:extLst>
              <a:ext uri="{FF2B5EF4-FFF2-40B4-BE49-F238E27FC236}">
                <a16:creationId xmlns:a16="http://schemas.microsoft.com/office/drawing/2014/main" id="{5370090E-FCFD-B290-71C8-A1C7A2DA3852}"/>
              </a:ext>
            </a:extLst>
          </p:cNvPr>
          <p:cNvSpPr/>
          <p:nvPr/>
        </p:nvSpPr>
        <p:spPr>
          <a:xfrm>
            <a:off x="10054893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CYBER4All STAR</a:t>
            </a:r>
          </a:p>
        </p:txBody>
      </p:sp>
      <p:sp>
        <p:nvSpPr>
          <p:cNvPr id="11" name="Round Diagonal Corner of Rectangle 18">
            <a:extLst>
              <a:ext uri="{FF2B5EF4-FFF2-40B4-BE49-F238E27FC236}">
                <a16:creationId xmlns:a16="http://schemas.microsoft.com/office/drawing/2014/main" id="{CD865343-BB8A-B9E9-0C80-0A48D54F754B}"/>
              </a:ext>
            </a:extLst>
          </p:cNvPr>
          <p:cNvSpPr/>
          <p:nvPr/>
        </p:nvSpPr>
        <p:spPr>
          <a:xfrm>
            <a:off x="6165850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AgroDigiRise</a:t>
            </a:r>
            <a:endParaRPr lang="en-US" sz="2400" dirty="0"/>
          </a:p>
        </p:txBody>
      </p:sp>
      <p:sp>
        <p:nvSpPr>
          <p:cNvPr id="12" name="Round Diagonal Corner of Rectangle 21">
            <a:extLst>
              <a:ext uri="{FF2B5EF4-FFF2-40B4-BE49-F238E27FC236}">
                <a16:creationId xmlns:a16="http://schemas.microsoft.com/office/drawing/2014/main" id="{5AC8B1AC-4CD4-40B3-E964-760EEA6F19A2}"/>
              </a:ext>
            </a:extLst>
          </p:cNvPr>
          <p:cNvSpPr/>
          <p:nvPr/>
        </p:nvSpPr>
        <p:spPr>
          <a:xfrm>
            <a:off x="10062404" y="8414892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SynGReDiT</a:t>
            </a:r>
            <a:endParaRPr lang="en-US" sz="2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749C6EA-19B7-3804-6638-D93F0F480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3103" y="3785204"/>
            <a:ext cx="3089036" cy="947004"/>
          </a:xfrm>
          <a:prstGeom prst="rect">
            <a:avLst/>
          </a:prstGeom>
        </p:spPr>
      </p:pic>
      <p:pic>
        <p:nvPicPr>
          <p:cNvPr id="25" name="object 2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17672" y="3422815"/>
            <a:ext cx="1362699" cy="1666737"/>
          </a:xfrm>
          <a:prstGeom prst="rect">
            <a:avLst/>
          </a:prstGeom>
        </p:spPr>
      </p:pic>
      <p:pic>
        <p:nvPicPr>
          <p:cNvPr id="59" name="object 25">
            <a:extLst>
              <a:ext uri="{FF2B5EF4-FFF2-40B4-BE49-F238E27FC236}">
                <a16:creationId xmlns:a16="http://schemas.microsoft.com/office/drawing/2014/main" id="{189FF040-7ED8-5062-B6E0-07C67CBD13D9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9681" y="6783171"/>
            <a:ext cx="2979880" cy="1243261"/>
          </a:xfrm>
          <a:prstGeom prst="rect">
            <a:avLst/>
          </a:prstGeom>
        </p:spPr>
      </p:pic>
      <p:pic>
        <p:nvPicPr>
          <p:cNvPr id="41" name="object 25">
            <a:extLst>
              <a:ext uri="{FF2B5EF4-FFF2-40B4-BE49-F238E27FC236}">
                <a16:creationId xmlns:a16="http://schemas.microsoft.com/office/drawing/2014/main" id="{6EE42717-D167-B8D6-AAA1-2166EC7F91AD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92272" y="6588939"/>
            <a:ext cx="1428795" cy="1631724"/>
          </a:xfrm>
          <a:prstGeom prst="rect">
            <a:avLst/>
          </a:prstGeom>
        </p:spPr>
      </p:pic>
      <p:sp>
        <p:nvSpPr>
          <p:cNvPr id="9" name="object 17">
            <a:hlinkClick r:id="rId8"/>
            <a:extLst>
              <a:ext uri="{FF2B5EF4-FFF2-40B4-BE49-F238E27FC236}">
                <a16:creationId xmlns:a16="http://schemas.microsoft.com/office/drawing/2014/main" id="{A0C41869-BFB0-AD3B-CC87-A916614C6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52050" y="3304996"/>
            <a:ext cx="3498612" cy="246250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17">
            <a:hlinkClick r:id="rId9"/>
            <a:extLst>
              <a:ext uri="{FF2B5EF4-FFF2-40B4-BE49-F238E27FC236}">
                <a16:creationId xmlns:a16="http://schemas.microsoft.com/office/drawing/2014/main" id="{BBC54DBF-B9C8-45D4-9856-2A7FF9D126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8594" y="3289246"/>
            <a:ext cx="3485515" cy="245275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17">
            <a:hlinkClick r:id="rId3"/>
            <a:extLst>
              <a:ext uri="{FF2B5EF4-FFF2-40B4-BE49-F238E27FC236}">
                <a16:creationId xmlns:a16="http://schemas.microsoft.com/office/drawing/2014/main" id="{AC6C2827-2E1C-66FA-47F1-4E7A90B7DE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65850" y="6383921"/>
            <a:ext cx="3518535" cy="2547301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7">
            <a:hlinkClick r:id="rId10"/>
            <a:extLst>
              <a:ext uri="{FF2B5EF4-FFF2-40B4-BE49-F238E27FC236}">
                <a16:creationId xmlns:a16="http://schemas.microsoft.com/office/drawing/2014/main" id="{B67B0773-C151-6AD9-135B-6861D7E545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56263" y="6400110"/>
            <a:ext cx="3485515" cy="253111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C0506DCD-6B15-5AF5-9F61-9DEECD150A8C}"/>
              </a:ext>
            </a:extLst>
          </p:cNvPr>
          <p:cNvSpPr/>
          <p:nvPr/>
        </p:nvSpPr>
        <p:spPr>
          <a:xfrm>
            <a:off x="832331" y="2902814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Round Diagonal Corner of Rectangle 9">
            <a:extLst>
              <a:ext uri="{FF2B5EF4-FFF2-40B4-BE49-F238E27FC236}">
                <a16:creationId xmlns:a16="http://schemas.microsoft.com/office/drawing/2014/main" id="{81ADE9DB-0ABA-852F-09D5-38BD50FF8CF8}"/>
              </a:ext>
            </a:extLst>
          </p:cNvPr>
          <p:cNvSpPr/>
          <p:nvPr/>
        </p:nvSpPr>
        <p:spPr>
          <a:xfrm>
            <a:off x="828125" y="4662655"/>
            <a:ext cx="3724470" cy="778166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ADi4SMEs</a:t>
            </a:r>
          </a:p>
        </p:txBody>
      </p:sp>
      <p:sp>
        <p:nvSpPr>
          <p:cNvPr id="6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F44A646C-52F2-0F91-8B97-B43539DF3689}"/>
              </a:ext>
            </a:extLst>
          </p:cNvPr>
          <p:cNvSpPr/>
          <p:nvPr/>
        </p:nvSpPr>
        <p:spPr>
          <a:xfrm>
            <a:off x="5703753" y="2908941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Round Diagonal Corner of Rectangle 9">
            <a:extLst>
              <a:ext uri="{FF2B5EF4-FFF2-40B4-BE49-F238E27FC236}">
                <a16:creationId xmlns:a16="http://schemas.microsoft.com/office/drawing/2014/main" id="{FF65CFBB-D254-4C47-BAC0-EB65B1494D83}"/>
              </a:ext>
            </a:extLst>
          </p:cNvPr>
          <p:cNvSpPr/>
          <p:nvPr/>
        </p:nvSpPr>
        <p:spPr>
          <a:xfrm>
            <a:off x="5699547" y="4662654"/>
            <a:ext cx="3724470" cy="784293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EDIH DIGIHUB</a:t>
            </a:r>
          </a:p>
        </p:txBody>
      </p:sp>
      <p:sp>
        <p:nvSpPr>
          <p:cNvPr id="8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53E3B8AC-2D1F-0E45-CD3D-EB87BA063BD0}"/>
              </a:ext>
            </a:extLst>
          </p:cNvPr>
          <p:cNvSpPr/>
          <p:nvPr/>
        </p:nvSpPr>
        <p:spPr>
          <a:xfrm>
            <a:off x="10635796" y="2933894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Round Diagonal Corner of Rectangle 9">
            <a:extLst>
              <a:ext uri="{FF2B5EF4-FFF2-40B4-BE49-F238E27FC236}">
                <a16:creationId xmlns:a16="http://schemas.microsoft.com/office/drawing/2014/main" id="{5D36AD99-D09F-03C5-2EE3-99A4A232AA20}"/>
              </a:ext>
            </a:extLst>
          </p:cNvPr>
          <p:cNvSpPr/>
          <p:nvPr/>
        </p:nvSpPr>
        <p:spPr>
          <a:xfrm>
            <a:off x="10631590" y="4662654"/>
            <a:ext cx="3724470" cy="809247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EDIH-NWACB </a:t>
            </a:r>
          </a:p>
        </p:txBody>
      </p:sp>
      <p:sp>
        <p:nvSpPr>
          <p:cNvPr id="10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C144BEEC-8240-B951-A5E8-C4609D61AC1B}"/>
              </a:ext>
            </a:extLst>
          </p:cNvPr>
          <p:cNvSpPr/>
          <p:nvPr/>
        </p:nvSpPr>
        <p:spPr>
          <a:xfrm>
            <a:off x="779904" y="5951729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1" name="Round Diagonal Corner of Rectangle 9">
            <a:extLst>
              <a:ext uri="{FF2B5EF4-FFF2-40B4-BE49-F238E27FC236}">
                <a16:creationId xmlns:a16="http://schemas.microsoft.com/office/drawing/2014/main" id="{DA43BA4F-319E-17FB-9905-AAF19B318690}"/>
              </a:ext>
            </a:extLst>
          </p:cNvPr>
          <p:cNvSpPr/>
          <p:nvPr/>
        </p:nvSpPr>
        <p:spPr>
          <a:xfrm>
            <a:off x="775698" y="7691411"/>
            <a:ext cx="3724470" cy="798324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MECH-E-DIH</a:t>
            </a:r>
          </a:p>
        </p:txBody>
      </p:sp>
      <p:sp>
        <p:nvSpPr>
          <p:cNvPr id="12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B442233D-2939-8F33-3514-ACFC04AF7C1C}"/>
              </a:ext>
            </a:extLst>
          </p:cNvPr>
          <p:cNvSpPr/>
          <p:nvPr/>
        </p:nvSpPr>
        <p:spPr>
          <a:xfrm>
            <a:off x="5639961" y="5962650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Round Diagonal Corner of Rectangle 9">
            <a:extLst>
              <a:ext uri="{FF2B5EF4-FFF2-40B4-BE49-F238E27FC236}">
                <a16:creationId xmlns:a16="http://schemas.microsoft.com/office/drawing/2014/main" id="{A2196DF1-70BB-D79E-0804-BC5AC60C155A}"/>
              </a:ext>
            </a:extLst>
          </p:cNvPr>
          <p:cNvSpPr/>
          <p:nvPr/>
        </p:nvSpPr>
        <p:spPr>
          <a:xfrm>
            <a:off x="5635755" y="7691411"/>
            <a:ext cx="3724470" cy="809246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Next-Gen-</a:t>
            </a:r>
            <a:r>
              <a:rPr lang="en-GB" sz="2800" dirty="0" err="1"/>
              <a:t>BIoTechEDIH</a:t>
            </a:r>
            <a:endParaRPr lang="en-GB" sz="2800" dirty="0"/>
          </a:p>
        </p:txBody>
      </p:sp>
      <p:sp>
        <p:nvSpPr>
          <p:cNvPr id="14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A67B7405-1244-69C5-9187-A968606C140F}"/>
              </a:ext>
            </a:extLst>
          </p:cNvPr>
          <p:cNvSpPr/>
          <p:nvPr/>
        </p:nvSpPr>
        <p:spPr>
          <a:xfrm>
            <a:off x="10595545" y="5962650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5" name="Round Diagonal Corner of Rectangle 9">
            <a:extLst>
              <a:ext uri="{FF2B5EF4-FFF2-40B4-BE49-F238E27FC236}">
                <a16:creationId xmlns:a16="http://schemas.microsoft.com/office/drawing/2014/main" id="{5946961A-90B8-275C-0899-784AAD414AAF}"/>
              </a:ext>
            </a:extLst>
          </p:cNvPr>
          <p:cNvSpPr/>
          <p:nvPr/>
        </p:nvSpPr>
        <p:spPr>
          <a:xfrm>
            <a:off x="10591339" y="7691411"/>
            <a:ext cx="3724470" cy="809246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RCDSI NCIZ</a:t>
            </a:r>
            <a:r>
              <a:rPr lang="en-GB" sz="2800" dirty="0"/>
              <a:t> </a:t>
            </a:r>
          </a:p>
        </p:txBody>
      </p:sp>
      <p:sp>
        <p:nvSpPr>
          <p:cNvPr id="16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D263E5A3-0A0E-EBFA-312B-9D04C197D2DC}"/>
              </a:ext>
            </a:extLst>
          </p:cNvPr>
          <p:cNvSpPr/>
          <p:nvPr/>
        </p:nvSpPr>
        <p:spPr>
          <a:xfrm>
            <a:off x="15503012" y="2911558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7" name="Round Diagonal Corner of Rectangle 9">
            <a:extLst>
              <a:ext uri="{FF2B5EF4-FFF2-40B4-BE49-F238E27FC236}">
                <a16:creationId xmlns:a16="http://schemas.microsoft.com/office/drawing/2014/main" id="{8CA711AA-F144-F114-AFB9-A6330C65789D}"/>
              </a:ext>
            </a:extLst>
          </p:cNvPr>
          <p:cNvSpPr/>
          <p:nvPr/>
        </p:nvSpPr>
        <p:spPr>
          <a:xfrm>
            <a:off x="15498806" y="4662653"/>
            <a:ext cx="3724470" cy="786911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InnovationAmp</a:t>
            </a:r>
            <a:r>
              <a:rPr lang="en-GB" sz="2400" dirty="0"/>
              <a:t> </a:t>
            </a:r>
          </a:p>
        </p:txBody>
      </p:sp>
      <p:sp>
        <p:nvSpPr>
          <p:cNvPr id="19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09DA3AD9-6EA6-9E79-86EE-B41F1B4EE7BD}"/>
              </a:ext>
            </a:extLst>
          </p:cNvPr>
          <p:cNvSpPr/>
          <p:nvPr/>
        </p:nvSpPr>
        <p:spPr>
          <a:xfrm>
            <a:off x="15456604" y="5962650"/>
            <a:ext cx="3724472" cy="2368132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0" name="Round Diagonal Corner of Rectangle 9">
            <a:extLst>
              <a:ext uri="{FF2B5EF4-FFF2-40B4-BE49-F238E27FC236}">
                <a16:creationId xmlns:a16="http://schemas.microsoft.com/office/drawing/2014/main" id="{69FB27DF-CD31-ECDB-9C7D-32A45AC2CA11}"/>
              </a:ext>
            </a:extLst>
          </p:cNvPr>
          <p:cNvSpPr/>
          <p:nvPr/>
        </p:nvSpPr>
        <p:spPr>
          <a:xfrm>
            <a:off x="15452398" y="7691411"/>
            <a:ext cx="3724470" cy="809246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UDIH 4 EU</a:t>
            </a:r>
            <a:r>
              <a:rPr lang="en-GB" sz="2800" dirty="0"/>
              <a:t> 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12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41914B"/>
                </a:solidFill>
              </a:rPr>
              <a:t>8</a:t>
            </a:r>
            <a:r>
              <a:rPr sz="5400" spc="-30" dirty="0">
                <a:solidFill>
                  <a:srgbClr val="41914B"/>
                </a:solidFill>
              </a:rPr>
              <a:t> </a:t>
            </a:r>
            <a:r>
              <a:rPr sz="5400" spc="-20" dirty="0">
                <a:solidFill>
                  <a:srgbClr val="41914B"/>
                </a:solidFill>
              </a:rPr>
              <a:t>SoEs</a:t>
            </a:r>
            <a:endParaRPr sz="5400" dirty="0"/>
          </a:p>
        </p:txBody>
      </p:sp>
      <p:pic>
        <p:nvPicPr>
          <p:cNvPr id="25" name="object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2185" y="3323395"/>
            <a:ext cx="3173784" cy="944578"/>
          </a:xfrm>
          <a:prstGeom prst="rect">
            <a:avLst/>
          </a:prstGeom>
        </p:spPr>
      </p:pic>
      <p:pic>
        <p:nvPicPr>
          <p:cNvPr id="90" name="object 25">
            <a:extLst>
              <a:ext uri="{FF2B5EF4-FFF2-40B4-BE49-F238E27FC236}">
                <a16:creationId xmlns:a16="http://schemas.microsoft.com/office/drawing/2014/main" id="{7B37290C-B60B-5AC6-D13E-BD2212CA64F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1140" y="5973344"/>
            <a:ext cx="1613699" cy="1613699"/>
          </a:xfrm>
          <a:prstGeom prst="rect">
            <a:avLst/>
          </a:prstGeom>
        </p:spPr>
      </p:pic>
      <p:pic>
        <p:nvPicPr>
          <p:cNvPr id="98" name="object 25">
            <a:extLst>
              <a:ext uri="{FF2B5EF4-FFF2-40B4-BE49-F238E27FC236}">
                <a16:creationId xmlns:a16="http://schemas.microsoft.com/office/drawing/2014/main" id="{3B37D40C-307E-320B-2780-586F3FF102E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5924" y="3129668"/>
            <a:ext cx="3048871" cy="1332032"/>
          </a:xfrm>
          <a:prstGeom prst="rect">
            <a:avLst/>
          </a:prstGeom>
        </p:spPr>
      </p:pic>
      <p:pic>
        <p:nvPicPr>
          <p:cNvPr id="104" name="object 25">
            <a:extLst>
              <a:ext uri="{FF2B5EF4-FFF2-40B4-BE49-F238E27FC236}">
                <a16:creationId xmlns:a16="http://schemas.microsoft.com/office/drawing/2014/main" id="{0D8C0610-68A8-7649-70D0-220BF82D94E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18807" y="3322081"/>
            <a:ext cx="3084468" cy="907715"/>
          </a:xfrm>
          <a:prstGeom prst="rect">
            <a:avLst/>
          </a:prstGeom>
        </p:spPr>
      </p:pic>
      <p:pic>
        <p:nvPicPr>
          <p:cNvPr id="107" name="object 25">
            <a:extLst>
              <a:ext uri="{FF2B5EF4-FFF2-40B4-BE49-F238E27FC236}">
                <a16:creationId xmlns:a16="http://schemas.microsoft.com/office/drawing/2014/main" id="{0FA961A3-FE8B-C004-AFED-33D1C35F7472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54882" y="6033650"/>
            <a:ext cx="1612317" cy="166044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C304F0F1-30CC-F28B-834A-2E2EA182BCC8}"/>
              </a:ext>
            </a:extLst>
          </p:cNvPr>
          <p:cNvSpPr txBox="1"/>
          <p:nvPr/>
        </p:nvSpPr>
        <p:spPr>
          <a:xfrm>
            <a:off x="10955268" y="3524250"/>
            <a:ext cx="3211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EDIH-NWACB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602816AA-5EFA-90B1-C43D-B24A8D554E0B}"/>
              </a:ext>
            </a:extLst>
          </p:cNvPr>
          <p:cNvSpPr txBox="1"/>
          <p:nvPr/>
        </p:nvSpPr>
        <p:spPr>
          <a:xfrm>
            <a:off x="1302403" y="6523722"/>
            <a:ext cx="2775912" cy="584775"/>
          </a:xfrm>
          <a:prstGeom prst="rect">
            <a:avLst/>
          </a:prstGeom>
          <a:noFill/>
          <a:ln>
            <a:solidFill>
              <a:srgbClr val="FFFEFB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MECH-E-DIH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BCF7DBB-A529-4A44-A685-3D958D479AE8}"/>
              </a:ext>
            </a:extLst>
          </p:cNvPr>
          <p:cNvSpPr txBox="1"/>
          <p:nvPr/>
        </p:nvSpPr>
        <p:spPr>
          <a:xfrm>
            <a:off x="11179435" y="6521226"/>
            <a:ext cx="2548277" cy="584775"/>
          </a:xfrm>
          <a:prstGeom prst="rect">
            <a:avLst/>
          </a:prstGeom>
          <a:noFill/>
          <a:ln>
            <a:solidFill>
              <a:srgbClr val="FFFEFB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RCDSI NCIZ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6" name="object 17">
            <a:hlinkClick r:id="rId9"/>
            <a:extLst>
              <a:ext uri="{FF2B5EF4-FFF2-40B4-BE49-F238E27FC236}">
                <a16:creationId xmlns:a16="http://schemas.microsoft.com/office/drawing/2014/main" id="{BBC54DBF-B9C8-45D4-9856-2A7FF9D126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3917" y="2838450"/>
            <a:ext cx="3737090" cy="2623601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7">
            <a:hlinkClick r:id="rId10"/>
            <a:extLst>
              <a:ext uri="{FF2B5EF4-FFF2-40B4-BE49-F238E27FC236}">
                <a16:creationId xmlns:a16="http://schemas.microsoft.com/office/drawing/2014/main" id="{1C4FA1A0-52A3-2F3E-EBC5-807C4E0BB84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99547" y="2924046"/>
            <a:ext cx="3732884" cy="253800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7">
            <a:hlinkClick r:id="rId11"/>
            <a:extLst>
              <a:ext uri="{FF2B5EF4-FFF2-40B4-BE49-F238E27FC236}">
                <a16:creationId xmlns:a16="http://schemas.microsoft.com/office/drawing/2014/main" id="{A01DFF8A-FC55-A334-9FF3-8173EB3C5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18531" y="2921428"/>
            <a:ext cx="3750587" cy="2520309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9" name="object 17">
            <a:hlinkClick r:id="rId12"/>
            <a:extLst>
              <a:ext uri="{FF2B5EF4-FFF2-40B4-BE49-F238E27FC236}">
                <a16:creationId xmlns:a16="http://schemas.microsoft.com/office/drawing/2014/main" id="{18C62F5B-54E7-4D1D-CF8D-53723AD004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529899" y="2946382"/>
            <a:ext cx="3701791" cy="249535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0" name="object 17">
            <a:hlinkClick r:id="rId13"/>
            <a:extLst>
              <a:ext uri="{FF2B5EF4-FFF2-40B4-BE49-F238E27FC236}">
                <a16:creationId xmlns:a16="http://schemas.microsoft.com/office/drawing/2014/main" id="{DC887124-A379-DB9D-6089-D77C77B1D72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0078" y="5975137"/>
            <a:ext cx="3743432" cy="252974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1" name="object 17">
            <a:hlinkClick r:id="rId14"/>
            <a:extLst>
              <a:ext uri="{FF2B5EF4-FFF2-40B4-BE49-F238E27FC236}">
                <a16:creationId xmlns:a16="http://schemas.microsoft.com/office/drawing/2014/main" id="{8F303AC3-8177-1916-EDC9-2B8C9DEB9B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30827" y="5985832"/>
            <a:ext cx="3702191" cy="251639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2" name="object 17">
            <a:hlinkClick r:id="rId15"/>
            <a:extLst>
              <a:ext uri="{FF2B5EF4-FFF2-40B4-BE49-F238E27FC236}">
                <a16:creationId xmlns:a16="http://schemas.microsoft.com/office/drawing/2014/main" id="{8086BFF4-8EB3-4EC4-A992-17142765A3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587131" y="5971044"/>
            <a:ext cx="3728678" cy="252974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3" name="object 17">
            <a:hlinkClick r:id="rId16"/>
            <a:extLst>
              <a:ext uri="{FF2B5EF4-FFF2-40B4-BE49-F238E27FC236}">
                <a16:creationId xmlns:a16="http://schemas.microsoft.com/office/drawing/2014/main" id="{B7A33539-19F3-39F8-F308-43C7662A5C2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456604" y="5971044"/>
            <a:ext cx="3728678" cy="2542099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">
            <a:extLst>
              <a:ext uri="{FF2B5EF4-FFF2-40B4-BE49-F238E27FC236}">
                <a16:creationId xmlns:a16="http://schemas.microsoft.com/office/drawing/2014/main" id="{1E50C64D-2654-F5D0-E5DD-85CA7B8B53FA}"/>
              </a:ext>
            </a:extLst>
          </p:cNvPr>
          <p:cNvSpPr/>
          <p:nvPr/>
        </p:nvSpPr>
        <p:spPr>
          <a:xfrm>
            <a:off x="10353041" y="7617695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5">
            <a:extLst>
              <a:ext uri="{FF2B5EF4-FFF2-40B4-BE49-F238E27FC236}">
                <a16:creationId xmlns:a16="http://schemas.microsoft.com/office/drawing/2014/main" id="{606C6B93-AA0E-30EC-F460-847112AF8FFD}"/>
              </a:ext>
            </a:extLst>
          </p:cNvPr>
          <p:cNvSpPr/>
          <p:nvPr/>
        </p:nvSpPr>
        <p:spPr>
          <a:xfrm>
            <a:off x="10463509" y="7604504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1">
            <a:extLst>
              <a:ext uri="{FF2B5EF4-FFF2-40B4-BE49-F238E27FC236}">
                <a16:creationId xmlns:a16="http://schemas.microsoft.com/office/drawing/2014/main" id="{E7F199C4-6A67-8D82-2A35-9DBB80B08248}"/>
              </a:ext>
            </a:extLst>
          </p:cNvPr>
          <p:cNvSpPr/>
          <p:nvPr/>
        </p:nvSpPr>
        <p:spPr>
          <a:xfrm>
            <a:off x="10849880" y="7770686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EC1383FF-0948-F67A-6ACB-93974BE3870A}"/>
              </a:ext>
            </a:extLst>
          </p:cNvPr>
          <p:cNvSpPr/>
          <p:nvPr/>
        </p:nvSpPr>
        <p:spPr>
          <a:xfrm>
            <a:off x="10353041" y="5531589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id="{2870F713-8D5D-C916-4A21-FB006CD1F280}"/>
              </a:ext>
            </a:extLst>
          </p:cNvPr>
          <p:cNvSpPr/>
          <p:nvPr/>
        </p:nvSpPr>
        <p:spPr>
          <a:xfrm>
            <a:off x="10463509" y="5518398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1">
            <a:extLst>
              <a:ext uri="{FF2B5EF4-FFF2-40B4-BE49-F238E27FC236}">
                <a16:creationId xmlns:a16="http://schemas.microsoft.com/office/drawing/2014/main" id="{1A691FDA-9EFF-6255-0920-CA09C654AEF1}"/>
              </a:ext>
            </a:extLst>
          </p:cNvPr>
          <p:cNvSpPr/>
          <p:nvPr/>
        </p:nvSpPr>
        <p:spPr>
          <a:xfrm>
            <a:off x="10849880" y="5684580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6DDDF6D2-19A2-2373-F060-E32B8EC083A4}"/>
              </a:ext>
            </a:extLst>
          </p:cNvPr>
          <p:cNvSpPr/>
          <p:nvPr/>
        </p:nvSpPr>
        <p:spPr>
          <a:xfrm>
            <a:off x="10353041" y="3367868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C0F6E66D-7AA9-7115-FB5A-4C0B66DFFB5F}"/>
              </a:ext>
            </a:extLst>
          </p:cNvPr>
          <p:cNvSpPr/>
          <p:nvPr/>
        </p:nvSpPr>
        <p:spPr>
          <a:xfrm>
            <a:off x="10463509" y="3354677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220A8FD-BB84-4DE6-D9A7-B461129D60E4}"/>
              </a:ext>
            </a:extLst>
          </p:cNvPr>
          <p:cNvSpPr/>
          <p:nvPr/>
        </p:nvSpPr>
        <p:spPr>
          <a:xfrm>
            <a:off x="10849880" y="3520859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293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293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250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172821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/>
          </a:p>
        </p:txBody>
      </p:sp>
      <p:sp>
        <p:nvSpPr>
          <p:cNvPr id="15" name="object 15"/>
          <p:cNvSpPr/>
          <p:nvPr/>
        </p:nvSpPr>
        <p:spPr>
          <a:xfrm>
            <a:off x="725761" y="3359542"/>
            <a:ext cx="8937690" cy="1622602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2497" y="3545332"/>
            <a:ext cx="7685633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Use AI and decision support, digital twins, and cloud services for innovative data analytics and simulations across diverse industries.</a:t>
            </a:r>
          </a:p>
        </p:txBody>
      </p:sp>
      <p:sp>
        <p:nvSpPr>
          <p:cNvPr id="17" name="object 17"/>
          <p:cNvSpPr/>
          <p:nvPr/>
        </p:nvSpPr>
        <p:spPr>
          <a:xfrm>
            <a:off x="713718" y="5518398"/>
            <a:ext cx="8949733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70455" y="5689385"/>
            <a:ext cx="7697675" cy="107074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US" sz="2200" dirty="0">
                <a:latin typeface="Arial"/>
                <a:cs typeface="Arial"/>
              </a:rPr>
              <a:t>Focus on simulation engineering, digital twins, and IoT, fostering intelligent solutions in manufacturing, logistics, and human-computer interaction.</a:t>
            </a:r>
          </a:p>
        </p:txBody>
      </p:sp>
      <p:sp>
        <p:nvSpPr>
          <p:cNvPr id="19" name="object 19"/>
          <p:cNvSpPr/>
          <p:nvPr/>
        </p:nvSpPr>
        <p:spPr>
          <a:xfrm>
            <a:off x="725761" y="7633673"/>
            <a:ext cx="9025297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lang="en-US" dirty="0"/>
          </a:p>
        </p:txBody>
      </p:sp>
      <p:sp>
        <p:nvSpPr>
          <p:cNvPr id="20" name="object 20"/>
          <p:cNvSpPr txBox="1"/>
          <p:nvPr/>
        </p:nvSpPr>
        <p:spPr>
          <a:xfrm>
            <a:off x="1483398" y="7798856"/>
            <a:ext cx="7684732" cy="70916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Prioritise</a:t>
            </a:r>
            <a:r>
              <a:rPr lang="en-US" sz="2200" dirty="0">
                <a:latin typeface="Arial"/>
                <a:cs typeface="Arial"/>
              </a:rPr>
              <a:t> cybersecurity, </a:t>
            </a:r>
            <a:r>
              <a:rPr lang="en-US" sz="2200">
                <a:latin typeface="Arial"/>
                <a:cs typeface="Arial"/>
              </a:rPr>
              <a:t>AI and </a:t>
            </a:r>
            <a:r>
              <a:rPr lang="en-US" sz="2200" dirty="0">
                <a:latin typeface="Arial"/>
                <a:cs typeface="Arial"/>
              </a:rPr>
              <a:t>decision support, and robotics, ensuring secure digital ecosystems.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024142" y="3524250"/>
            <a:ext cx="7052010" cy="70461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Excel in technological innovation, providing cutting-edge solutions tailored to diverse industries.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023412" y="5690854"/>
            <a:ext cx="7023100" cy="70461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Play a pivotal role in innovation through prototyping and technology transfer.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37816" y="7794763"/>
            <a:ext cx="7304793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Prioritise</a:t>
            </a:r>
            <a:r>
              <a:rPr lang="en-US" sz="2200" dirty="0">
                <a:latin typeface="Arial"/>
                <a:cs typeface="Arial"/>
              </a:rPr>
              <a:t> ecosystem building, SME support, and financial services, and foster innovation ecosystems, providing crucial support to small enterprises, and facilitating project development through financial assistance.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dirty="0">
                <a:solidFill>
                  <a:srgbClr val="F7F6F1"/>
                </a:solidFill>
                <a:latin typeface="Arial"/>
                <a:cs typeface="Arial"/>
              </a:rPr>
              <a:t>20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413623" y="10425683"/>
            <a:ext cx="52774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european-digital-innovation-hubs.ec.europa.eu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00091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1112132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1155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289</Words>
  <Application>Microsoft Office PowerPoint</Application>
  <PresentationFormat>Custom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Bulgaria</vt:lpstr>
      <vt:lpstr>Network overview: 12 members – 4 EDIHs</vt:lpstr>
      <vt:lpstr>Network overview: 12 members – 8 SoEs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81</cp:revision>
  <dcterms:created xsi:type="dcterms:W3CDTF">2024-01-26T07:25:23Z</dcterms:created>
  <dcterms:modified xsi:type="dcterms:W3CDTF">2025-03-24T09:08:11Z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