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9" r:id="rId5"/>
    <p:sldId id="260" r:id="rId6"/>
    <p:sldId id="265" r:id="rId7"/>
    <p:sldId id="261" r:id="rId8"/>
    <p:sldId id="264" r:id="rId9"/>
  </p:sldIdLst>
  <p:sldSz cx="20104100" cy="11315700"/>
  <p:notesSz cx="20104100" cy="1131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5436" userDrawn="1">
          <p15:clr>
            <a:srgbClr val="A4A3A4"/>
          </p15:clr>
        </p15:guide>
        <p15:guide id="2" orient="horz" pos="2364" userDrawn="1">
          <p15:clr>
            <a:srgbClr val="A4A3A4"/>
          </p15:clr>
        </p15:guide>
        <p15:guide id="3" pos="5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F229B-458F-EFBA-55B2-72778008B977}" name="GKOURMA Adriana" initials="AG" userId="S::agkourma@netcompany.com::6c1bde2e-c56c-4733-9819-bee0f5f6d3a6" providerId="AD"/>
  <p188:author id="{21719CB1-FBDB-794C-9AD9-420A8EFF7EB3}" name="MCSHANE Monica" initials="MM" userId="S::mmcshane@netcompany.com::34252f48-7702-4a6b-8f91-2588f7229e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FF"/>
    <a:srgbClr val="FF5A63"/>
    <a:srgbClr val="FFFEFB"/>
    <a:srgbClr val="8A4F50"/>
    <a:srgbClr val="FFD000"/>
    <a:srgbClr val="419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041" autoAdjust="0"/>
  </p:normalViewPr>
  <p:slideViewPr>
    <p:cSldViewPr>
      <p:cViewPr varScale="1">
        <p:scale>
          <a:sx n="47" d="100"/>
          <a:sy n="47" d="100"/>
        </p:scale>
        <p:origin x="62" y="82"/>
      </p:cViewPr>
      <p:guideLst>
        <p:guide orient="horz" pos="5436"/>
        <p:guide orient="horz" pos="2364"/>
        <p:guide pos="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SHANE Monica" userId="34252f48-7702-4a6b-8f91-2588f7229e6f" providerId="ADAL" clId="{9318F5CA-FE76-4B7E-8435-BB2960C94841}"/>
    <pc:docChg chg="undo redo custSel modSld">
      <pc:chgData name="MCSHANE Monica" userId="34252f48-7702-4a6b-8f91-2588f7229e6f" providerId="ADAL" clId="{9318F5CA-FE76-4B7E-8435-BB2960C94841}" dt="2025-03-28T14:24:32.136" v="313" actId="20577"/>
      <pc:docMkLst>
        <pc:docMk/>
      </pc:docMkLst>
      <pc:sldChg chg="modSp mod">
        <pc:chgData name="MCSHANE Monica" userId="34252f48-7702-4a6b-8f91-2588f7229e6f" providerId="ADAL" clId="{9318F5CA-FE76-4B7E-8435-BB2960C94841}" dt="2025-03-24T09:27:31.994" v="13" actId="20577"/>
        <pc:sldMkLst>
          <pc:docMk/>
          <pc:sldMk cId="0" sldId="257"/>
        </pc:sldMkLst>
        <pc:spChg chg="mod">
          <ac:chgData name="MCSHANE Monica" userId="34252f48-7702-4a6b-8f91-2588f7229e6f" providerId="ADAL" clId="{9318F5CA-FE76-4B7E-8435-BB2960C94841}" dt="2025-03-24T09:26:41.437" v="5" actId="2057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MCSHANE Monica" userId="34252f48-7702-4a6b-8f91-2588f7229e6f" providerId="ADAL" clId="{9318F5CA-FE76-4B7E-8435-BB2960C94841}" dt="2025-03-24T09:26:54.631" v="8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MCSHANE Monica" userId="34252f48-7702-4a6b-8f91-2588f7229e6f" providerId="ADAL" clId="{9318F5CA-FE76-4B7E-8435-BB2960C94841}" dt="2025-03-24T09:27:31.994" v="13" actId="20577"/>
          <ac:spMkLst>
            <pc:docMk/>
            <pc:sldMk cId="0" sldId="257"/>
            <ac:spMk id="14" creationId="{00000000-0000-0000-0000-000000000000}"/>
          </ac:spMkLst>
        </pc:spChg>
      </pc:sldChg>
      <pc:sldChg chg="modSp mod">
        <pc:chgData name="MCSHANE Monica" userId="34252f48-7702-4a6b-8f91-2588f7229e6f" providerId="ADAL" clId="{9318F5CA-FE76-4B7E-8435-BB2960C94841}" dt="2025-03-24T09:30:12.780" v="42" actId="20577"/>
        <pc:sldMkLst>
          <pc:docMk/>
          <pc:sldMk cId="0" sldId="259"/>
        </pc:sldMkLst>
        <pc:spChg chg="mod">
          <ac:chgData name="MCSHANE Monica" userId="34252f48-7702-4a6b-8f91-2588f7229e6f" providerId="ADAL" clId="{9318F5CA-FE76-4B7E-8435-BB2960C94841}" dt="2025-03-24T09:28:20.735" v="22" actId="2057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MCSHANE Monica" userId="34252f48-7702-4a6b-8f91-2588f7229e6f" providerId="ADAL" clId="{9318F5CA-FE76-4B7E-8435-BB2960C94841}" dt="2025-03-24T09:29:11.526" v="32" actId="20577"/>
          <ac:spMkLst>
            <pc:docMk/>
            <pc:sldMk cId="0" sldId="259"/>
            <ac:spMk id="18" creationId="{00000000-0000-0000-0000-000000000000}"/>
          </ac:spMkLst>
        </pc:spChg>
        <pc:spChg chg="mod">
          <ac:chgData name="MCSHANE Monica" userId="34252f48-7702-4a6b-8f91-2588f7229e6f" providerId="ADAL" clId="{9318F5CA-FE76-4B7E-8435-BB2960C94841}" dt="2025-03-24T09:29:56.392" v="34" actId="20577"/>
          <ac:spMkLst>
            <pc:docMk/>
            <pc:sldMk cId="0" sldId="259"/>
            <ac:spMk id="20" creationId="{00000000-0000-0000-0000-000000000000}"/>
          </ac:spMkLst>
        </pc:spChg>
        <pc:spChg chg="mod">
          <ac:chgData name="MCSHANE Monica" userId="34252f48-7702-4a6b-8f91-2588f7229e6f" providerId="ADAL" clId="{9318F5CA-FE76-4B7E-8435-BB2960C94841}" dt="2025-03-24T09:30:12.780" v="42" actId="20577"/>
          <ac:spMkLst>
            <pc:docMk/>
            <pc:sldMk cId="0" sldId="259"/>
            <ac:spMk id="21" creationId="{00000000-0000-0000-0000-000000000000}"/>
          </ac:spMkLst>
        </pc:spChg>
      </pc:sldChg>
      <pc:sldChg chg="modSp mod">
        <pc:chgData name="MCSHANE Monica" userId="34252f48-7702-4a6b-8f91-2588f7229e6f" providerId="ADAL" clId="{9318F5CA-FE76-4B7E-8435-BB2960C94841}" dt="2025-03-24T09:31:57.767" v="56" actId="20577"/>
        <pc:sldMkLst>
          <pc:docMk/>
          <pc:sldMk cId="0" sldId="260"/>
        </pc:sldMkLst>
        <pc:spChg chg="mod">
          <ac:chgData name="MCSHANE Monica" userId="34252f48-7702-4a6b-8f91-2588f7229e6f" providerId="ADAL" clId="{9318F5CA-FE76-4B7E-8435-BB2960C94841}" dt="2025-03-24T09:31:04.922" v="50" actId="20577"/>
          <ac:spMkLst>
            <pc:docMk/>
            <pc:sldMk cId="0" sldId="260"/>
            <ac:spMk id="6" creationId="{481A3E7C-006F-5BF8-94D7-65E90A0086CB}"/>
          </ac:spMkLst>
        </pc:spChg>
        <pc:spChg chg="mod">
          <ac:chgData name="MCSHANE Monica" userId="34252f48-7702-4a6b-8f91-2588f7229e6f" providerId="ADAL" clId="{9318F5CA-FE76-4B7E-8435-BB2960C94841}" dt="2025-03-24T09:31:57.767" v="56" actId="20577"/>
          <ac:spMkLst>
            <pc:docMk/>
            <pc:sldMk cId="0" sldId="260"/>
            <ac:spMk id="8" creationId="{D4A81275-3A66-5874-BE7B-58386ECC10FE}"/>
          </ac:spMkLst>
        </pc:spChg>
        <pc:spChg chg="mod">
          <ac:chgData name="MCSHANE Monica" userId="34252f48-7702-4a6b-8f91-2588f7229e6f" providerId="ADAL" clId="{9318F5CA-FE76-4B7E-8435-BB2960C94841}" dt="2025-03-24T09:31:00.844" v="49" actId="20577"/>
          <ac:spMkLst>
            <pc:docMk/>
            <pc:sldMk cId="0" sldId="260"/>
            <ac:spMk id="10" creationId="{744F820C-CDD0-FED6-C469-A158C3A0117F}"/>
          </ac:spMkLst>
        </pc:spChg>
        <pc:spChg chg="mod">
          <ac:chgData name="MCSHANE Monica" userId="34252f48-7702-4a6b-8f91-2588f7229e6f" providerId="ADAL" clId="{9318F5CA-FE76-4B7E-8435-BB2960C94841}" dt="2025-03-24T09:31:08.806" v="51" actId="20577"/>
          <ac:spMkLst>
            <pc:docMk/>
            <pc:sldMk cId="0" sldId="260"/>
            <ac:spMk id="36" creationId="{7FE14DCD-D04C-6282-C388-BBFC0C389438}"/>
          </ac:spMkLst>
        </pc:spChg>
        <pc:spChg chg="mod">
          <ac:chgData name="MCSHANE Monica" userId="34252f48-7702-4a6b-8f91-2588f7229e6f" providerId="ADAL" clId="{9318F5CA-FE76-4B7E-8435-BB2960C94841}" dt="2025-03-24T09:31:31.110" v="55" actId="20577"/>
          <ac:spMkLst>
            <pc:docMk/>
            <pc:sldMk cId="0" sldId="260"/>
            <ac:spMk id="47" creationId="{17278DEB-0F1A-5719-E5C1-D69537752591}"/>
          </ac:spMkLst>
        </pc:spChg>
      </pc:sldChg>
      <pc:sldChg chg="modSp mod">
        <pc:chgData name="MCSHANE Monica" userId="34252f48-7702-4a6b-8f91-2588f7229e6f" providerId="ADAL" clId="{9318F5CA-FE76-4B7E-8435-BB2960C94841}" dt="2025-03-28T14:24:32.136" v="313" actId="20577"/>
        <pc:sldMkLst>
          <pc:docMk/>
          <pc:sldMk cId="0" sldId="261"/>
        </pc:sldMkLst>
        <pc:spChg chg="mod">
          <ac:chgData name="MCSHANE Monica" userId="34252f48-7702-4a6b-8f91-2588f7229e6f" providerId="ADAL" clId="{9318F5CA-FE76-4B7E-8435-BB2960C94841}" dt="2025-03-24T09:40:04.205" v="90" actId="20577"/>
          <ac:spMkLst>
            <pc:docMk/>
            <pc:sldMk cId="0" sldId="261"/>
            <ac:spMk id="5" creationId="{648EC0C8-230F-9C52-5E84-6AB75CDE4C0B}"/>
          </ac:spMkLst>
        </pc:spChg>
        <pc:spChg chg="mod">
          <ac:chgData name="MCSHANE Monica" userId="34252f48-7702-4a6b-8f91-2588f7229e6f" providerId="ADAL" clId="{9318F5CA-FE76-4B7E-8435-BB2960C94841}" dt="2025-03-24T09:41:12.068" v="110" actId="20577"/>
          <ac:spMkLst>
            <pc:docMk/>
            <pc:sldMk cId="0" sldId="261"/>
            <ac:spMk id="7" creationId="{ADEC8F06-6DFE-5C83-8E4E-5DB1C191FE5B}"/>
          </ac:spMkLst>
        </pc:spChg>
        <pc:spChg chg="mod">
          <ac:chgData name="MCSHANE Monica" userId="34252f48-7702-4a6b-8f91-2588f7229e6f" providerId="ADAL" clId="{9318F5CA-FE76-4B7E-8435-BB2960C94841}" dt="2025-03-28T14:24:05.928" v="312" actId="2711"/>
          <ac:spMkLst>
            <pc:docMk/>
            <pc:sldMk cId="0" sldId="261"/>
            <ac:spMk id="9" creationId="{AC29B4C7-E98D-C502-BF68-2B520198EB71}"/>
          </ac:spMkLst>
        </pc:spChg>
        <pc:spChg chg="mod">
          <ac:chgData name="MCSHANE Monica" userId="34252f48-7702-4a6b-8f91-2588f7229e6f" providerId="ADAL" clId="{9318F5CA-FE76-4B7E-8435-BB2960C94841}" dt="2025-03-24T09:41:08.242" v="109" actId="20577"/>
          <ac:spMkLst>
            <pc:docMk/>
            <pc:sldMk cId="0" sldId="261"/>
            <ac:spMk id="12" creationId="{3B74D98B-C8B4-4A55-2719-DC53BFE467BF}"/>
          </ac:spMkLst>
        </pc:spChg>
        <pc:spChg chg="mod">
          <ac:chgData name="MCSHANE Monica" userId="34252f48-7702-4a6b-8f91-2588f7229e6f" providerId="ADAL" clId="{9318F5CA-FE76-4B7E-8435-BB2960C94841}" dt="2025-03-24T09:40:58.229" v="108" actId="20577"/>
          <ac:spMkLst>
            <pc:docMk/>
            <pc:sldMk cId="0" sldId="261"/>
            <ac:spMk id="25" creationId="{FA88EC73-39F0-ACF3-5F4C-BCB9DC079525}"/>
          </ac:spMkLst>
        </pc:spChg>
        <pc:spChg chg="mod">
          <ac:chgData name="MCSHANE Monica" userId="34252f48-7702-4a6b-8f91-2588f7229e6f" providerId="ADAL" clId="{9318F5CA-FE76-4B7E-8435-BB2960C94841}" dt="2025-03-28T14:24:32.136" v="313" actId="20577"/>
          <ac:spMkLst>
            <pc:docMk/>
            <pc:sldMk cId="0" sldId="261"/>
            <ac:spMk id="26" creationId="{E4C4069B-1193-0B01-E9A3-A71A26B2B57C}"/>
          </ac:spMkLst>
        </pc:spChg>
      </pc:sldChg>
      <pc:sldChg chg="modSp mod">
        <pc:chgData name="MCSHANE Monica" userId="34252f48-7702-4a6b-8f91-2588f7229e6f" providerId="ADAL" clId="{9318F5CA-FE76-4B7E-8435-BB2960C94841}" dt="2025-03-24T09:27:41.683" v="14" actId="20577"/>
        <pc:sldMkLst>
          <pc:docMk/>
          <pc:sldMk cId="304213165" sldId="262"/>
        </pc:sldMkLst>
        <pc:spChg chg="mod">
          <ac:chgData name="MCSHANE Monica" userId="34252f48-7702-4a6b-8f91-2588f7229e6f" providerId="ADAL" clId="{9318F5CA-FE76-4B7E-8435-BB2960C94841}" dt="2025-03-24T09:27:41.683" v="14" actId="20577"/>
          <ac:spMkLst>
            <pc:docMk/>
            <pc:sldMk cId="304213165" sldId="262"/>
            <ac:spMk id="18" creationId="{00000000-0000-0000-0000-000000000000}"/>
          </ac:spMkLst>
        </pc:spChg>
      </pc:sldChg>
      <pc:sldChg chg="modSp mod">
        <pc:chgData name="MCSHANE Monica" userId="34252f48-7702-4a6b-8f91-2588f7229e6f" providerId="ADAL" clId="{9318F5CA-FE76-4B7E-8435-BB2960C94841}" dt="2025-03-24T10:19:24.733" v="178" actId="20577"/>
        <pc:sldMkLst>
          <pc:docMk/>
          <pc:sldMk cId="3949198013" sldId="264"/>
        </pc:sldMkLst>
        <pc:spChg chg="mod">
          <ac:chgData name="MCSHANE Monica" userId="34252f48-7702-4a6b-8f91-2588f7229e6f" providerId="ADAL" clId="{9318F5CA-FE76-4B7E-8435-BB2960C94841}" dt="2025-03-24T09:42:52.843" v="115" actId="20577"/>
          <ac:spMkLst>
            <pc:docMk/>
            <pc:sldMk cId="3949198013" sldId="264"/>
            <ac:spMk id="5" creationId="{16748C65-3BC3-7033-BFE5-CD30D70F5966}"/>
          </ac:spMkLst>
        </pc:spChg>
        <pc:spChg chg="mod">
          <ac:chgData name="MCSHANE Monica" userId="34252f48-7702-4a6b-8f91-2588f7229e6f" providerId="ADAL" clId="{9318F5CA-FE76-4B7E-8435-BB2960C94841}" dt="2025-03-24T09:49:09.797" v="165" actId="20577"/>
          <ac:spMkLst>
            <pc:docMk/>
            <pc:sldMk cId="3949198013" sldId="264"/>
            <ac:spMk id="6" creationId="{11874505-093A-AAB8-D4FC-74B544C96D35}"/>
          </ac:spMkLst>
        </pc:spChg>
        <pc:spChg chg="mod">
          <ac:chgData name="MCSHANE Monica" userId="34252f48-7702-4a6b-8f91-2588f7229e6f" providerId="ADAL" clId="{9318F5CA-FE76-4B7E-8435-BB2960C94841}" dt="2025-03-24T09:49:24.806" v="174" actId="20577"/>
          <ac:spMkLst>
            <pc:docMk/>
            <pc:sldMk cId="3949198013" sldId="264"/>
            <ac:spMk id="7" creationId="{F8D875A7-ED2E-F15C-C84B-7ECFA627B7DD}"/>
          </ac:spMkLst>
        </pc:spChg>
        <pc:spChg chg="mod">
          <ac:chgData name="MCSHANE Monica" userId="34252f48-7702-4a6b-8f91-2588f7229e6f" providerId="ADAL" clId="{9318F5CA-FE76-4B7E-8435-BB2960C94841}" dt="2025-03-24T09:43:21.048" v="134" actId="20577"/>
          <ac:spMkLst>
            <pc:docMk/>
            <pc:sldMk cId="3949198013" sldId="264"/>
            <ac:spMk id="16" creationId="{921206F8-94A7-348D-3713-11B6C9E7A66E}"/>
          </ac:spMkLst>
        </pc:spChg>
        <pc:spChg chg="mod">
          <ac:chgData name="MCSHANE Monica" userId="34252f48-7702-4a6b-8f91-2588f7229e6f" providerId="ADAL" clId="{9318F5CA-FE76-4B7E-8435-BB2960C94841}" dt="2025-03-24T09:43:25.836" v="136" actId="20577"/>
          <ac:spMkLst>
            <pc:docMk/>
            <pc:sldMk cId="3949198013" sldId="264"/>
            <ac:spMk id="18" creationId="{E3B820FC-3A7A-EBE3-AED2-C1C2EAFE6732}"/>
          </ac:spMkLst>
        </pc:spChg>
        <pc:spChg chg="mod">
          <ac:chgData name="MCSHANE Monica" userId="34252f48-7702-4a6b-8f91-2588f7229e6f" providerId="ADAL" clId="{9318F5CA-FE76-4B7E-8435-BB2960C94841}" dt="2025-03-24T10:19:24.733" v="178" actId="20577"/>
          <ac:spMkLst>
            <pc:docMk/>
            <pc:sldMk cId="3949198013" sldId="264"/>
            <ac:spMk id="19" creationId="{564A0588-0146-6490-0335-713F04B8BD0C}"/>
          </ac:spMkLst>
        </pc:spChg>
        <pc:spChg chg="mod">
          <ac:chgData name="MCSHANE Monica" userId="34252f48-7702-4a6b-8f91-2588f7229e6f" providerId="ADAL" clId="{9318F5CA-FE76-4B7E-8435-BB2960C94841}" dt="2025-03-24T09:43:17.253" v="133" actId="20577"/>
          <ac:spMkLst>
            <pc:docMk/>
            <pc:sldMk cId="3949198013" sldId="264"/>
            <ac:spMk id="25" creationId="{865DBEBE-4B62-8E7B-78C5-9A2530BC800C}"/>
          </ac:spMkLst>
        </pc:spChg>
      </pc:sldChg>
      <pc:sldChg chg="modSp mod modCm">
        <pc:chgData name="MCSHANE Monica" userId="34252f48-7702-4a6b-8f91-2588f7229e6f" providerId="ADAL" clId="{9318F5CA-FE76-4B7E-8435-BB2960C94841}" dt="2025-03-26T14:39:57.790" v="304" actId="1076"/>
        <pc:sldMkLst>
          <pc:docMk/>
          <pc:sldMk cId="2697660463" sldId="265"/>
        </pc:sldMkLst>
        <pc:spChg chg="mod">
          <ac:chgData name="MCSHANE Monica" userId="34252f48-7702-4a6b-8f91-2588f7229e6f" providerId="ADAL" clId="{9318F5CA-FE76-4B7E-8435-BB2960C94841}" dt="2025-03-24T09:32:57.005" v="70" actId="20577"/>
          <ac:spMkLst>
            <pc:docMk/>
            <pc:sldMk cId="2697660463" sldId="265"/>
            <ac:spMk id="2" creationId="{F1D515B1-304D-F2B3-3F99-59EC14319302}"/>
          </ac:spMkLst>
        </pc:spChg>
        <pc:spChg chg="mod">
          <ac:chgData name="MCSHANE Monica" userId="34252f48-7702-4a6b-8f91-2588f7229e6f" providerId="ADAL" clId="{9318F5CA-FE76-4B7E-8435-BB2960C94841}" dt="2025-03-24T09:32:53.646" v="69" actId="20577"/>
          <ac:spMkLst>
            <pc:docMk/>
            <pc:sldMk cId="2697660463" sldId="265"/>
            <ac:spMk id="7" creationId="{764C8F47-32FC-F5A5-9829-977129B6684D}"/>
          </ac:spMkLst>
        </pc:spChg>
        <pc:spChg chg="mod">
          <ac:chgData name="MCSHANE Monica" userId="34252f48-7702-4a6b-8f91-2588f7229e6f" providerId="ADAL" clId="{9318F5CA-FE76-4B7E-8435-BB2960C94841}" dt="2025-03-24T09:39:23.562" v="87" actId="6549"/>
          <ac:spMkLst>
            <pc:docMk/>
            <pc:sldMk cId="2697660463" sldId="265"/>
            <ac:spMk id="12" creationId="{A38B4CF2-6CC2-2928-39F4-43F5E83996F6}"/>
          </ac:spMkLst>
        </pc:spChg>
        <pc:spChg chg="mod">
          <ac:chgData name="MCSHANE Monica" userId="34252f48-7702-4a6b-8f91-2588f7229e6f" providerId="ADAL" clId="{9318F5CA-FE76-4B7E-8435-BB2960C94841}" dt="2025-03-24T09:39:52.765" v="89" actId="114"/>
          <ac:spMkLst>
            <pc:docMk/>
            <pc:sldMk cId="2697660463" sldId="265"/>
            <ac:spMk id="14" creationId="{BE34ED42-3491-124C-8CE4-223001B9C406}"/>
          </ac:spMkLst>
        </pc:spChg>
        <pc:spChg chg="mod">
          <ac:chgData name="MCSHANE Monica" userId="34252f48-7702-4a6b-8f91-2588f7229e6f" providerId="ADAL" clId="{9318F5CA-FE76-4B7E-8435-BB2960C94841}" dt="2025-03-24T09:32:35.208" v="57" actId="20577"/>
          <ac:spMkLst>
            <pc:docMk/>
            <pc:sldMk cId="2697660463" sldId="265"/>
            <ac:spMk id="15" creationId="{00E4CB61-F934-787A-7523-A065F1FBDC4E}"/>
          </ac:spMkLst>
        </pc:spChg>
        <pc:spChg chg="mod">
          <ac:chgData name="MCSHANE Monica" userId="34252f48-7702-4a6b-8f91-2588f7229e6f" providerId="ADAL" clId="{9318F5CA-FE76-4B7E-8435-BB2960C94841}" dt="2025-03-26T14:39:57.790" v="304" actId="1076"/>
          <ac:spMkLst>
            <pc:docMk/>
            <pc:sldMk cId="2697660463" sldId="265"/>
            <ac:spMk id="37" creationId="{6D727D3C-2D4E-EDE8-6605-1AD64DD92DBD}"/>
          </ac:spMkLst>
        </pc:spChg>
        <pc:spChg chg="mod">
          <ac:chgData name="MCSHANE Monica" userId="34252f48-7702-4a6b-8f91-2588f7229e6f" providerId="ADAL" clId="{9318F5CA-FE76-4B7E-8435-BB2960C94841}" dt="2025-03-24T09:39:39.225" v="88" actId="20577"/>
          <ac:spMkLst>
            <pc:docMk/>
            <pc:sldMk cId="2697660463" sldId="265"/>
            <ac:spMk id="79" creationId="{24F9164C-22D7-B798-5467-0371BFD7FCE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CSHANE Monica" userId="34252f48-7702-4a6b-8f91-2588f7229e6f" providerId="ADAL" clId="{9318F5CA-FE76-4B7E-8435-BB2960C94841}" dt="2025-03-26T14:36:22.618" v="189" actId="20577"/>
              <pc2:cmMkLst xmlns:pc2="http://schemas.microsoft.com/office/powerpoint/2019/9/main/command">
                <pc:docMk/>
                <pc:sldMk cId="2697660463" sldId="265"/>
                <pc2:cmMk id="{FEC3BF32-734F-4D79-85EF-8DDCAB658229}"/>
              </pc2:cmMkLst>
            </pc226:cmChg>
            <pc226:cmChg xmlns:pc226="http://schemas.microsoft.com/office/powerpoint/2022/06/main/command" chg="mod">
              <pc226:chgData name="MCSHANE Monica" userId="34252f48-7702-4a6b-8f91-2588f7229e6f" providerId="ADAL" clId="{9318F5CA-FE76-4B7E-8435-BB2960C94841}" dt="2025-03-26T14:37:06.172" v="199" actId="20577"/>
              <pc2:cmMkLst xmlns:pc2="http://schemas.microsoft.com/office/powerpoint/2019/9/main/command">
                <pc:docMk/>
                <pc:sldMk cId="2697660463" sldId="265"/>
                <pc2:cmMk id="{65943E6A-74E9-4C0D-A4FF-16E491AC5105}"/>
              </pc2:cmMkLst>
            </pc226:cmChg>
            <pc226:cmChg xmlns:pc226="http://schemas.microsoft.com/office/powerpoint/2022/06/main/command" chg="mod">
              <pc226:chgData name="MCSHANE Monica" userId="34252f48-7702-4a6b-8f91-2588f7229e6f" providerId="ADAL" clId="{9318F5CA-FE76-4B7E-8435-BB2960C94841}" dt="2025-03-26T14:38:33.936" v="263" actId="20577"/>
              <pc2:cmMkLst xmlns:pc2="http://schemas.microsoft.com/office/powerpoint/2019/9/main/command">
                <pc:docMk/>
                <pc:sldMk cId="2697660463" sldId="265"/>
                <pc2:cmMk id="{125158DC-BBFD-4DAD-821A-02432FE4ACEB}"/>
              </pc2:cmMkLst>
            </pc226:cmChg>
          </p:ext>
        </pc:extLst>
      </pc:sldChg>
    </pc:docChg>
  </pc:docChgLst>
  <pc:docChgLst>
    <pc:chgData name="GKOURMA Adriana" userId="6c1bde2e-c56c-4733-9819-bee0f5f6d3a6" providerId="ADAL" clId="{60AFA5D4-6C81-42B7-A0A6-4F77EE31B83F}"/>
    <pc:docChg chg="modSld">
      <pc:chgData name="GKOURMA Adriana" userId="6c1bde2e-c56c-4733-9819-bee0f5f6d3a6" providerId="ADAL" clId="{60AFA5D4-6C81-42B7-A0A6-4F77EE31B83F}" dt="2025-04-07T07:16:22.825" v="13" actId="120"/>
      <pc:docMkLst>
        <pc:docMk/>
      </pc:docMkLst>
      <pc:sldChg chg="modSp mod modCm">
        <pc:chgData name="GKOURMA Adriana" userId="6c1bde2e-c56c-4733-9819-bee0f5f6d3a6" providerId="ADAL" clId="{60AFA5D4-6C81-42B7-A0A6-4F77EE31B83F}" dt="2025-04-07T07:15:08.805" v="11" actId="20577"/>
        <pc:sldMkLst>
          <pc:docMk/>
          <pc:sldMk cId="0" sldId="259"/>
        </pc:sldMkLst>
        <pc:spChg chg="mod">
          <ac:chgData name="GKOURMA Adriana" userId="6c1bde2e-c56c-4733-9819-bee0f5f6d3a6" providerId="ADAL" clId="{60AFA5D4-6C81-42B7-A0A6-4F77EE31B83F}" dt="2025-04-07T07:15:08.805" v="11" actId="20577"/>
          <ac:spMkLst>
            <pc:docMk/>
            <pc:sldMk cId="0" sldId="259"/>
            <ac:spMk id="18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KOURMA Adriana" userId="6c1bde2e-c56c-4733-9819-bee0f5f6d3a6" providerId="ADAL" clId="{60AFA5D4-6C81-42B7-A0A6-4F77EE31B83F}" dt="2025-04-07T07:15:08.805" v="11" actId="20577"/>
              <pc2:cmMkLst xmlns:pc2="http://schemas.microsoft.com/office/powerpoint/2019/9/main/command">
                <pc:docMk/>
                <pc:sldMk cId="0" sldId="259"/>
                <pc2:cmMk id="{D90A5482-D3B3-4D79-A62C-6077F229E237}"/>
              </pc2:cmMkLst>
            </pc226:cmChg>
          </p:ext>
        </pc:extLst>
      </pc:sldChg>
      <pc:sldChg chg="modSp mod">
        <pc:chgData name="GKOURMA Adriana" userId="6c1bde2e-c56c-4733-9819-bee0f5f6d3a6" providerId="ADAL" clId="{60AFA5D4-6C81-42B7-A0A6-4F77EE31B83F}" dt="2025-04-07T07:16:22.825" v="13" actId="120"/>
        <pc:sldMkLst>
          <pc:docMk/>
          <pc:sldMk cId="3949198013" sldId="264"/>
        </pc:sldMkLst>
        <pc:spChg chg="mod">
          <ac:chgData name="GKOURMA Adriana" userId="6c1bde2e-c56c-4733-9819-bee0f5f6d3a6" providerId="ADAL" clId="{60AFA5D4-6C81-42B7-A0A6-4F77EE31B83F}" dt="2025-04-07T07:16:22.825" v="13" actId="120"/>
          <ac:spMkLst>
            <pc:docMk/>
            <pc:sldMk cId="3949198013" sldId="264"/>
            <ac:spMk id="19" creationId="{564A0588-0146-6490-0335-713F04B8BD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A5189-93E9-4C4E-BE7A-47A81D6A19A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0628-95DE-492E-A981-A62A468C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5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7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3533" y="3978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19112" y="8321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533" y="540344"/>
            <a:ext cx="8351445" cy="2904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F8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9033" y="10491946"/>
            <a:ext cx="867143" cy="2938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9524623" y="10442019"/>
            <a:ext cx="29845" cy="342265"/>
          </a:xfrm>
          <a:custGeom>
            <a:avLst/>
            <a:gdLst/>
            <a:ahLst/>
            <a:cxnLst/>
            <a:rect l="l" t="t" r="r" b="b"/>
            <a:pathLst>
              <a:path w="29844" h="342265">
                <a:moveTo>
                  <a:pt x="29253" y="0"/>
                </a:moveTo>
                <a:lnTo>
                  <a:pt x="0" y="0"/>
                </a:lnTo>
                <a:lnTo>
                  <a:pt x="0" y="342236"/>
                </a:lnTo>
                <a:lnTo>
                  <a:pt x="29253" y="342236"/>
                </a:lnTo>
                <a:lnTo>
                  <a:pt x="2925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311307" y="10198265"/>
            <a:ext cx="585470" cy="586105"/>
          </a:xfrm>
          <a:custGeom>
            <a:avLst/>
            <a:gdLst/>
            <a:ahLst/>
            <a:cxnLst/>
            <a:rect l="l" t="t" r="r" b="b"/>
            <a:pathLst>
              <a:path w="585469" h="586104">
                <a:moveTo>
                  <a:pt x="584936" y="578091"/>
                </a:moveTo>
                <a:lnTo>
                  <a:pt x="0" y="563168"/>
                </a:lnTo>
                <a:lnTo>
                  <a:pt x="0" y="585990"/>
                </a:lnTo>
                <a:lnTo>
                  <a:pt x="584936" y="585990"/>
                </a:lnTo>
                <a:lnTo>
                  <a:pt x="584936" y="578091"/>
                </a:lnTo>
                <a:close/>
              </a:path>
              <a:path w="585469" h="586104">
                <a:moveTo>
                  <a:pt x="584936" y="530326"/>
                </a:moveTo>
                <a:lnTo>
                  <a:pt x="551561" y="533450"/>
                </a:lnTo>
                <a:lnTo>
                  <a:pt x="516851" y="535749"/>
                </a:lnTo>
                <a:lnTo>
                  <a:pt x="480580" y="537222"/>
                </a:lnTo>
                <a:lnTo>
                  <a:pt x="442531" y="537883"/>
                </a:lnTo>
                <a:lnTo>
                  <a:pt x="366953" y="537718"/>
                </a:lnTo>
                <a:lnTo>
                  <a:pt x="243027" y="536194"/>
                </a:lnTo>
                <a:lnTo>
                  <a:pt x="0" y="531914"/>
                </a:lnTo>
                <a:lnTo>
                  <a:pt x="0" y="554748"/>
                </a:lnTo>
                <a:lnTo>
                  <a:pt x="291363" y="552297"/>
                </a:lnTo>
                <a:lnTo>
                  <a:pt x="405015" y="550443"/>
                </a:lnTo>
                <a:lnTo>
                  <a:pt x="480822" y="547776"/>
                </a:lnTo>
                <a:lnTo>
                  <a:pt x="551662" y="542213"/>
                </a:lnTo>
                <a:lnTo>
                  <a:pt x="584936" y="538264"/>
                </a:lnTo>
                <a:lnTo>
                  <a:pt x="584936" y="530326"/>
                </a:lnTo>
                <a:close/>
              </a:path>
              <a:path w="585469" h="586104">
                <a:moveTo>
                  <a:pt x="584936" y="483222"/>
                </a:moveTo>
                <a:lnTo>
                  <a:pt x="534835" y="493090"/>
                </a:lnTo>
                <a:lnTo>
                  <a:pt x="482142" y="499465"/>
                </a:lnTo>
                <a:lnTo>
                  <a:pt x="443382" y="501827"/>
                </a:lnTo>
                <a:lnTo>
                  <a:pt x="367830" y="502666"/>
                </a:lnTo>
                <a:lnTo>
                  <a:pt x="291922" y="501738"/>
                </a:lnTo>
                <a:lnTo>
                  <a:pt x="140106" y="501218"/>
                </a:lnTo>
                <a:lnTo>
                  <a:pt x="0" y="501357"/>
                </a:lnTo>
                <a:lnTo>
                  <a:pt x="0" y="524179"/>
                </a:lnTo>
                <a:lnTo>
                  <a:pt x="253365" y="517867"/>
                </a:lnTo>
                <a:lnTo>
                  <a:pt x="292061" y="517118"/>
                </a:lnTo>
                <a:lnTo>
                  <a:pt x="384657" y="515797"/>
                </a:lnTo>
                <a:lnTo>
                  <a:pt x="423291" y="514489"/>
                </a:lnTo>
                <a:lnTo>
                  <a:pt x="463994" y="511810"/>
                </a:lnTo>
                <a:lnTo>
                  <a:pt x="519811" y="505002"/>
                </a:lnTo>
                <a:lnTo>
                  <a:pt x="568540" y="495338"/>
                </a:lnTo>
                <a:lnTo>
                  <a:pt x="584936" y="491324"/>
                </a:lnTo>
                <a:lnTo>
                  <a:pt x="584936" y="483222"/>
                </a:lnTo>
                <a:close/>
              </a:path>
              <a:path w="585469" h="586104">
                <a:moveTo>
                  <a:pt x="584936" y="434492"/>
                </a:moveTo>
                <a:lnTo>
                  <a:pt x="535698" y="449795"/>
                </a:lnTo>
                <a:lnTo>
                  <a:pt x="483438" y="460311"/>
                </a:lnTo>
                <a:lnTo>
                  <a:pt x="444881" y="464693"/>
                </a:lnTo>
                <a:lnTo>
                  <a:pt x="386613" y="467499"/>
                </a:lnTo>
                <a:lnTo>
                  <a:pt x="0" y="470090"/>
                </a:lnTo>
                <a:lnTo>
                  <a:pt x="0" y="492937"/>
                </a:lnTo>
                <a:lnTo>
                  <a:pt x="328904" y="482384"/>
                </a:lnTo>
                <a:lnTo>
                  <a:pt x="357898" y="481596"/>
                </a:lnTo>
                <a:lnTo>
                  <a:pt x="387197" y="480491"/>
                </a:lnTo>
                <a:lnTo>
                  <a:pt x="445922" y="476161"/>
                </a:lnTo>
                <a:lnTo>
                  <a:pt x="485089" y="470700"/>
                </a:lnTo>
                <a:lnTo>
                  <a:pt x="537260" y="458863"/>
                </a:lnTo>
                <a:lnTo>
                  <a:pt x="584936" y="442874"/>
                </a:lnTo>
                <a:lnTo>
                  <a:pt x="584936" y="434492"/>
                </a:lnTo>
                <a:close/>
              </a:path>
              <a:path w="585469" h="586104">
                <a:moveTo>
                  <a:pt x="584936" y="385965"/>
                </a:moveTo>
                <a:lnTo>
                  <a:pt x="537006" y="405739"/>
                </a:lnTo>
                <a:lnTo>
                  <a:pt x="485279" y="420382"/>
                </a:lnTo>
                <a:lnTo>
                  <a:pt x="447217" y="427024"/>
                </a:lnTo>
                <a:lnTo>
                  <a:pt x="384886" y="432244"/>
                </a:lnTo>
                <a:lnTo>
                  <a:pt x="0" y="439610"/>
                </a:lnTo>
                <a:lnTo>
                  <a:pt x="0" y="462432"/>
                </a:lnTo>
                <a:lnTo>
                  <a:pt x="354317" y="447128"/>
                </a:lnTo>
                <a:lnTo>
                  <a:pt x="417372" y="442569"/>
                </a:lnTo>
                <a:lnTo>
                  <a:pt x="468401" y="434911"/>
                </a:lnTo>
                <a:lnTo>
                  <a:pt x="506234" y="425691"/>
                </a:lnTo>
                <a:lnTo>
                  <a:pt x="554266" y="408686"/>
                </a:lnTo>
                <a:lnTo>
                  <a:pt x="584936" y="394728"/>
                </a:lnTo>
                <a:lnTo>
                  <a:pt x="584936" y="385965"/>
                </a:lnTo>
                <a:close/>
              </a:path>
              <a:path w="585469" h="586104">
                <a:moveTo>
                  <a:pt x="584936" y="338048"/>
                </a:moveTo>
                <a:lnTo>
                  <a:pt x="538416" y="362127"/>
                </a:lnTo>
                <a:lnTo>
                  <a:pt x="487311" y="380809"/>
                </a:lnTo>
                <a:lnTo>
                  <a:pt x="449846" y="389585"/>
                </a:lnTo>
                <a:lnTo>
                  <a:pt x="394995" y="396519"/>
                </a:lnTo>
                <a:lnTo>
                  <a:pt x="0" y="408355"/>
                </a:lnTo>
                <a:lnTo>
                  <a:pt x="0" y="431215"/>
                </a:lnTo>
                <a:lnTo>
                  <a:pt x="365975" y="411937"/>
                </a:lnTo>
                <a:lnTo>
                  <a:pt x="415937" y="407047"/>
                </a:lnTo>
                <a:lnTo>
                  <a:pt x="471233" y="396379"/>
                </a:lnTo>
                <a:lnTo>
                  <a:pt x="508723" y="384606"/>
                </a:lnTo>
                <a:lnTo>
                  <a:pt x="555548" y="363804"/>
                </a:lnTo>
                <a:lnTo>
                  <a:pt x="584936" y="347243"/>
                </a:lnTo>
                <a:lnTo>
                  <a:pt x="584936" y="338048"/>
                </a:lnTo>
                <a:close/>
              </a:path>
              <a:path w="585469" h="586104">
                <a:moveTo>
                  <a:pt x="584936" y="289420"/>
                </a:moveTo>
                <a:lnTo>
                  <a:pt x="540283" y="318223"/>
                </a:lnTo>
                <a:lnTo>
                  <a:pt x="490131" y="341325"/>
                </a:lnTo>
                <a:lnTo>
                  <a:pt x="453174" y="352310"/>
                </a:lnTo>
                <a:lnTo>
                  <a:pt x="398246" y="361175"/>
                </a:lnTo>
                <a:lnTo>
                  <a:pt x="349021" y="364375"/>
                </a:lnTo>
                <a:lnTo>
                  <a:pt x="150977" y="372110"/>
                </a:lnTo>
                <a:lnTo>
                  <a:pt x="0" y="378612"/>
                </a:lnTo>
                <a:lnTo>
                  <a:pt x="0" y="401485"/>
                </a:lnTo>
                <a:lnTo>
                  <a:pt x="250164" y="384695"/>
                </a:lnTo>
                <a:lnTo>
                  <a:pt x="369239" y="377113"/>
                </a:lnTo>
                <a:lnTo>
                  <a:pt x="419646" y="371132"/>
                </a:lnTo>
                <a:lnTo>
                  <a:pt x="474853" y="357962"/>
                </a:lnTo>
                <a:lnTo>
                  <a:pt x="511949" y="343471"/>
                </a:lnTo>
                <a:lnTo>
                  <a:pt x="557161" y="318516"/>
                </a:lnTo>
                <a:lnTo>
                  <a:pt x="584936" y="299199"/>
                </a:lnTo>
                <a:lnTo>
                  <a:pt x="584936" y="289420"/>
                </a:lnTo>
                <a:close/>
              </a:path>
              <a:path w="585469" h="586104">
                <a:moveTo>
                  <a:pt x="584936" y="250698"/>
                </a:moveTo>
                <a:lnTo>
                  <a:pt x="570395" y="261188"/>
                </a:lnTo>
                <a:lnTo>
                  <a:pt x="556120" y="268706"/>
                </a:lnTo>
                <a:lnTo>
                  <a:pt x="542023" y="275183"/>
                </a:lnTo>
                <a:lnTo>
                  <a:pt x="528040" y="282562"/>
                </a:lnTo>
                <a:lnTo>
                  <a:pt x="493052" y="300951"/>
                </a:lnTo>
                <a:lnTo>
                  <a:pt x="456806" y="314286"/>
                </a:lnTo>
                <a:lnTo>
                  <a:pt x="401586" y="325539"/>
                </a:lnTo>
                <a:lnTo>
                  <a:pt x="351993" y="329742"/>
                </a:lnTo>
                <a:lnTo>
                  <a:pt x="204216" y="336702"/>
                </a:lnTo>
                <a:lnTo>
                  <a:pt x="0" y="347332"/>
                </a:lnTo>
                <a:lnTo>
                  <a:pt x="0" y="370230"/>
                </a:lnTo>
                <a:lnTo>
                  <a:pt x="252882" y="350951"/>
                </a:lnTo>
                <a:lnTo>
                  <a:pt x="363258" y="343039"/>
                </a:lnTo>
                <a:lnTo>
                  <a:pt x="403402" y="338328"/>
                </a:lnTo>
                <a:lnTo>
                  <a:pt x="442366" y="330415"/>
                </a:lnTo>
                <a:lnTo>
                  <a:pt x="478701" y="318643"/>
                </a:lnTo>
                <a:lnTo>
                  <a:pt x="515213" y="301345"/>
                </a:lnTo>
                <a:lnTo>
                  <a:pt x="558660" y="272681"/>
                </a:lnTo>
                <a:lnTo>
                  <a:pt x="584936" y="251104"/>
                </a:lnTo>
                <a:lnTo>
                  <a:pt x="584936" y="250698"/>
                </a:lnTo>
                <a:close/>
              </a:path>
              <a:path w="585469" h="586104">
                <a:moveTo>
                  <a:pt x="584936" y="192620"/>
                </a:moveTo>
                <a:lnTo>
                  <a:pt x="548449" y="225425"/>
                </a:lnTo>
                <a:lnTo>
                  <a:pt x="513359" y="246253"/>
                </a:lnTo>
                <a:lnTo>
                  <a:pt x="466902" y="263080"/>
                </a:lnTo>
                <a:lnTo>
                  <a:pt x="449326" y="270675"/>
                </a:lnTo>
                <a:lnTo>
                  <a:pt x="403923" y="288899"/>
                </a:lnTo>
                <a:lnTo>
                  <a:pt x="344195" y="294919"/>
                </a:lnTo>
                <a:lnTo>
                  <a:pt x="265722" y="299339"/>
                </a:lnTo>
                <a:lnTo>
                  <a:pt x="146926" y="306920"/>
                </a:lnTo>
                <a:lnTo>
                  <a:pt x="0" y="316877"/>
                </a:lnTo>
                <a:lnTo>
                  <a:pt x="0" y="339813"/>
                </a:lnTo>
                <a:lnTo>
                  <a:pt x="225005" y="319290"/>
                </a:lnTo>
                <a:lnTo>
                  <a:pt x="306463" y="312343"/>
                </a:lnTo>
                <a:lnTo>
                  <a:pt x="367296" y="307390"/>
                </a:lnTo>
                <a:lnTo>
                  <a:pt x="407581" y="301917"/>
                </a:lnTo>
                <a:lnTo>
                  <a:pt x="446709" y="292620"/>
                </a:lnTo>
                <a:lnTo>
                  <a:pt x="482511" y="278765"/>
                </a:lnTo>
                <a:lnTo>
                  <a:pt x="517766" y="258330"/>
                </a:lnTo>
                <a:lnTo>
                  <a:pt x="551726" y="232765"/>
                </a:lnTo>
                <a:lnTo>
                  <a:pt x="580072" y="205867"/>
                </a:lnTo>
                <a:lnTo>
                  <a:pt x="584936" y="200736"/>
                </a:lnTo>
                <a:lnTo>
                  <a:pt x="584936" y="192620"/>
                </a:lnTo>
                <a:close/>
              </a:path>
              <a:path w="585469" h="586104">
                <a:moveTo>
                  <a:pt x="584936" y="144462"/>
                </a:moveTo>
                <a:lnTo>
                  <a:pt x="557733" y="171932"/>
                </a:lnTo>
                <a:lnTo>
                  <a:pt x="516318" y="207162"/>
                </a:lnTo>
                <a:lnTo>
                  <a:pt x="465696" y="236207"/>
                </a:lnTo>
                <a:lnTo>
                  <a:pt x="428612" y="246926"/>
                </a:lnTo>
                <a:lnTo>
                  <a:pt x="344716" y="259943"/>
                </a:lnTo>
                <a:lnTo>
                  <a:pt x="0" y="285496"/>
                </a:lnTo>
                <a:lnTo>
                  <a:pt x="0" y="308406"/>
                </a:lnTo>
                <a:lnTo>
                  <a:pt x="359676" y="273405"/>
                </a:lnTo>
                <a:lnTo>
                  <a:pt x="410832" y="265353"/>
                </a:lnTo>
                <a:lnTo>
                  <a:pt x="450113" y="254114"/>
                </a:lnTo>
                <a:lnTo>
                  <a:pt x="485978" y="237731"/>
                </a:lnTo>
                <a:lnTo>
                  <a:pt x="521563" y="213677"/>
                </a:lnTo>
                <a:lnTo>
                  <a:pt x="561581" y="178028"/>
                </a:lnTo>
                <a:lnTo>
                  <a:pt x="584936" y="152679"/>
                </a:lnTo>
                <a:lnTo>
                  <a:pt x="584936" y="144462"/>
                </a:lnTo>
                <a:close/>
              </a:path>
              <a:path w="585469" h="586104">
                <a:moveTo>
                  <a:pt x="584936" y="96342"/>
                </a:moveTo>
                <a:lnTo>
                  <a:pt x="559333" y="126352"/>
                </a:lnTo>
                <a:lnTo>
                  <a:pt x="518045" y="165582"/>
                </a:lnTo>
                <a:lnTo>
                  <a:pt x="484619" y="188810"/>
                </a:lnTo>
                <a:lnTo>
                  <a:pt x="432015" y="211734"/>
                </a:lnTo>
                <a:lnTo>
                  <a:pt x="391388" y="221081"/>
                </a:lnTo>
                <a:lnTo>
                  <a:pt x="351599" y="226060"/>
                </a:lnTo>
                <a:lnTo>
                  <a:pt x="0" y="255104"/>
                </a:lnTo>
                <a:lnTo>
                  <a:pt x="0" y="278053"/>
                </a:lnTo>
                <a:lnTo>
                  <a:pt x="352983" y="240411"/>
                </a:lnTo>
                <a:lnTo>
                  <a:pt x="393598" y="234340"/>
                </a:lnTo>
                <a:lnTo>
                  <a:pt x="435648" y="223608"/>
                </a:lnTo>
                <a:lnTo>
                  <a:pt x="472389" y="208292"/>
                </a:lnTo>
                <a:lnTo>
                  <a:pt x="507390" y="185267"/>
                </a:lnTo>
                <a:lnTo>
                  <a:pt x="541147" y="155435"/>
                </a:lnTo>
                <a:lnTo>
                  <a:pt x="584936" y="103987"/>
                </a:lnTo>
                <a:lnTo>
                  <a:pt x="584936" y="96342"/>
                </a:lnTo>
                <a:close/>
              </a:path>
              <a:path w="585469" h="586104">
                <a:moveTo>
                  <a:pt x="584936" y="47688"/>
                </a:moveTo>
                <a:lnTo>
                  <a:pt x="560755" y="78841"/>
                </a:lnTo>
                <a:lnTo>
                  <a:pt x="521398" y="120815"/>
                </a:lnTo>
                <a:lnTo>
                  <a:pt x="489013" y="146837"/>
                </a:lnTo>
                <a:lnTo>
                  <a:pt x="455485" y="166065"/>
                </a:lnTo>
                <a:lnTo>
                  <a:pt x="417550" y="179959"/>
                </a:lnTo>
                <a:lnTo>
                  <a:pt x="377964" y="188226"/>
                </a:lnTo>
                <a:lnTo>
                  <a:pt x="155155" y="209677"/>
                </a:lnTo>
                <a:lnTo>
                  <a:pt x="0" y="224663"/>
                </a:lnTo>
                <a:lnTo>
                  <a:pt x="0" y="247662"/>
                </a:lnTo>
                <a:lnTo>
                  <a:pt x="209664" y="222542"/>
                </a:lnTo>
                <a:lnTo>
                  <a:pt x="358470" y="205295"/>
                </a:lnTo>
                <a:lnTo>
                  <a:pt x="399567" y="198069"/>
                </a:lnTo>
                <a:lnTo>
                  <a:pt x="441274" y="185369"/>
                </a:lnTo>
                <a:lnTo>
                  <a:pt x="478167" y="167170"/>
                </a:lnTo>
                <a:lnTo>
                  <a:pt x="510781" y="142621"/>
                </a:lnTo>
                <a:lnTo>
                  <a:pt x="542556" y="110756"/>
                </a:lnTo>
                <a:lnTo>
                  <a:pt x="584936" y="56121"/>
                </a:lnTo>
                <a:lnTo>
                  <a:pt x="584936" y="47688"/>
                </a:lnTo>
                <a:close/>
              </a:path>
              <a:path w="585469" h="586104">
                <a:moveTo>
                  <a:pt x="584936" y="0"/>
                </a:moveTo>
                <a:lnTo>
                  <a:pt x="562254" y="31661"/>
                </a:lnTo>
                <a:lnTo>
                  <a:pt x="523963" y="75590"/>
                </a:lnTo>
                <a:lnTo>
                  <a:pt x="492137" y="103378"/>
                </a:lnTo>
                <a:lnTo>
                  <a:pt x="458482" y="124980"/>
                </a:lnTo>
                <a:lnTo>
                  <a:pt x="420801" y="141173"/>
                </a:lnTo>
                <a:lnTo>
                  <a:pt x="381444" y="151333"/>
                </a:lnTo>
                <a:lnTo>
                  <a:pt x="0" y="193560"/>
                </a:lnTo>
                <a:lnTo>
                  <a:pt x="0" y="216585"/>
                </a:lnTo>
                <a:lnTo>
                  <a:pt x="301586" y="177177"/>
                </a:lnTo>
                <a:lnTo>
                  <a:pt x="362419" y="169062"/>
                </a:lnTo>
                <a:lnTo>
                  <a:pt x="403847" y="160121"/>
                </a:lnTo>
                <a:lnTo>
                  <a:pt x="444817" y="145275"/>
                </a:lnTo>
                <a:lnTo>
                  <a:pt x="481838" y="124485"/>
                </a:lnTo>
                <a:lnTo>
                  <a:pt x="514248" y="97409"/>
                </a:lnTo>
                <a:lnTo>
                  <a:pt x="545376" y="63614"/>
                </a:lnTo>
                <a:lnTo>
                  <a:pt x="575195" y="23710"/>
                </a:lnTo>
                <a:lnTo>
                  <a:pt x="584936" y="9258"/>
                </a:lnTo>
                <a:lnTo>
                  <a:pt x="58493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145176" y="10198252"/>
            <a:ext cx="355600" cy="586105"/>
          </a:xfrm>
          <a:custGeom>
            <a:avLst/>
            <a:gdLst/>
            <a:ahLst/>
            <a:cxnLst/>
            <a:rect l="l" t="t" r="r" b="b"/>
            <a:pathLst>
              <a:path w="355600" h="586104">
                <a:moveTo>
                  <a:pt x="355434" y="580517"/>
                </a:moveTo>
                <a:lnTo>
                  <a:pt x="172212" y="573366"/>
                </a:lnTo>
                <a:lnTo>
                  <a:pt x="92316" y="570814"/>
                </a:lnTo>
                <a:lnTo>
                  <a:pt x="0" y="567537"/>
                </a:lnTo>
                <a:lnTo>
                  <a:pt x="0" y="586003"/>
                </a:lnTo>
                <a:lnTo>
                  <a:pt x="355434" y="586003"/>
                </a:lnTo>
                <a:lnTo>
                  <a:pt x="355434" y="580517"/>
                </a:lnTo>
                <a:close/>
              </a:path>
              <a:path w="355600" h="586104">
                <a:moveTo>
                  <a:pt x="355434" y="560438"/>
                </a:moveTo>
                <a:lnTo>
                  <a:pt x="228257" y="551827"/>
                </a:lnTo>
                <a:lnTo>
                  <a:pt x="161632" y="545071"/>
                </a:lnTo>
                <a:lnTo>
                  <a:pt x="123850" y="539724"/>
                </a:lnTo>
                <a:lnTo>
                  <a:pt x="0" y="518833"/>
                </a:lnTo>
                <a:lnTo>
                  <a:pt x="0" y="537667"/>
                </a:lnTo>
                <a:lnTo>
                  <a:pt x="79298" y="547141"/>
                </a:lnTo>
                <a:lnTo>
                  <a:pt x="123532" y="551967"/>
                </a:lnTo>
                <a:lnTo>
                  <a:pt x="175679" y="556107"/>
                </a:lnTo>
                <a:lnTo>
                  <a:pt x="355434" y="566077"/>
                </a:lnTo>
                <a:lnTo>
                  <a:pt x="355434" y="560438"/>
                </a:lnTo>
                <a:close/>
              </a:path>
              <a:path w="355600" h="586104">
                <a:moveTo>
                  <a:pt x="355434" y="487667"/>
                </a:moveTo>
                <a:lnTo>
                  <a:pt x="243090" y="475119"/>
                </a:lnTo>
                <a:lnTo>
                  <a:pt x="175895" y="463080"/>
                </a:lnTo>
                <a:lnTo>
                  <a:pt x="123532" y="442810"/>
                </a:lnTo>
                <a:lnTo>
                  <a:pt x="0" y="377037"/>
                </a:lnTo>
                <a:lnTo>
                  <a:pt x="0" y="399008"/>
                </a:lnTo>
                <a:lnTo>
                  <a:pt x="88557" y="439877"/>
                </a:lnTo>
                <a:lnTo>
                  <a:pt x="123532" y="455676"/>
                </a:lnTo>
                <a:lnTo>
                  <a:pt x="177304" y="473710"/>
                </a:lnTo>
                <a:lnTo>
                  <a:pt x="285127" y="486105"/>
                </a:lnTo>
                <a:lnTo>
                  <a:pt x="355434" y="493306"/>
                </a:lnTo>
                <a:lnTo>
                  <a:pt x="355434" y="487667"/>
                </a:lnTo>
                <a:close/>
              </a:path>
              <a:path w="355600" h="586104">
                <a:moveTo>
                  <a:pt x="355434" y="414896"/>
                </a:moveTo>
                <a:lnTo>
                  <a:pt x="288302" y="403910"/>
                </a:lnTo>
                <a:lnTo>
                  <a:pt x="243090" y="396074"/>
                </a:lnTo>
                <a:lnTo>
                  <a:pt x="200939" y="387654"/>
                </a:lnTo>
                <a:lnTo>
                  <a:pt x="145567" y="366483"/>
                </a:lnTo>
                <a:lnTo>
                  <a:pt x="90563" y="319773"/>
                </a:lnTo>
                <a:lnTo>
                  <a:pt x="0" y="236308"/>
                </a:lnTo>
                <a:lnTo>
                  <a:pt x="0" y="263918"/>
                </a:lnTo>
                <a:lnTo>
                  <a:pt x="123532" y="365023"/>
                </a:lnTo>
                <a:lnTo>
                  <a:pt x="175107" y="390347"/>
                </a:lnTo>
                <a:lnTo>
                  <a:pt x="355434" y="420852"/>
                </a:lnTo>
                <a:lnTo>
                  <a:pt x="355434" y="414896"/>
                </a:lnTo>
                <a:close/>
              </a:path>
              <a:path w="355600" h="586104">
                <a:moveTo>
                  <a:pt x="355434" y="390423"/>
                </a:moveTo>
                <a:lnTo>
                  <a:pt x="242773" y="371297"/>
                </a:lnTo>
                <a:lnTo>
                  <a:pt x="174599" y="353695"/>
                </a:lnTo>
                <a:lnTo>
                  <a:pt x="123532" y="320167"/>
                </a:lnTo>
                <a:lnTo>
                  <a:pt x="0" y="191147"/>
                </a:lnTo>
                <a:lnTo>
                  <a:pt x="0" y="220637"/>
                </a:lnTo>
                <a:lnTo>
                  <a:pt x="123228" y="335534"/>
                </a:lnTo>
                <a:lnTo>
                  <a:pt x="174561" y="363410"/>
                </a:lnTo>
                <a:lnTo>
                  <a:pt x="242773" y="377253"/>
                </a:lnTo>
                <a:lnTo>
                  <a:pt x="355434" y="396074"/>
                </a:lnTo>
                <a:lnTo>
                  <a:pt x="355434" y="390423"/>
                </a:lnTo>
                <a:close/>
              </a:path>
              <a:path w="355600" h="586104">
                <a:moveTo>
                  <a:pt x="355434" y="366903"/>
                </a:moveTo>
                <a:lnTo>
                  <a:pt x="273024" y="352094"/>
                </a:lnTo>
                <a:lnTo>
                  <a:pt x="197802" y="335927"/>
                </a:lnTo>
                <a:lnTo>
                  <a:pt x="144995" y="308305"/>
                </a:lnTo>
                <a:lnTo>
                  <a:pt x="96583" y="255803"/>
                </a:lnTo>
                <a:lnTo>
                  <a:pt x="0" y="142659"/>
                </a:lnTo>
                <a:lnTo>
                  <a:pt x="0" y="174002"/>
                </a:lnTo>
                <a:lnTo>
                  <a:pt x="50368" y="227304"/>
                </a:lnTo>
                <a:lnTo>
                  <a:pt x="91325" y="270141"/>
                </a:lnTo>
                <a:lnTo>
                  <a:pt x="123228" y="302602"/>
                </a:lnTo>
                <a:lnTo>
                  <a:pt x="181546" y="338709"/>
                </a:lnTo>
                <a:lnTo>
                  <a:pt x="355434" y="372237"/>
                </a:lnTo>
                <a:lnTo>
                  <a:pt x="355434" y="366903"/>
                </a:lnTo>
                <a:close/>
              </a:path>
              <a:path w="355600" h="586104">
                <a:moveTo>
                  <a:pt x="355434" y="341807"/>
                </a:moveTo>
                <a:lnTo>
                  <a:pt x="243090" y="320484"/>
                </a:lnTo>
                <a:lnTo>
                  <a:pt x="197485" y="308597"/>
                </a:lnTo>
                <a:lnTo>
                  <a:pt x="140766" y="276720"/>
                </a:lnTo>
                <a:lnTo>
                  <a:pt x="0" y="95580"/>
                </a:lnTo>
                <a:lnTo>
                  <a:pt x="0" y="129489"/>
                </a:lnTo>
                <a:lnTo>
                  <a:pt x="93954" y="240309"/>
                </a:lnTo>
                <a:lnTo>
                  <a:pt x="123228" y="274370"/>
                </a:lnTo>
                <a:lnTo>
                  <a:pt x="175564" y="309257"/>
                </a:lnTo>
                <a:lnTo>
                  <a:pt x="243090" y="325805"/>
                </a:lnTo>
                <a:lnTo>
                  <a:pt x="355434" y="346824"/>
                </a:lnTo>
                <a:lnTo>
                  <a:pt x="355434" y="341807"/>
                </a:lnTo>
                <a:close/>
              </a:path>
              <a:path w="355600" h="586104">
                <a:moveTo>
                  <a:pt x="355460" y="536587"/>
                </a:moveTo>
                <a:lnTo>
                  <a:pt x="243408" y="527812"/>
                </a:lnTo>
                <a:lnTo>
                  <a:pt x="193751" y="522122"/>
                </a:lnTo>
                <a:lnTo>
                  <a:pt x="123850" y="507733"/>
                </a:lnTo>
                <a:lnTo>
                  <a:pt x="83312" y="496557"/>
                </a:lnTo>
                <a:lnTo>
                  <a:pt x="43091" y="484822"/>
                </a:lnTo>
                <a:lnTo>
                  <a:pt x="0" y="471779"/>
                </a:lnTo>
                <a:lnTo>
                  <a:pt x="0" y="491528"/>
                </a:lnTo>
                <a:lnTo>
                  <a:pt x="123532" y="520280"/>
                </a:lnTo>
                <a:lnTo>
                  <a:pt x="175577" y="528281"/>
                </a:lnTo>
                <a:lnTo>
                  <a:pt x="243090" y="534085"/>
                </a:lnTo>
                <a:lnTo>
                  <a:pt x="355460" y="541921"/>
                </a:lnTo>
                <a:lnTo>
                  <a:pt x="355460" y="536587"/>
                </a:lnTo>
                <a:close/>
              </a:path>
              <a:path w="355600" h="586104">
                <a:moveTo>
                  <a:pt x="355460" y="512127"/>
                </a:moveTo>
                <a:lnTo>
                  <a:pt x="219227" y="497954"/>
                </a:lnTo>
                <a:lnTo>
                  <a:pt x="159829" y="487286"/>
                </a:lnTo>
                <a:lnTo>
                  <a:pt x="83159" y="458825"/>
                </a:lnTo>
                <a:lnTo>
                  <a:pt x="42862" y="442074"/>
                </a:lnTo>
                <a:lnTo>
                  <a:pt x="0" y="423951"/>
                </a:lnTo>
                <a:lnTo>
                  <a:pt x="0" y="444957"/>
                </a:lnTo>
                <a:lnTo>
                  <a:pt x="123875" y="487349"/>
                </a:lnTo>
                <a:lnTo>
                  <a:pt x="179844" y="501472"/>
                </a:lnTo>
                <a:lnTo>
                  <a:pt x="243433" y="508368"/>
                </a:lnTo>
                <a:lnTo>
                  <a:pt x="355460" y="517766"/>
                </a:lnTo>
                <a:lnTo>
                  <a:pt x="355460" y="512127"/>
                </a:lnTo>
                <a:close/>
              </a:path>
              <a:path w="355600" h="586104">
                <a:moveTo>
                  <a:pt x="355460" y="463816"/>
                </a:moveTo>
                <a:lnTo>
                  <a:pt x="243433" y="449707"/>
                </a:lnTo>
                <a:lnTo>
                  <a:pt x="195402" y="441121"/>
                </a:lnTo>
                <a:lnTo>
                  <a:pt x="140436" y="420420"/>
                </a:lnTo>
                <a:lnTo>
                  <a:pt x="96443" y="393941"/>
                </a:lnTo>
                <a:lnTo>
                  <a:pt x="54673" y="366826"/>
                </a:lnTo>
                <a:lnTo>
                  <a:pt x="0" y="330746"/>
                </a:lnTo>
                <a:lnTo>
                  <a:pt x="0" y="354203"/>
                </a:lnTo>
                <a:lnTo>
                  <a:pt x="88773" y="405409"/>
                </a:lnTo>
                <a:lnTo>
                  <a:pt x="123571" y="424929"/>
                </a:lnTo>
                <a:lnTo>
                  <a:pt x="178638" y="446773"/>
                </a:lnTo>
                <a:lnTo>
                  <a:pt x="243116" y="457555"/>
                </a:lnTo>
                <a:lnTo>
                  <a:pt x="355460" y="469785"/>
                </a:lnTo>
                <a:lnTo>
                  <a:pt x="355460" y="463816"/>
                </a:lnTo>
                <a:close/>
              </a:path>
              <a:path w="355600" h="586104">
                <a:moveTo>
                  <a:pt x="355460" y="439356"/>
                </a:moveTo>
                <a:lnTo>
                  <a:pt x="243433" y="423367"/>
                </a:lnTo>
                <a:lnTo>
                  <a:pt x="195922" y="414286"/>
                </a:lnTo>
                <a:lnTo>
                  <a:pt x="139992" y="392468"/>
                </a:lnTo>
                <a:lnTo>
                  <a:pt x="96050" y="360108"/>
                </a:lnTo>
                <a:lnTo>
                  <a:pt x="0" y="284467"/>
                </a:lnTo>
                <a:lnTo>
                  <a:pt x="0" y="309880"/>
                </a:lnTo>
                <a:lnTo>
                  <a:pt x="87972" y="371081"/>
                </a:lnTo>
                <a:lnTo>
                  <a:pt x="123875" y="395439"/>
                </a:lnTo>
                <a:lnTo>
                  <a:pt x="181927" y="420776"/>
                </a:lnTo>
                <a:lnTo>
                  <a:pt x="279869" y="435051"/>
                </a:lnTo>
                <a:lnTo>
                  <a:pt x="355460" y="445630"/>
                </a:lnTo>
                <a:lnTo>
                  <a:pt x="355460" y="439356"/>
                </a:lnTo>
                <a:close/>
              </a:path>
              <a:path w="355600" h="586104">
                <a:moveTo>
                  <a:pt x="355460" y="317919"/>
                </a:moveTo>
                <a:lnTo>
                  <a:pt x="270002" y="300926"/>
                </a:lnTo>
                <a:lnTo>
                  <a:pt x="190119" y="279488"/>
                </a:lnTo>
                <a:lnTo>
                  <a:pt x="156324" y="261086"/>
                </a:lnTo>
                <a:lnTo>
                  <a:pt x="123228" y="226072"/>
                </a:lnTo>
                <a:lnTo>
                  <a:pt x="97878" y="190030"/>
                </a:lnTo>
                <a:lnTo>
                  <a:pt x="0" y="47904"/>
                </a:lnTo>
                <a:lnTo>
                  <a:pt x="0" y="83718"/>
                </a:lnTo>
                <a:lnTo>
                  <a:pt x="123532" y="244576"/>
                </a:lnTo>
                <a:lnTo>
                  <a:pt x="177876" y="283146"/>
                </a:lnTo>
                <a:lnTo>
                  <a:pt x="243090" y="300405"/>
                </a:lnTo>
                <a:lnTo>
                  <a:pt x="355460" y="322935"/>
                </a:lnTo>
                <a:lnTo>
                  <a:pt x="355460" y="317919"/>
                </a:lnTo>
                <a:close/>
              </a:path>
              <a:path w="355600" h="586104">
                <a:moveTo>
                  <a:pt x="355460" y="293789"/>
                </a:moveTo>
                <a:lnTo>
                  <a:pt x="243662" y="269519"/>
                </a:lnTo>
                <a:lnTo>
                  <a:pt x="194894" y="255714"/>
                </a:lnTo>
                <a:lnTo>
                  <a:pt x="140296" y="219862"/>
                </a:lnTo>
                <a:lnTo>
                  <a:pt x="0" y="0"/>
                </a:lnTo>
                <a:lnTo>
                  <a:pt x="0" y="39547"/>
                </a:lnTo>
                <a:lnTo>
                  <a:pt x="94030" y="174028"/>
                </a:lnTo>
                <a:lnTo>
                  <a:pt x="123532" y="215709"/>
                </a:lnTo>
                <a:lnTo>
                  <a:pt x="169913" y="255155"/>
                </a:lnTo>
                <a:lnTo>
                  <a:pt x="242277" y="275005"/>
                </a:lnTo>
                <a:lnTo>
                  <a:pt x="355460" y="299745"/>
                </a:lnTo>
                <a:lnTo>
                  <a:pt x="355460" y="293789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554435" y="10442032"/>
            <a:ext cx="513080" cy="342265"/>
          </a:xfrm>
          <a:custGeom>
            <a:avLst/>
            <a:gdLst/>
            <a:ahLst/>
            <a:cxnLst/>
            <a:rect l="l" t="t" r="r" b="b"/>
            <a:pathLst>
              <a:path w="513080" h="342265">
                <a:moveTo>
                  <a:pt x="512471" y="0"/>
                </a:moveTo>
                <a:lnTo>
                  <a:pt x="0" y="0"/>
                </a:lnTo>
                <a:lnTo>
                  <a:pt x="0" y="342222"/>
                </a:lnTo>
                <a:lnTo>
                  <a:pt x="512471" y="342222"/>
                </a:lnTo>
                <a:lnTo>
                  <a:pt x="512471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74183" y="10473399"/>
            <a:ext cx="274802" cy="27332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19112" y="1311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6774" y="1596643"/>
            <a:ext cx="6441641" cy="869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digital-innovation-hubs.ec.europa.eu/edih-catalogue/artes-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uropean-digital-innovation-hubs.ec.europa.eu/edih-catalogue/diginn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european-digital-innovation-hubs.ec.europa.e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8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uropean-digital-innovation-hubs.ec.europa.eu/knowledge-hub/success-stories/virtual-time-travel-exploring-choirokitias-past-through-digita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opean-digital-innovation-hubs.ec.europa.eu/media#infographic" TargetMode="External"/><Relationship Id="rId11" Type="http://schemas.openxmlformats.org/officeDocument/2006/relationships/hyperlink" Target="https://european-digital-innovation-hubs.ec.europa.eu/edih-catalogue/diginn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5.svg"/><Relationship Id="rId10" Type="http://schemas.openxmlformats.org/officeDocument/2006/relationships/image" Target="../media/image21.emf"/><Relationship Id="rId4" Type="http://schemas.openxmlformats.org/officeDocument/2006/relationships/image" Target="../media/image17.emf"/><Relationship Id="rId9" Type="http://schemas.openxmlformats.org/officeDocument/2006/relationships/image" Target="../media/image20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emf"/><Relationship Id="rId7" Type="http://schemas.openxmlformats.org/officeDocument/2006/relationships/image" Target="../media/image29.svg"/><Relationship Id="rId2" Type="http://schemas.openxmlformats.org/officeDocument/2006/relationships/hyperlink" Target="https://european-digital-innovation-hubs.ec.europa.eu/media#infographi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hyperlink" Target="https://european-digital-innovation-hubs.ec.europa.eu/knowledge-hub/success-stories/virtual-time-travel-exploring-choirokitias-past-through-digital" TargetMode="External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service-brochure" TargetMode="External"/><Relationship Id="rId13" Type="http://schemas.openxmlformats.org/officeDocument/2006/relationships/hyperlink" Target="https://european-digital-innovation-hubs.ec.europa.eu/edih-catalogue/diginn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21.emf"/><Relationship Id="rId15" Type="http://schemas.openxmlformats.org/officeDocument/2006/relationships/hyperlink" Target="https://european-digital-innovation-hubs.ec.europa.eu/knowledge-hub/success-stories/uncovering-hidden-vulnerabilities-smes-security-overhaul-success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33.png"/><Relationship Id="rId9" Type="http://schemas.openxmlformats.org/officeDocument/2006/relationships/image" Target="../media/image17.emf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emf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7.svg"/><Relationship Id="rId10" Type="http://schemas.openxmlformats.org/officeDocument/2006/relationships/hyperlink" Target="https://european-digital-innovation-hubs.ec.europa.eu/knowledge-hub/success-stories/uncovering-hidden-vulnerabilities-smes-security-overhaul-success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29" y="6413500"/>
            <a:ext cx="18568035" cy="3069590"/>
          </a:xfrm>
          <a:prstGeom prst="rect">
            <a:avLst/>
          </a:prstGeom>
        </p:spPr>
        <p:txBody>
          <a:bodyPr vert="horz" wrap="square" lIns="0" tIns="654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5"/>
              </a:spcBef>
            </a:pP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European</a:t>
            </a:r>
            <a:r>
              <a:rPr sz="7200" b="1" spc="-5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Digital</a:t>
            </a:r>
            <a:r>
              <a:rPr sz="7200" b="1" spc="-45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Innovation</a:t>
            </a:r>
            <a:r>
              <a:rPr sz="7200" b="1" spc="-45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dirty="0">
                <a:solidFill>
                  <a:srgbClr val="F7F6F1"/>
                </a:solidFill>
                <a:latin typeface="Arial"/>
                <a:cs typeface="Arial"/>
              </a:rPr>
              <a:t>Hubs</a:t>
            </a:r>
            <a:r>
              <a:rPr sz="7200" b="1" spc="-5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spc="-10" dirty="0">
                <a:solidFill>
                  <a:srgbClr val="F7F6F1"/>
                </a:solidFill>
                <a:latin typeface="Arial"/>
                <a:cs typeface="Arial"/>
              </a:rPr>
              <a:t>Network</a:t>
            </a:r>
            <a:endParaRPr sz="7200" dirty="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790"/>
              </a:spcBef>
            </a:pP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Driving</a:t>
            </a:r>
            <a:r>
              <a:rPr sz="5400" spc="-85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the</a:t>
            </a:r>
            <a:r>
              <a:rPr sz="5400" spc="-70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EU’s</a:t>
            </a:r>
            <a:r>
              <a:rPr sz="5400" spc="-65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EFB"/>
                </a:solidFill>
                <a:latin typeface="Arial"/>
                <a:cs typeface="Arial"/>
              </a:rPr>
              <a:t>digital</a:t>
            </a:r>
            <a:r>
              <a:rPr sz="5400" spc="-70" dirty="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spc="-10" dirty="0">
                <a:solidFill>
                  <a:srgbClr val="FFFEFB"/>
                </a:solidFill>
                <a:latin typeface="Arial"/>
                <a:cs typeface="Arial"/>
              </a:rPr>
              <a:t>transformation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of Rectangle 69">
            <a:extLst>
              <a:ext uri="{FF2B5EF4-FFF2-40B4-BE49-F238E27FC236}">
                <a16:creationId xmlns:a16="http://schemas.microsoft.com/office/drawing/2014/main" id="{B6B6FDEF-2E07-D367-8025-25BD94A75C57}"/>
              </a:ext>
            </a:extLst>
          </p:cNvPr>
          <p:cNvSpPr/>
          <p:nvPr/>
        </p:nvSpPr>
        <p:spPr>
          <a:xfrm>
            <a:off x="524680" y="3216275"/>
            <a:ext cx="9521389" cy="133755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92FE3-4203-BD9E-D694-5992BE7BCFDE}"/>
              </a:ext>
            </a:extLst>
          </p:cNvPr>
          <p:cNvSpPr txBox="1"/>
          <p:nvPr/>
        </p:nvSpPr>
        <p:spPr>
          <a:xfrm>
            <a:off x="2558516" y="3490244"/>
            <a:ext cx="524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800" b="1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R" sz="4800" kern="1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GR" sz="4800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GR" sz="4800" b="1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endParaRPr lang="en-GR" sz="4400" kern="1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B0087-3CC3-67D0-DD01-7FD16B7CE179}"/>
              </a:ext>
            </a:extLst>
          </p:cNvPr>
          <p:cNvSpPr/>
          <p:nvPr/>
        </p:nvSpPr>
        <p:spPr>
          <a:xfrm>
            <a:off x="6318250" y="3657173"/>
            <a:ext cx="818127" cy="495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6" name="Picture Placeholder 5" descr="A map of cyprus with grey outline&#10;&#10;Description automatically generated with low confidence">
            <a:extLst>
              <a:ext uri="{FF2B5EF4-FFF2-40B4-BE49-F238E27FC236}">
                <a16:creationId xmlns:a16="http://schemas.microsoft.com/office/drawing/2014/main" id="{C3698AE7-D000-DB24-E311-5798C85BC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86" b="-10386"/>
          <a:stretch/>
        </p:blipFill>
        <p:spPr>
          <a:xfrm>
            <a:off x="10533583" y="1311275"/>
            <a:ext cx="8994775" cy="853439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44B3E7F3-B31B-F9DE-B6F9-30F1B1353DEA}"/>
              </a:ext>
            </a:extLst>
          </p:cNvPr>
          <p:cNvGrpSpPr/>
          <p:nvPr/>
        </p:nvGrpSpPr>
        <p:grpSpPr>
          <a:xfrm>
            <a:off x="14724970" y="5348675"/>
            <a:ext cx="612000" cy="612000"/>
            <a:chOff x="5626875" y="7765997"/>
            <a:chExt cx="341671" cy="356347"/>
          </a:xfrm>
        </p:grpSpPr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EE74DA20-A3DF-937D-19BD-DEE93F87308F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DC2B8E4-FDCC-E662-0B3F-A5B860C1DA89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>
                  <a:solidFill>
                    <a:srgbClr val="0068FF"/>
                  </a:solidFill>
                </a:rPr>
                <a:t>1</a:t>
              </a:r>
            </a:p>
          </p:txBody>
        </p:sp>
      </p:grpSp>
      <p:sp>
        <p:nvSpPr>
          <p:cNvPr id="6" name="object 6"/>
          <p:cNvSpPr/>
          <p:nvPr/>
        </p:nvSpPr>
        <p:spPr>
          <a:xfrm>
            <a:off x="514364" y="5061597"/>
            <a:ext cx="9537700" cy="1363980"/>
          </a:xfrm>
          <a:custGeom>
            <a:avLst/>
            <a:gdLst/>
            <a:ahLst/>
            <a:cxnLst/>
            <a:rect l="l" t="t" r="r" b="b"/>
            <a:pathLst>
              <a:path w="9537700" h="1363979">
                <a:moveTo>
                  <a:pt x="9537685" y="0"/>
                </a:moveTo>
                <a:lnTo>
                  <a:pt x="227250" y="0"/>
                </a:lnTo>
                <a:lnTo>
                  <a:pt x="181451" y="4616"/>
                </a:lnTo>
                <a:lnTo>
                  <a:pt x="138794" y="17858"/>
                </a:lnTo>
                <a:lnTo>
                  <a:pt x="100192" y="38811"/>
                </a:lnTo>
                <a:lnTo>
                  <a:pt x="66560" y="66560"/>
                </a:lnTo>
                <a:lnTo>
                  <a:pt x="38810" y="100193"/>
                </a:lnTo>
                <a:lnTo>
                  <a:pt x="17858" y="138795"/>
                </a:lnTo>
                <a:lnTo>
                  <a:pt x="4616" y="181453"/>
                </a:lnTo>
                <a:lnTo>
                  <a:pt x="0" y="227252"/>
                </a:lnTo>
                <a:lnTo>
                  <a:pt x="0" y="1363499"/>
                </a:lnTo>
                <a:lnTo>
                  <a:pt x="9310435" y="1363499"/>
                </a:lnTo>
                <a:lnTo>
                  <a:pt x="9356233" y="1358883"/>
                </a:lnTo>
                <a:lnTo>
                  <a:pt x="9398890" y="1345641"/>
                </a:lnTo>
                <a:lnTo>
                  <a:pt x="9437492" y="1324689"/>
                </a:lnTo>
                <a:lnTo>
                  <a:pt x="9471124" y="1296939"/>
                </a:lnTo>
                <a:lnTo>
                  <a:pt x="9498874" y="1263307"/>
                </a:lnTo>
                <a:lnTo>
                  <a:pt x="9519826" y="1224705"/>
                </a:lnTo>
                <a:lnTo>
                  <a:pt x="9533068" y="1182047"/>
                </a:lnTo>
                <a:lnTo>
                  <a:pt x="9537685" y="1136248"/>
                </a:lnTo>
                <a:lnTo>
                  <a:pt x="9537685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4568" y="6663018"/>
            <a:ext cx="3365165" cy="3183255"/>
          </a:xfrm>
          <a:custGeom>
            <a:avLst/>
            <a:gdLst/>
            <a:ahLst/>
            <a:cxnLst/>
            <a:rect l="l" t="t" r="r" b="b"/>
            <a:pathLst>
              <a:path w="2991485" h="3183254">
                <a:moveTo>
                  <a:pt x="2991066" y="0"/>
                </a:moveTo>
                <a:lnTo>
                  <a:pt x="0" y="0"/>
                </a:lnTo>
                <a:lnTo>
                  <a:pt x="0" y="2684128"/>
                </a:lnTo>
                <a:lnTo>
                  <a:pt x="2282" y="2732139"/>
                </a:lnTo>
                <a:lnTo>
                  <a:pt x="8989" y="2778858"/>
                </a:lnTo>
                <a:lnTo>
                  <a:pt x="19912" y="2824078"/>
                </a:lnTo>
                <a:lnTo>
                  <a:pt x="34842" y="2867588"/>
                </a:lnTo>
                <a:lnTo>
                  <a:pt x="53570" y="2909181"/>
                </a:lnTo>
                <a:lnTo>
                  <a:pt x="75887" y="2948647"/>
                </a:lnTo>
                <a:lnTo>
                  <a:pt x="101585" y="2985777"/>
                </a:lnTo>
                <a:lnTo>
                  <a:pt x="130454" y="3020362"/>
                </a:lnTo>
                <a:lnTo>
                  <a:pt x="162286" y="3052194"/>
                </a:lnTo>
                <a:lnTo>
                  <a:pt x="196872" y="3081063"/>
                </a:lnTo>
                <a:lnTo>
                  <a:pt x="234002" y="3106761"/>
                </a:lnTo>
                <a:lnTo>
                  <a:pt x="273467" y="3129078"/>
                </a:lnTo>
                <a:lnTo>
                  <a:pt x="315060" y="3147807"/>
                </a:lnTo>
                <a:lnTo>
                  <a:pt x="358571" y="3162737"/>
                </a:lnTo>
                <a:lnTo>
                  <a:pt x="403790" y="3173660"/>
                </a:lnTo>
                <a:lnTo>
                  <a:pt x="450510" y="3180367"/>
                </a:lnTo>
                <a:lnTo>
                  <a:pt x="498521" y="3182649"/>
                </a:lnTo>
                <a:lnTo>
                  <a:pt x="2492544" y="3182649"/>
                </a:lnTo>
                <a:lnTo>
                  <a:pt x="2540555" y="3180367"/>
                </a:lnTo>
                <a:lnTo>
                  <a:pt x="2587275" y="3173660"/>
                </a:lnTo>
                <a:lnTo>
                  <a:pt x="2632494" y="3162737"/>
                </a:lnTo>
                <a:lnTo>
                  <a:pt x="2676005" y="3147807"/>
                </a:lnTo>
                <a:lnTo>
                  <a:pt x="2717598" y="3129078"/>
                </a:lnTo>
                <a:lnTo>
                  <a:pt x="2757063" y="3106761"/>
                </a:lnTo>
                <a:lnTo>
                  <a:pt x="2794194" y="3081063"/>
                </a:lnTo>
                <a:lnTo>
                  <a:pt x="2828779" y="3052194"/>
                </a:lnTo>
                <a:lnTo>
                  <a:pt x="2860611" y="3020362"/>
                </a:lnTo>
                <a:lnTo>
                  <a:pt x="2889480" y="2985777"/>
                </a:lnTo>
                <a:lnTo>
                  <a:pt x="2915178" y="2948647"/>
                </a:lnTo>
                <a:lnTo>
                  <a:pt x="2937495" y="2909181"/>
                </a:lnTo>
                <a:lnTo>
                  <a:pt x="2956224" y="2867588"/>
                </a:lnTo>
                <a:lnTo>
                  <a:pt x="2971154" y="2824078"/>
                </a:lnTo>
                <a:lnTo>
                  <a:pt x="2982077" y="2778858"/>
                </a:lnTo>
                <a:lnTo>
                  <a:pt x="2988784" y="2732139"/>
                </a:lnTo>
                <a:lnTo>
                  <a:pt x="2991066" y="2684128"/>
                </a:lnTo>
                <a:lnTo>
                  <a:pt x="2991066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136504" y="6663018"/>
            <a:ext cx="2925445" cy="3183255"/>
          </a:xfrm>
          <a:custGeom>
            <a:avLst/>
            <a:gdLst/>
            <a:ahLst/>
            <a:cxnLst/>
            <a:rect l="l" t="t" r="r" b="b"/>
            <a:pathLst>
              <a:path w="2925445" h="3183254">
                <a:moveTo>
                  <a:pt x="2925319" y="0"/>
                </a:moveTo>
                <a:lnTo>
                  <a:pt x="0" y="0"/>
                </a:lnTo>
                <a:lnTo>
                  <a:pt x="0" y="2695083"/>
                </a:lnTo>
                <a:lnTo>
                  <a:pt x="2231" y="2742039"/>
                </a:lnTo>
                <a:lnTo>
                  <a:pt x="8791" y="2787732"/>
                </a:lnTo>
                <a:lnTo>
                  <a:pt x="19474" y="2831957"/>
                </a:lnTo>
                <a:lnTo>
                  <a:pt x="34076" y="2874512"/>
                </a:lnTo>
                <a:lnTo>
                  <a:pt x="52392" y="2915190"/>
                </a:lnTo>
                <a:lnTo>
                  <a:pt x="74219" y="2953788"/>
                </a:lnTo>
                <a:lnTo>
                  <a:pt x="99352" y="2990102"/>
                </a:lnTo>
                <a:lnTo>
                  <a:pt x="127587" y="3023928"/>
                </a:lnTo>
                <a:lnTo>
                  <a:pt x="158719" y="3055060"/>
                </a:lnTo>
                <a:lnTo>
                  <a:pt x="192545" y="3083294"/>
                </a:lnTo>
                <a:lnTo>
                  <a:pt x="228858" y="3108427"/>
                </a:lnTo>
                <a:lnTo>
                  <a:pt x="267457" y="3130254"/>
                </a:lnTo>
                <a:lnTo>
                  <a:pt x="308135" y="3148571"/>
                </a:lnTo>
                <a:lnTo>
                  <a:pt x="350690" y="3163173"/>
                </a:lnTo>
                <a:lnTo>
                  <a:pt x="394915" y="3173856"/>
                </a:lnTo>
                <a:lnTo>
                  <a:pt x="440608" y="3180416"/>
                </a:lnTo>
                <a:lnTo>
                  <a:pt x="487564" y="3182647"/>
                </a:lnTo>
                <a:lnTo>
                  <a:pt x="2437754" y="3182647"/>
                </a:lnTo>
                <a:lnTo>
                  <a:pt x="2484710" y="3180416"/>
                </a:lnTo>
                <a:lnTo>
                  <a:pt x="2530403" y="3173856"/>
                </a:lnTo>
                <a:lnTo>
                  <a:pt x="2574629" y="3163173"/>
                </a:lnTo>
                <a:lnTo>
                  <a:pt x="2617183" y="3148571"/>
                </a:lnTo>
                <a:lnTo>
                  <a:pt x="2657861" y="3130254"/>
                </a:lnTo>
                <a:lnTo>
                  <a:pt x="2696460" y="3108427"/>
                </a:lnTo>
                <a:lnTo>
                  <a:pt x="2732774" y="3083294"/>
                </a:lnTo>
                <a:lnTo>
                  <a:pt x="2766599" y="3055060"/>
                </a:lnTo>
                <a:lnTo>
                  <a:pt x="2797731" y="3023928"/>
                </a:lnTo>
                <a:lnTo>
                  <a:pt x="2825966" y="2990102"/>
                </a:lnTo>
                <a:lnTo>
                  <a:pt x="2851099" y="2953788"/>
                </a:lnTo>
                <a:lnTo>
                  <a:pt x="2872926" y="2915190"/>
                </a:lnTo>
                <a:lnTo>
                  <a:pt x="2891242" y="2874512"/>
                </a:lnTo>
                <a:lnTo>
                  <a:pt x="2905844" y="2831957"/>
                </a:lnTo>
                <a:lnTo>
                  <a:pt x="2916527" y="2787732"/>
                </a:lnTo>
                <a:lnTo>
                  <a:pt x="2923087" y="2742039"/>
                </a:lnTo>
                <a:lnTo>
                  <a:pt x="2925319" y="2695083"/>
                </a:lnTo>
                <a:lnTo>
                  <a:pt x="2925319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51102" y="6662416"/>
            <a:ext cx="2936713" cy="3183255"/>
          </a:xfrm>
          <a:custGeom>
            <a:avLst/>
            <a:gdLst/>
            <a:ahLst/>
            <a:cxnLst/>
            <a:rect l="l" t="t" r="r" b="b"/>
            <a:pathLst>
              <a:path w="3131184" h="3183254">
                <a:moveTo>
                  <a:pt x="3130710" y="0"/>
                </a:moveTo>
                <a:lnTo>
                  <a:pt x="0" y="0"/>
                </a:lnTo>
                <a:lnTo>
                  <a:pt x="0" y="2660855"/>
                </a:lnTo>
                <a:lnTo>
                  <a:pt x="2132" y="2708349"/>
                </a:lnTo>
                <a:lnTo>
                  <a:pt x="8406" y="2754649"/>
                </a:lnTo>
                <a:lnTo>
                  <a:pt x="18639" y="2799569"/>
                </a:lnTo>
                <a:lnTo>
                  <a:pt x="32644" y="2842927"/>
                </a:lnTo>
                <a:lnTo>
                  <a:pt x="50240" y="2884537"/>
                </a:lnTo>
                <a:lnTo>
                  <a:pt x="71240" y="2924215"/>
                </a:lnTo>
                <a:lnTo>
                  <a:pt x="95461" y="2961778"/>
                </a:lnTo>
                <a:lnTo>
                  <a:pt x="122720" y="2997042"/>
                </a:lnTo>
                <a:lnTo>
                  <a:pt x="152830" y="3029821"/>
                </a:lnTo>
                <a:lnTo>
                  <a:pt x="185609" y="3059931"/>
                </a:lnTo>
                <a:lnTo>
                  <a:pt x="220873" y="3087189"/>
                </a:lnTo>
                <a:lnTo>
                  <a:pt x="258436" y="3111411"/>
                </a:lnTo>
                <a:lnTo>
                  <a:pt x="298114" y="3132411"/>
                </a:lnTo>
                <a:lnTo>
                  <a:pt x="339725" y="3150006"/>
                </a:lnTo>
                <a:lnTo>
                  <a:pt x="383082" y="3164012"/>
                </a:lnTo>
                <a:lnTo>
                  <a:pt x="428003" y="3174244"/>
                </a:lnTo>
                <a:lnTo>
                  <a:pt x="474303" y="3180519"/>
                </a:lnTo>
                <a:lnTo>
                  <a:pt x="521797" y="3182651"/>
                </a:lnTo>
                <a:lnTo>
                  <a:pt x="2608912" y="3182651"/>
                </a:lnTo>
                <a:lnTo>
                  <a:pt x="2656406" y="3180519"/>
                </a:lnTo>
                <a:lnTo>
                  <a:pt x="2702706" y="3174244"/>
                </a:lnTo>
                <a:lnTo>
                  <a:pt x="2747627" y="3164012"/>
                </a:lnTo>
                <a:lnTo>
                  <a:pt x="2790984" y="3150006"/>
                </a:lnTo>
                <a:lnTo>
                  <a:pt x="2832595" y="3132411"/>
                </a:lnTo>
                <a:lnTo>
                  <a:pt x="2872273" y="3111411"/>
                </a:lnTo>
                <a:lnTo>
                  <a:pt x="2909836" y="3087189"/>
                </a:lnTo>
                <a:lnTo>
                  <a:pt x="2945100" y="3059931"/>
                </a:lnTo>
                <a:lnTo>
                  <a:pt x="2977879" y="3029821"/>
                </a:lnTo>
                <a:lnTo>
                  <a:pt x="3007989" y="2997042"/>
                </a:lnTo>
                <a:lnTo>
                  <a:pt x="3035248" y="2961778"/>
                </a:lnTo>
                <a:lnTo>
                  <a:pt x="3059469" y="2924215"/>
                </a:lnTo>
                <a:lnTo>
                  <a:pt x="3080469" y="2884537"/>
                </a:lnTo>
                <a:lnTo>
                  <a:pt x="3098065" y="2842927"/>
                </a:lnTo>
                <a:lnTo>
                  <a:pt x="3112070" y="2799569"/>
                </a:lnTo>
                <a:lnTo>
                  <a:pt x="3122303" y="2754649"/>
                </a:lnTo>
                <a:lnTo>
                  <a:pt x="3128577" y="2708349"/>
                </a:lnTo>
                <a:lnTo>
                  <a:pt x="3130710" y="2660855"/>
                </a:lnTo>
                <a:lnTo>
                  <a:pt x="313071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27048" y="5098972"/>
            <a:ext cx="1524000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28531" y="1180083"/>
            <a:ext cx="5385758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200" b="0" spc="-10" dirty="0">
                <a:solidFill>
                  <a:srgbClr val="FF5A63"/>
                </a:solidFill>
              </a:rPr>
              <a:t>Cyprus</a:t>
            </a:r>
            <a:endParaRPr sz="1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645" y="6924547"/>
            <a:ext cx="3136768" cy="2950488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65"/>
              </a:spcBef>
            </a:pPr>
            <a:r>
              <a:rPr lang="en-US" dirty="0">
                <a:latin typeface="Arial"/>
                <a:cs typeface="Arial"/>
              </a:rPr>
              <a:t>The Cyprus EDIH stands at the forefront of fostering digital innovation across various sectors. It plays a pivotal role in the </a:t>
            </a:r>
            <a:r>
              <a:rPr lang="en-US" b="1" dirty="0">
                <a:solidFill>
                  <a:srgbClr val="FF5A63"/>
                </a:solidFill>
                <a:latin typeface="Arial"/>
                <a:cs typeface="Arial"/>
              </a:rPr>
              <a:t>cultural and creative economy </a:t>
            </a:r>
            <a:r>
              <a:rPr lang="en-US" dirty="0">
                <a:latin typeface="Arial"/>
                <a:cs typeface="Arial"/>
              </a:rPr>
              <a:t>and the </a:t>
            </a:r>
            <a:r>
              <a:rPr lang="en-US" b="1" dirty="0">
                <a:solidFill>
                  <a:srgbClr val="FF5A63"/>
                </a:solidFill>
                <a:latin typeface="Arial"/>
                <a:cs typeface="Arial"/>
              </a:rPr>
              <a:t>energy and environment </a:t>
            </a:r>
            <a:r>
              <a:rPr lang="en-US" dirty="0">
                <a:latin typeface="Arial"/>
                <a:cs typeface="Arial"/>
              </a:rPr>
              <a:t>sectors, promoting sustainability and technological advancement in Cyprus.	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02682" y="6902612"/>
            <a:ext cx="2725636" cy="23737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65"/>
              </a:spcBef>
            </a:pPr>
            <a:r>
              <a:rPr lang="en-US" dirty="0">
                <a:latin typeface="Arial"/>
                <a:cs typeface="Arial"/>
              </a:rPr>
              <a:t>The EDIH’s initiatives extend to the </a:t>
            </a:r>
            <a:r>
              <a:rPr lang="en-US" b="1" dirty="0">
                <a:solidFill>
                  <a:srgbClr val="FF5A63"/>
                </a:solidFill>
                <a:latin typeface="Arial"/>
                <a:cs typeface="Arial"/>
              </a:rPr>
              <a:t>travel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b="1" dirty="0">
                <a:solidFill>
                  <a:srgbClr val="FF5A63"/>
                </a:solidFill>
                <a:latin typeface="Arial"/>
                <a:cs typeface="Arial"/>
              </a:rPr>
              <a:t>automotive</a:t>
            </a:r>
            <a:r>
              <a:rPr lang="en-US" dirty="0">
                <a:latin typeface="Arial"/>
                <a:cs typeface="Arial"/>
              </a:rPr>
              <a:t>, and </a:t>
            </a:r>
            <a:r>
              <a:rPr lang="en-US" b="1" dirty="0">
                <a:solidFill>
                  <a:srgbClr val="FF5A63"/>
                </a:solidFill>
                <a:latin typeface="Arial"/>
                <a:cs typeface="Arial"/>
              </a:rPr>
              <a:t>maritime</a:t>
            </a:r>
            <a:r>
              <a:rPr lang="en-US" dirty="0">
                <a:latin typeface="Arial"/>
                <a:cs typeface="Arial"/>
              </a:rPr>
              <a:t> industries, promoting sustainable practices and technological integration.</a:t>
            </a:r>
          </a:p>
          <a:p>
            <a:pPr marL="12700" marR="5080">
              <a:lnSpc>
                <a:spcPct val="107200"/>
              </a:lnSpc>
              <a:spcBef>
                <a:spcPts val="65"/>
              </a:spcBef>
            </a:pPr>
            <a:r>
              <a:rPr lang="en-US" dirty="0">
                <a:latin typeface="Arial"/>
                <a:cs typeface="Arial"/>
              </a:rPr>
              <a:t>	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75566" y="6906259"/>
            <a:ext cx="2658083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lang="en-US" dirty="0">
                <a:latin typeface="Arial"/>
                <a:cs typeface="Arial"/>
              </a:rPr>
              <a:t>By enhancing public infrastructure, the Cyprus EDIH significantly contributes to </a:t>
            </a:r>
            <a:r>
              <a:rPr lang="en-US" b="1" dirty="0">
                <a:solidFill>
                  <a:srgbClr val="FF5A63"/>
                </a:solidFill>
                <a:latin typeface="Arial"/>
                <a:cs typeface="Arial"/>
              </a:rPr>
              <a:t>smart city </a:t>
            </a:r>
            <a:r>
              <a:rPr lang="en-US" dirty="0">
                <a:latin typeface="Arial"/>
                <a:cs typeface="Arial"/>
              </a:rPr>
              <a:t>projects and impacts </a:t>
            </a:r>
            <a:r>
              <a:rPr lang="en-US" b="1" dirty="0">
                <a:solidFill>
                  <a:srgbClr val="FF5A63"/>
                </a:solidFill>
                <a:latin typeface="Arial"/>
                <a:cs typeface="Arial"/>
              </a:rPr>
              <a:t>education</a:t>
            </a:r>
            <a:r>
              <a:rPr lang="en-US" dirty="0">
                <a:latin typeface="Arial"/>
                <a:cs typeface="Arial"/>
              </a:rPr>
              <a:t> and </a:t>
            </a:r>
            <a:r>
              <a:rPr lang="en-US" b="1" dirty="0">
                <a:solidFill>
                  <a:srgbClr val="FF5A63"/>
                </a:solidFill>
                <a:latin typeface="Arial"/>
                <a:cs typeface="Arial"/>
              </a:rPr>
              <a:t>healthcare</a:t>
            </a:r>
            <a:r>
              <a:rPr lang="en-US"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533027" y="2938818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33025" y="1315388"/>
            <a:ext cx="18995390" cy="0"/>
          </a:xfrm>
          <a:custGeom>
            <a:avLst/>
            <a:gdLst/>
            <a:ahLst/>
            <a:cxnLst/>
            <a:rect l="l" t="t" r="r" b="b"/>
            <a:pathLst>
              <a:path w="18995390">
                <a:moveTo>
                  <a:pt x="0" y="0"/>
                </a:moveTo>
                <a:lnTo>
                  <a:pt x="18995332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14364" y="4828617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738372" y="5197347"/>
            <a:ext cx="105918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25" dirty="0">
                <a:solidFill>
                  <a:srgbClr val="0064FF"/>
                </a:solidFill>
                <a:latin typeface="Arial"/>
                <a:cs typeface="Arial"/>
              </a:rPr>
              <a:t>3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spc="-10" dirty="0">
                <a:solidFill>
                  <a:srgbClr val="0064FF"/>
                </a:solidFill>
                <a:latin typeface="Arial"/>
                <a:cs typeface="Arial"/>
              </a:rPr>
              <a:t>Sectors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3811" y="3305556"/>
            <a:ext cx="108267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50" dirty="0">
                <a:solidFill>
                  <a:srgbClr val="0064FF"/>
                </a:solidFill>
                <a:latin typeface="Arial"/>
                <a:cs typeface="Arial"/>
              </a:rPr>
              <a:t>1</a:t>
            </a:r>
            <a:endParaRPr sz="4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spc="-10" dirty="0">
                <a:solidFill>
                  <a:srgbClr val="0064FF"/>
                </a:solidFill>
                <a:latin typeface="Arial"/>
                <a:cs typeface="Arial"/>
              </a:rPr>
              <a:t>Member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7048" y="3218247"/>
            <a:ext cx="1524000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2659335" y="5287771"/>
            <a:ext cx="586254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64FF"/>
                </a:solidFill>
                <a:latin typeface="Arial"/>
                <a:cs typeface="Arial"/>
              </a:rPr>
              <a:t>EDIHs</a:t>
            </a:r>
            <a:r>
              <a:rPr sz="5400" b="1" spc="-4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0064FF"/>
                </a:solidFill>
                <a:latin typeface="Arial"/>
                <a:cs typeface="Arial"/>
              </a:rPr>
              <a:t>in</a:t>
            </a:r>
            <a:r>
              <a:rPr sz="5400" b="1" spc="-2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lang="en-US" sz="5400" b="1" spc="-10" dirty="0">
                <a:solidFill>
                  <a:srgbClr val="0064FF"/>
                </a:solidFill>
                <a:latin typeface="Arial"/>
                <a:cs typeface="Arial"/>
              </a:rPr>
              <a:t>Cyprus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9449" y="6799853"/>
            <a:ext cx="3051577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501" y="1"/>
                </a:lnTo>
              </a:path>
            </a:pathLst>
          </a:custGeom>
          <a:ln w="2540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153856" y="6799254"/>
            <a:ext cx="2713377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2517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296826" y="6799852"/>
            <a:ext cx="2658083" cy="45719"/>
          </a:xfrm>
          <a:custGeom>
            <a:avLst/>
            <a:gdLst/>
            <a:ahLst/>
            <a:cxnLst/>
            <a:rect l="l" t="t" r="r" b="b"/>
            <a:pathLst>
              <a:path w="2536825">
                <a:moveTo>
                  <a:pt x="0" y="0"/>
                </a:moveTo>
                <a:lnTo>
                  <a:pt x="2536629" y="1"/>
                </a:lnTo>
              </a:path>
            </a:pathLst>
          </a:custGeom>
          <a:ln w="25400">
            <a:solidFill>
              <a:srgbClr val="FFC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1" name="object 51"/>
          <p:cNvGrpSpPr/>
          <p:nvPr/>
        </p:nvGrpSpPr>
        <p:grpSpPr>
          <a:xfrm>
            <a:off x="10528232" y="1486964"/>
            <a:ext cx="222250" cy="267970"/>
            <a:chOff x="10528232" y="1486964"/>
            <a:chExt cx="222250" cy="267970"/>
          </a:xfrm>
        </p:grpSpPr>
        <p:sp>
          <p:nvSpPr>
            <p:cNvPr id="52" name="object 52"/>
            <p:cNvSpPr/>
            <p:nvPr/>
          </p:nvSpPr>
          <p:spPr>
            <a:xfrm>
              <a:off x="10528232" y="1486964"/>
              <a:ext cx="222250" cy="267970"/>
            </a:xfrm>
            <a:custGeom>
              <a:avLst/>
              <a:gdLst/>
              <a:ahLst/>
              <a:cxnLst/>
              <a:rect l="l" t="t" r="r" b="b"/>
              <a:pathLst>
                <a:path w="222250" h="267969">
                  <a:moveTo>
                    <a:pt x="110375" y="0"/>
                  </a:moveTo>
                  <a:lnTo>
                    <a:pt x="68707" y="8280"/>
                  </a:lnTo>
                  <a:lnTo>
                    <a:pt x="32144" y="32769"/>
                  </a:lnTo>
                  <a:lnTo>
                    <a:pt x="7948" y="69525"/>
                  </a:lnTo>
                  <a:lnTo>
                    <a:pt x="0" y="111257"/>
                  </a:lnTo>
                  <a:lnTo>
                    <a:pt x="8280" y="152926"/>
                  </a:lnTo>
                  <a:lnTo>
                    <a:pt x="32769" y="189488"/>
                  </a:lnTo>
                  <a:lnTo>
                    <a:pt x="111441" y="267535"/>
                  </a:lnTo>
                  <a:lnTo>
                    <a:pt x="189487" y="188863"/>
                  </a:lnTo>
                  <a:lnTo>
                    <a:pt x="213685" y="152107"/>
                  </a:lnTo>
                  <a:lnTo>
                    <a:pt x="221633" y="110375"/>
                  </a:lnTo>
                  <a:lnTo>
                    <a:pt x="213353" y="68707"/>
                  </a:lnTo>
                  <a:lnTo>
                    <a:pt x="188864" y="32145"/>
                  </a:lnTo>
                  <a:lnTo>
                    <a:pt x="152108" y="7948"/>
                  </a:lnTo>
                  <a:lnTo>
                    <a:pt x="110375" y="0"/>
                  </a:lnTo>
                  <a:close/>
                </a:path>
              </a:pathLst>
            </a:custGeom>
            <a:solidFill>
              <a:srgbClr val="0068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9126" y="1530738"/>
              <a:ext cx="139844" cy="134084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0870044" y="1424940"/>
            <a:ext cx="55360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EC Square Sans Cond Pro"/>
                <a:cs typeface="EC Square Sans Cond Pro"/>
              </a:rPr>
              <a:t>EDIH</a:t>
            </a:r>
            <a:endParaRPr sz="2000" dirty="0">
              <a:latin typeface="EC Square Sans Cond Pro"/>
              <a:cs typeface="EC Square Sans Cond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978314" y="9270492"/>
            <a:ext cx="33356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*Funded</a:t>
            </a:r>
            <a:r>
              <a:rPr sz="1400" spc="-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under</a:t>
            </a:r>
            <a:r>
              <a:rPr sz="1400" spc="-3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Digital</a:t>
            </a:r>
            <a:r>
              <a:rPr sz="1400" spc="-25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Europe</a:t>
            </a:r>
            <a:r>
              <a:rPr sz="1400" spc="-3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4FF"/>
                </a:solidFill>
                <a:latin typeface="Arial"/>
                <a:cs typeface="Arial"/>
              </a:rPr>
              <a:t>Programme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661650" y="9361095"/>
            <a:ext cx="204470" cy="104139"/>
          </a:xfrm>
          <a:custGeom>
            <a:avLst/>
            <a:gdLst/>
            <a:ahLst/>
            <a:cxnLst/>
            <a:rect l="l" t="t" r="r" b="b"/>
            <a:pathLst>
              <a:path w="204470" h="104140">
                <a:moveTo>
                  <a:pt x="204266" y="0"/>
                </a:moveTo>
                <a:lnTo>
                  <a:pt x="0" y="0"/>
                </a:lnTo>
                <a:lnTo>
                  <a:pt x="0" y="103581"/>
                </a:lnTo>
                <a:lnTo>
                  <a:pt x="204266" y="103581"/>
                </a:lnTo>
                <a:lnTo>
                  <a:pt x="204266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 txBox="1"/>
          <p:nvPr/>
        </p:nvSpPr>
        <p:spPr>
          <a:xfrm>
            <a:off x="10915936" y="9260332"/>
            <a:ext cx="27463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64FF"/>
                </a:solidFill>
                <a:latin typeface="Arial"/>
                <a:cs typeface="Arial"/>
              </a:rPr>
              <a:t>*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uropean</a:t>
            </a:r>
            <a:r>
              <a:rPr sz="1400" spc="-5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igital</a:t>
            </a:r>
            <a:r>
              <a:rPr sz="1400" spc="-4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4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64FF"/>
                </a:solidFill>
                <a:latin typeface="Arial"/>
                <a:cs typeface="Arial"/>
              </a:rPr>
              <a:t>nnovation</a:t>
            </a:r>
            <a:r>
              <a:rPr sz="1400" spc="-50" dirty="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4FF"/>
                </a:solidFill>
                <a:latin typeface="Arial"/>
                <a:cs typeface="Arial"/>
              </a:rPr>
              <a:t>H</a:t>
            </a:r>
            <a:r>
              <a:rPr sz="1400" spc="-20" dirty="0">
                <a:solidFill>
                  <a:srgbClr val="0064FF"/>
                </a:solidFill>
                <a:latin typeface="Arial"/>
                <a:cs typeface="Arial"/>
              </a:rPr>
              <a:t>ubs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Picture 2" descr="A flag with a flag and a flag with a flag and a flag with a flag and a flag with a flag and a flag with a flag and a flag with a flag and a flag with&#10;&#10;Description automatically generated with medium confidence">
            <a:extLst>
              <a:ext uri="{FF2B5EF4-FFF2-40B4-BE49-F238E27FC236}">
                <a16:creationId xmlns:a16="http://schemas.microsoft.com/office/drawing/2014/main" id="{C5A57525-3405-944F-6FB3-93A697659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3143" r="12702" b="12625"/>
          <a:stretch/>
        </p:blipFill>
        <p:spPr>
          <a:xfrm>
            <a:off x="534442" y="1567893"/>
            <a:ext cx="1617588" cy="1068947"/>
          </a:xfrm>
          <a:prstGeom prst="rect">
            <a:avLst/>
          </a:prstGeom>
          <a:ln>
            <a:solidFill>
              <a:srgbClr val="0068FF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024" y="258720"/>
            <a:ext cx="18480405" cy="1031875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2098" y="328676"/>
            <a:ext cx="16979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dirty="0">
                <a:solidFill>
                  <a:srgbClr val="FF5A63"/>
                </a:solidFill>
              </a:rPr>
              <a:t>Network</a:t>
            </a:r>
            <a:r>
              <a:rPr lang="en-US" sz="5400" spc="-3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FF5A63"/>
                </a:solidFill>
              </a:rPr>
              <a:t>overview:</a:t>
            </a:r>
            <a:r>
              <a:rPr lang="en-US"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FF5A63"/>
                </a:solidFill>
              </a:rPr>
              <a:t>1</a:t>
            </a:r>
            <a:r>
              <a:rPr lang="en-US" sz="5400" spc="-3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FF5A63"/>
                </a:solidFill>
              </a:rPr>
              <a:t>member</a:t>
            </a:r>
            <a:r>
              <a:rPr lang="en-US"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FF5A63"/>
                </a:solidFill>
              </a:rPr>
              <a:t>–</a:t>
            </a:r>
            <a:r>
              <a:rPr lang="en-US" sz="5400" spc="-20" dirty="0">
                <a:solidFill>
                  <a:srgbClr val="FF5A63"/>
                </a:solidFill>
              </a:rPr>
              <a:t> </a:t>
            </a:r>
            <a:r>
              <a:rPr lang="en-US" sz="5400" dirty="0">
                <a:solidFill>
                  <a:srgbClr val="0064FF"/>
                </a:solidFill>
              </a:rPr>
              <a:t>1</a:t>
            </a:r>
            <a:r>
              <a:rPr lang="en-US" sz="5400" spc="-30" dirty="0">
                <a:solidFill>
                  <a:srgbClr val="0064FF"/>
                </a:solidFill>
              </a:rPr>
              <a:t> </a:t>
            </a:r>
            <a:r>
              <a:rPr lang="en-US" sz="5400" dirty="0">
                <a:solidFill>
                  <a:srgbClr val="0064FF"/>
                </a:solidFill>
              </a:rPr>
              <a:t>EDIH</a:t>
            </a:r>
            <a:endParaRPr sz="5400" dirty="0"/>
          </a:p>
        </p:txBody>
      </p:sp>
      <p:sp>
        <p:nvSpPr>
          <p:cNvPr id="5" name="Round Diagonal Corner of Rectangle 31">
            <a:hlinkClick r:id="rId3"/>
            <a:extLst>
              <a:ext uri="{FF2B5EF4-FFF2-40B4-BE49-F238E27FC236}">
                <a16:creationId xmlns:a16="http://schemas.microsoft.com/office/drawing/2014/main" id="{8354AAE6-975C-6B57-E1C7-F531DD9BB696}"/>
              </a:ext>
            </a:extLst>
          </p:cNvPr>
          <p:cNvSpPr/>
          <p:nvPr/>
        </p:nvSpPr>
        <p:spPr>
          <a:xfrm>
            <a:off x="7756685" y="4271433"/>
            <a:ext cx="4428965" cy="2816070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 dirty="0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Round Diagonal Corner of Rectangle 9">
            <a:extLst>
              <a:ext uri="{FF2B5EF4-FFF2-40B4-BE49-F238E27FC236}">
                <a16:creationId xmlns:a16="http://schemas.microsoft.com/office/drawing/2014/main" id="{34DB6A13-DE0B-5351-B967-589DD259107D}"/>
              </a:ext>
            </a:extLst>
          </p:cNvPr>
          <p:cNvSpPr/>
          <p:nvPr/>
        </p:nvSpPr>
        <p:spPr>
          <a:xfrm>
            <a:off x="7752479" y="6648450"/>
            <a:ext cx="4428963" cy="608928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AIRE</a:t>
            </a:r>
          </a:p>
        </p:txBody>
      </p:sp>
      <p:pic>
        <p:nvPicPr>
          <p:cNvPr id="41" name="object 25">
            <a:extLst>
              <a:ext uri="{FF2B5EF4-FFF2-40B4-BE49-F238E27FC236}">
                <a16:creationId xmlns:a16="http://schemas.microsoft.com/office/drawing/2014/main" id="{6EE42717-D167-B8D6-AAA1-2166EC7F91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6706" y="4361120"/>
            <a:ext cx="2620508" cy="1874214"/>
          </a:xfrm>
          <a:prstGeom prst="rect">
            <a:avLst/>
          </a:prstGeom>
        </p:spPr>
      </p:pic>
      <p:sp>
        <p:nvSpPr>
          <p:cNvPr id="7" name="object 17">
            <a:hlinkClick r:id="rId5"/>
            <a:extLst>
              <a:ext uri="{FF2B5EF4-FFF2-40B4-BE49-F238E27FC236}">
                <a16:creationId xmlns:a16="http://schemas.microsoft.com/office/drawing/2014/main" id="{C804C82C-FDD5-1C80-1593-F482CB025B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35463" y="4271433"/>
            <a:ext cx="4345980" cy="2985945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1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">
            <a:extLst>
              <a:ext uri="{FF2B5EF4-FFF2-40B4-BE49-F238E27FC236}">
                <a16:creationId xmlns:a16="http://schemas.microsoft.com/office/drawing/2014/main" id="{1E50C64D-2654-F5D0-E5DD-85CA7B8B53FA}"/>
              </a:ext>
            </a:extLst>
          </p:cNvPr>
          <p:cNvSpPr/>
          <p:nvPr/>
        </p:nvSpPr>
        <p:spPr>
          <a:xfrm>
            <a:off x="10353041" y="6353030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606C6B93-AA0E-30EC-F460-847112AF8FFD}"/>
              </a:ext>
            </a:extLst>
          </p:cNvPr>
          <p:cNvSpPr/>
          <p:nvPr/>
        </p:nvSpPr>
        <p:spPr>
          <a:xfrm>
            <a:off x="10463509" y="6339839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41">
            <a:extLst>
              <a:ext uri="{FF2B5EF4-FFF2-40B4-BE49-F238E27FC236}">
                <a16:creationId xmlns:a16="http://schemas.microsoft.com/office/drawing/2014/main" id="{E7F199C4-6A67-8D82-2A35-9DBB80B08248}"/>
              </a:ext>
            </a:extLst>
          </p:cNvPr>
          <p:cNvSpPr/>
          <p:nvPr/>
        </p:nvSpPr>
        <p:spPr>
          <a:xfrm>
            <a:off x="10849880" y="6506021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6DDDF6D2-19A2-2373-F060-E32B8EC083A4}"/>
              </a:ext>
            </a:extLst>
          </p:cNvPr>
          <p:cNvSpPr/>
          <p:nvPr/>
        </p:nvSpPr>
        <p:spPr>
          <a:xfrm>
            <a:off x="10353041" y="4165332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C0F6E66D-7AA9-7115-FB5A-4C0B66DFFB5F}"/>
              </a:ext>
            </a:extLst>
          </p:cNvPr>
          <p:cNvSpPr/>
          <p:nvPr/>
        </p:nvSpPr>
        <p:spPr>
          <a:xfrm>
            <a:off x="10463509" y="4152141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41">
            <a:extLst>
              <a:ext uri="{FF2B5EF4-FFF2-40B4-BE49-F238E27FC236}">
                <a16:creationId xmlns:a16="http://schemas.microsoft.com/office/drawing/2014/main" id="{7220A8FD-BB84-4DE6-D9A7-B461129D60E4}"/>
              </a:ext>
            </a:extLst>
          </p:cNvPr>
          <p:cNvSpPr/>
          <p:nvPr/>
        </p:nvSpPr>
        <p:spPr>
          <a:xfrm>
            <a:off x="10849880" y="4318323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59582" y="7633673"/>
            <a:ext cx="1553845" cy="1831248"/>
          </a:xfrm>
          <a:custGeom>
            <a:avLst/>
            <a:gdLst/>
            <a:ahLst/>
            <a:cxnLst/>
            <a:rect l="l" t="t" r="r" b="b"/>
            <a:pathLst>
              <a:path w="1553845" h="1482090">
                <a:moveTo>
                  <a:pt x="1553320" y="0"/>
                </a:moveTo>
                <a:lnTo>
                  <a:pt x="367483" y="0"/>
                </a:lnTo>
                <a:lnTo>
                  <a:pt x="317618" y="3200"/>
                </a:lnTo>
                <a:lnTo>
                  <a:pt x="269792" y="12522"/>
                </a:lnTo>
                <a:lnTo>
                  <a:pt x="224443" y="27550"/>
                </a:lnTo>
                <a:lnTo>
                  <a:pt x="182008" y="47864"/>
                </a:lnTo>
                <a:lnTo>
                  <a:pt x="142926" y="73047"/>
                </a:lnTo>
                <a:lnTo>
                  <a:pt x="107634" y="102681"/>
                </a:lnTo>
                <a:lnTo>
                  <a:pt x="76570" y="136349"/>
                </a:lnTo>
                <a:lnTo>
                  <a:pt x="50172" y="173633"/>
                </a:lnTo>
                <a:lnTo>
                  <a:pt x="28878" y="214115"/>
                </a:lnTo>
                <a:lnTo>
                  <a:pt x="13126" y="257377"/>
                </a:lnTo>
                <a:lnTo>
                  <a:pt x="3354" y="303003"/>
                </a:lnTo>
                <a:lnTo>
                  <a:pt x="0" y="350573"/>
                </a:lnTo>
                <a:lnTo>
                  <a:pt x="0" y="1481843"/>
                </a:lnTo>
                <a:lnTo>
                  <a:pt x="1171138" y="1481843"/>
                </a:lnTo>
                <a:lnTo>
                  <a:pt x="1219077" y="1479002"/>
                </a:lnTo>
                <a:lnTo>
                  <a:pt x="1265239" y="1470708"/>
                </a:lnTo>
                <a:lnTo>
                  <a:pt x="1309266" y="1457301"/>
                </a:lnTo>
                <a:lnTo>
                  <a:pt x="1350801" y="1439124"/>
                </a:lnTo>
                <a:lnTo>
                  <a:pt x="1389484" y="1416518"/>
                </a:lnTo>
                <a:lnTo>
                  <a:pt x="1424958" y="1389825"/>
                </a:lnTo>
                <a:lnTo>
                  <a:pt x="1456864" y="1359388"/>
                </a:lnTo>
                <a:lnTo>
                  <a:pt x="1484844" y="1325546"/>
                </a:lnTo>
                <a:lnTo>
                  <a:pt x="1508540" y="1288643"/>
                </a:lnTo>
                <a:lnTo>
                  <a:pt x="1527594" y="1249020"/>
                </a:lnTo>
                <a:lnTo>
                  <a:pt x="1541647" y="1207018"/>
                </a:lnTo>
                <a:lnTo>
                  <a:pt x="1550342" y="1162980"/>
                </a:lnTo>
                <a:lnTo>
                  <a:pt x="1553320" y="1117246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59582" y="3372733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7048" y="1390650"/>
            <a:ext cx="9224010" cy="1348740"/>
          </a:xfrm>
          <a:custGeom>
            <a:avLst/>
            <a:gdLst/>
            <a:ahLst/>
            <a:cxnLst/>
            <a:rect l="l" t="t" r="r" b="b"/>
            <a:pathLst>
              <a:path w="9224010" h="1348739">
                <a:moveTo>
                  <a:pt x="9223627" y="0"/>
                </a:moveTo>
                <a:lnTo>
                  <a:pt x="224740" y="0"/>
                </a:lnTo>
                <a:lnTo>
                  <a:pt x="179447" y="4565"/>
                </a:lnTo>
                <a:lnTo>
                  <a:pt x="137261" y="17661"/>
                </a:lnTo>
                <a:lnTo>
                  <a:pt x="99085" y="38382"/>
                </a:lnTo>
                <a:lnTo>
                  <a:pt x="65824" y="65824"/>
                </a:lnTo>
                <a:lnTo>
                  <a:pt x="38382" y="99085"/>
                </a:lnTo>
                <a:lnTo>
                  <a:pt x="17661" y="137261"/>
                </a:lnTo>
                <a:lnTo>
                  <a:pt x="4565" y="179447"/>
                </a:lnTo>
                <a:lnTo>
                  <a:pt x="0" y="224740"/>
                </a:lnTo>
                <a:lnTo>
                  <a:pt x="0" y="1348439"/>
                </a:lnTo>
                <a:lnTo>
                  <a:pt x="8998887" y="1348439"/>
                </a:lnTo>
                <a:lnTo>
                  <a:pt x="9044180" y="1343873"/>
                </a:lnTo>
                <a:lnTo>
                  <a:pt x="9086366" y="1330777"/>
                </a:lnTo>
                <a:lnTo>
                  <a:pt x="9124541" y="1310056"/>
                </a:lnTo>
                <a:lnTo>
                  <a:pt x="9157802" y="1282613"/>
                </a:lnTo>
                <a:lnTo>
                  <a:pt x="9185245" y="1249352"/>
                </a:lnTo>
                <a:lnTo>
                  <a:pt x="9205966" y="1211176"/>
                </a:lnTo>
                <a:lnTo>
                  <a:pt x="9219061" y="1168990"/>
                </a:lnTo>
                <a:lnTo>
                  <a:pt x="9223627" y="1123697"/>
                </a:lnTo>
                <a:lnTo>
                  <a:pt x="9223627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47539" y="5561742"/>
            <a:ext cx="1553845" cy="1745685"/>
          </a:xfrm>
          <a:custGeom>
            <a:avLst/>
            <a:gdLst/>
            <a:ahLst/>
            <a:cxnLst/>
            <a:rect l="l" t="t" r="r" b="b"/>
            <a:pathLst>
              <a:path w="1553845" h="2237104">
                <a:moveTo>
                  <a:pt x="1553320" y="0"/>
                </a:moveTo>
                <a:lnTo>
                  <a:pt x="367483" y="0"/>
                </a:lnTo>
                <a:lnTo>
                  <a:pt x="327442" y="3104"/>
                </a:lnTo>
                <a:lnTo>
                  <a:pt x="288650" y="12204"/>
                </a:lnTo>
                <a:lnTo>
                  <a:pt x="251330" y="26974"/>
                </a:lnTo>
                <a:lnTo>
                  <a:pt x="215708" y="47094"/>
                </a:lnTo>
                <a:lnTo>
                  <a:pt x="182008" y="72240"/>
                </a:lnTo>
                <a:lnTo>
                  <a:pt x="150453" y="102089"/>
                </a:lnTo>
                <a:lnTo>
                  <a:pt x="121268" y="136318"/>
                </a:lnTo>
                <a:lnTo>
                  <a:pt x="94676" y="174605"/>
                </a:lnTo>
                <a:lnTo>
                  <a:pt x="70903" y="216627"/>
                </a:lnTo>
                <a:lnTo>
                  <a:pt x="50172" y="262061"/>
                </a:lnTo>
                <a:lnTo>
                  <a:pt x="32708" y="310585"/>
                </a:lnTo>
                <a:lnTo>
                  <a:pt x="18734" y="361874"/>
                </a:lnTo>
                <a:lnTo>
                  <a:pt x="8476" y="415608"/>
                </a:lnTo>
                <a:lnTo>
                  <a:pt x="2156" y="471462"/>
                </a:lnTo>
                <a:lnTo>
                  <a:pt x="0" y="529115"/>
                </a:lnTo>
                <a:lnTo>
                  <a:pt x="0" y="2236529"/>
                </a:lnTo>
                <a:lnTo>
                  <a:pt x="1171138" y="2236529"/>
                </a:lnTo>
                <a:lnTo>
                  <a:pt x="1210213" y="2233688"/>
                </a:lnTo>
                <a:lnTo>
                  <a:pt x="1248159" y="2225349"/>
                </a:lnTo>
                <a:lnTo>
                  <a:pt x="1284785" y="2211789"/>
                </a:lnTo>
                <a:lnTo>
                  <a:pt x="1319898" y="2193284"/>
                </a:lnTo>
                <a:lnTo>
                  <a:pt x="1353306" y="2170112"/>
                </a:lnTo>
                <a:lnTo>
                  <a:pt x="1384817" y="2142548"/>
                </a:lnTo>
                <a:lnTo>
                  <a:pt x="1414239" y="2110869"/>
                </a:lnTo>
                <a:lnTo>
                  <a:pt x="1441379" y="2075353"/>
                </a:lnTo>
                <a:lnTo>
                  <a:pt x="1466046" y="2036275"/>
                </a:lnTo>
                <a:lnTo>
                  <a:pt x="1488048" y="1993912"/>
                </a:lnTo>
                <a:lnTo>
                  <a:pt x="1507191" y="1948542"/>
                </a:lnTo>
                <a:lnTo>
                  <a:pt x="1523285" y="1900440"/>
                </a:lnTo>
                <a:lnTo>
                  <a:pt x="1536137" y="1849883"/>
                </a:lnTo>
                <a:lnTo>
                  <a:pt x="1545555" y="1797148"/>
                </a:lnTo>
                <a:lnTo>
                  <a:pt x="1551347" y="1742511"/>
                </a:lnTo>
                <a:lnTo>
                  <a:pt x="1553320" y="168625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371697" y="1368417"/>
            <a:ext cx="7704455" cy="1363980"/>
          </a:xfrm>
          <a:custGeom>
            <a:avLst/>
            <a:gdLst/>
            <a:ahLst/>
            <a:cxnLst/>
            <a:rect l="l" t="t" r="r" b="b"/>
            <a:pathLst>
              <a:path w="7704455" h="1363980">
                <a:moveTo>
                  <a:pt x="7703831" y="0"/>
                </a:moveTo>
                <a:lnTo>
                  <a:pt x="227256" y="0"/>
                </a:lnTo>
                <a:lnTo>
                  <a:pt x="181456" y="4617"/>
                </a:lnTo>
                <a:lnTo>
                  <a:pt x="138797" y="17858"/>
                </a:lnTo>
                <a:lnTo>
                  <a:pt x="100195" y="38811"/>
                </a:lnTo>
                <a:lnTo>
                  <a:pt x="66561" y="66561"/>
                </a:lnTo>
                <a:lnTo>
                  <a:pt x="38811" y="100195"/>
                </a:lnTo>
                <a:lnTo>
                  <a:pt x="17858" y="138797"/>
                </a:lnTo>
                <a:lnTo>
                  <a:pt x="4617" y="181456"/>
                </a:lnTo>
                <a:lnTo>
                  <a:pt x="0" y="227256"/>
                </a:lnTo>
                <a:lnTo>
                  <a:pt x="0" y="1363499"/>
                </a:lnTo>
                <a:lnTo>
                  <a:pt x="7476577" y="1363499"/>
                </a:lnTo>
                <a:lnTo>
                  <a:pt x="7522375" y="1358882"/>
                </a:lnTo>
                <a:lnTo>
                  <a:pt x="7565031" y="1345640"/>
                </a:lnTo>
                <a:lnTo>
                  <a:pt x="7603634" y="1324687"/>
                </a:lnTo>
                <a:lnTo>
                  <a:pt x="7637267" y="1296937"/>
                </a:lnTo>
                <a:lnTo>
                  <a:pt x="7665018" y="1263303"/>
                </a:lnTo>
                <a:lnTo>
                  <a:pt x="7685971" y="1224700"/>
                </a:lnTo>
                <a:lnTo>
                  <a:pt x="7699214" y="1182042"/>
                </a:lnTo>
                <a:lnTo>
                  <a:pt x="7703831" y="1136242"/>
                </a:lnTo>
                <a:lnTo>
                  <a:pt x="7703831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8704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Services</a:t>
            </a:r>
            <a:endParaRPr sz="5400" dirty="0"/>
          </a:p>
        </p:txBody>
      </p:sp>
      <p:sp>
        <p:nvSpPr>
          <p:cNvPr id="15" name="object 15"/>
          <p:cNvSpPr/>
          <p:nvPr/>
        </p:nvSpPr>
        <p:spPr>
          <a:xfrm>
            <a:off x="1670050" y="3359542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432050" y="3545332"/>
            <a:ext cx="7075284" cy="14416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The Cypriot EDIH fosters and outstanding expertise on creating robust and secure digital ecosystems through the use of </a:t>
            </a:r>
            <a:r>
              <a:rPr lang="en-US" sz="2200" b="1" dirty="0">
                <a:solidFill>
                  <a:srgbClr val="0064FF"/>
                </a:solidFill>
                <a:latin typeface="Arial"/>
                <a:cs typeface="Arial"/>
              </a:rPr>
              <a:t>AI and decision support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b="1" dirty="0">
                <a:solidFill>
                  <a:srgbClr val="0064FF"/>
                </a:solidFill>
                <a:latin typeface="Arial"/>
                <a:cs typeface="Arial"/>
              </a:rPr>
              <a:t>big data </a:t>
            </a:r>
            <a:r>
              <a:rPr lang="en-US" sz="2200" dirty="0">
                <a:latin typeface="Arial"/>
                <a:cs typeface="Arial"/>
              </a:rPr>
              <a:t>and </a:t>
            </a:r>
            <a:r>
              <a:rPr lang="en-US" sz="2200" b="1" dirty="0">
                <a:solidFill>
                  <a:srgbClr val="0064FF"/>
                </a:solidFill>
                <a:latin typeface="Arial"/>
                <a:cs typeface="Arial"/>
              </a:rPr>
              <a:t>cybersecurity</a:t>
            </a:r>
            <a:r>
              <a:rPr lang="en-US" sz="2200" dirty="0">
                <a:latin typeface="Arial"/>
                <a:cs typeface="Arial"/>
              </a:rPr>
              <a:t> technologies.</a:t>
            </a:r>
          </a:p>
        </p:txBody>
      </p:sp>
      <p:sp>
        <p:nvSpPr>
          <p:cNvPr id="17" name="object 17"/>
          <p:cNvSpPr/>
          <p:nvPr/>
        </p:nvSpPr>
        <p:spPr>
          <a:xfrm>
            <a:off x="1658007" y="5518398"/>
            <a:ext cx="8081009" cy="1712829"/>
          </a:xfrm>
          <a:custGeom>
            <a:avLst/>
            <a:gdLst/>
            <a:ahLst/>
            <a:cxnLst/>
            <a:rect l="l" t="t" r="r" b="b"/>
            <a:pathLst>
              <a:path w="8081009" h="2240915">
                <a:moveTo>
                  <a:pt x="8080627" y="0"/>
                </a:moveTo>
                <a:lnTo>
                  <a:pt x="373490" y="0"/>
                </a:lnTo>
                <a:lnTo>
                  <a:pt x="326640" y="2910"/>
                </a:lnTo>
                <a:lnTo>
                  <a:pt x="281527" y="11406"/>
                </a:lnTo>
                <a:lnTo>
                  <a:pt x="238500" y="25140"/>
                </a:lnTo>
                <a:lnTo>
                  <a:pt x="197910" y="43760"/>
                </a:lnTo>
                <a:lnTo>
                  <a:pt x="160107" y="66917"/>
                </a:lnTo>
                <a:lnTo>
                  <a:pt x="125440" y="94260"/>
                </a:lnTo>
                <a:lnTo>
                  <a:pt x="94260" y="125441"/>
                </a:lnTo>
                <a:lnTo>
                  <a:pt x="66916" y="160108"/>
                </a:lnTo>
                <a:lnTo>
                  <a:pt x="43760" y="197911"/>
                </a:lnTo>
                <a:lnTo>
                  <a:pt x="25140" y="238501"/>
                </a:lnTo>
                <a:lnTo>
                  <a:pt x="11406" y="281528"/>
                </a:lnTo>
                <a:lnTo>
                  <a:pt x="2910" y="326641"/>
                </a:lnTo>
                <a:lnTo>
                  <a:pt x="0" y="373491"/>
                </a:lnTo>
                <a:lnTo>
                  <a:pt x="0" y="2240888"/>
                </a:lnTo>
                <a:lnTo>
                  <a:pt x="7707137" y="2240888"/>
                </a:lnTo>
                <a:lnTo>
                  <a:pt x="7753987" y="2237978"/>
                </a:lnTo>
                <a:lnTo>
                  <a:pt x="7799100" y="2229481"/>
                </a:lnTo>
                <a:lnTo>
                  <a:pt x="7842127" y="2215748"/>
                </a:lnTo>
                <a:lnTo>
                  <a:pt x="7882717" y="2197127"/>
                </a:lnTo>
                <a:lnTo>
                  <a:pt x="7920520" y="2173970"/>
                </a:lnTo>
                <a:lnTo>
                  <a:pt x="7955187" y="2146627"/>
                </a:lnTo>
                <a:lnTo>
                  <a:pt x="7986367" y="2115447"/>
                </a:lnTo>
                <a:lnTo>
                  <a:pt x="8013710" y="2080780"/>
                </a:lnTo>
                <a:lnTo>
                  <a:pt x="8036867" y="2042976"/>
                </a:lnTo>
                <a:lnTo>
                  <a:pt x="8055487" y="2002386"/>
                </a:lnTo>
                <a:lnTo>
                  <a:pt x="8069221" y="1959359"/>
                </a:lnTo>
                <a:lnTo>
                  <a:pt x="8077717" y="1914246"/>
                </a:lnTo>
                <a:lnTo>
                  <a:pt x="8080627" y="1867396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414745" y="5689385"/>
            <a:ext cx="7139300" cy="14455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As a leader in </a:t>
            </a:r>
            <a:r>
              <a:rPr lang="en-US" sz="2200" b="1" dirty="0">
                <a:solidFill>
                  <a:srgbClr val="0064FF"/>
                </a:solidFill>
                <a:latin typeface="Arial"/>
                <a:cs typeface="Arial"/>
              </a:rPr>
              <a:t>high-performance computing</a:t>
            </a:r>
            <a:r>
              <a:rPr lang="en-US" sz="2200" dirty="0">
                <a:latin typeface="Arial"/>
                <a:cs typeface="Arial"/>
              </a:rPr>
              <a:t>, the development of smart solutions in sectors such as manufacturing, logistics and human-computer interaction is guaranteed in Cyprus. </a:t>
            </a:r>
          </a:p>
        </p:txBody>
      </p:sp>
      <p:sp>
        <p:nvSpPr>
          <p:cNvPr id="19" name="object 19"/>
          <p:cNvSpPr/>
          <p:nvPr/>
        </p:nvSpPr>
        <p:spPr>
          <a:xfrm>
            <a:off x="1670050" y="7633673"/>
            <a:ext cx="8081009" cy="1754996"/>
          </a:xfrm>
          <a:custGeom>
            <a:avLst/>
            <a:gdLst/>
            <a:ahLst/>
            <a:cxnLst/>
            <a:rect l="l" t="t" r="r" b="b"/>
            <a:pathLst>
              <a:path w="8081009" h="1405890">
                <a:moveTo>
                  <a:pt x="8080627" y="0"/>
                </a:moveTo>
                <a:lnTo>
                  <a:pt x="234288" y="0"/>
                </a:lnTo>
                <a:lnTo>
                  <a:pt x="187071" y="4759"/>
                </a:lnTo>
                <a:lnTo>
                  <a:pt x="143092" y="18411"/>
                </a:lnTo>
                <a:lnTo>
                  <a:pt x="103295" y="40012"/>
                </a:lnTo>
                <a:lnTo>
                  <a:pt x="68621" y="68621"/>
                </a:lnTo>
                <a:lnTo>
                  <a:pt x="40012" y="103295"/>
                </a:lnTo>
                <a:lnTo>
                  <a:pt x="18411" y="143093"/>
                </a:lnTo>
                <a:lnTo>
                  <a:pt x="4759" y="187071"/>
                </a:lnTo>
                <a:lnTo>
                  <a:pt x="0" y="234289"/>
                </a:lnTo>
                <a:lnTo>
                  <a:pt x="0" y="1405694"/>
                </a:lnTo>
                <a:lnTo>
                  <a:pt x="7846339" y="1405694"/>
                </a:lnTo>
                <a:lnTo>
                  <a:pt x="7893556" y="1400934"/>
                </a:lnTo>
                <a:lnTo>
                  <a:pt x="7937535" y="1387282"/>
                </a:lnTo>
                <a:lnTo>
                  <a:pt x="7977332" y="1365681"/>
                </a:lnTo>
                <a:lnTo>
                  <a:pt x="8012006" y="1337072"/>
                </a:lnTo>
                <a:lnTo>
                  <a:pt x="8040614" y="1302398"/>
                </a:lnTo>
                <a:lnTo>
                  <a:pt x="8062216" y="1262600"/>
                </a:lnTo>
                <a:lnTo>
                  <a:pt x="8075867" y="1218622"/>
                </a:lnTo>
                <a:lnTo>
                  <a:pt x="8080627" y="1171404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2427687" y="7798856"/>
            <a:ext cx="7255428" cy="70916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US" sz="2200" dirty="0">
                <a:latin typeface="Arial"/>
                <a:cs typeface="Arial"/>
              </a:rPr>
              <a:t>It also uses </a:t>
            </a:r>
            <a:r>
              <a:rPr lang="en-US" sz="2200" b="1" dirty="0">
                <a:solidFill>
                  <a:srgbClr val="0064FF"/>
                </a:solidFill>
                <a:latin typeface="Arial"/>
                <a:cs typeface="Arial"/>
              </a:rPr>
              <a:t>virtual reality </a:t>
            </a:r>
            <a:r>
              <a:rPr lang="en-US" sz="2200" dirty="0">
                <a:latin typeface="Arial"/>
                <a:cs typeface="Arial"/>
              </a:rPr>
              <a:t>to create immersive digital experiences.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024142" y="4321714"/>
            <a:ext cx="7520376" cy="107606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8200"/>
              </a:lnSpc>
              <a:spcBef>
                <a:spcPts val="50"/>
              </a:spcBef>
              <a:defRPr sz="2200">
                <a:latin typeface="Arial"/>
                <a:cs typeface="Arial"/>
              </a:defRPr>
            </a:lvl1pPr>
          </a:lstStyle>
          <a:p>
            <a:r>
              <a:rPr lang="en-GB" dirty="0"/>
              <a:t>The Cypriot EDIH offers high quality </a:t>
            </a:r>
            <a:r>
              <a:rPr lang="en-GB" b="1" dirty="0">
                <a:solidFill>
                  <a:srgbClr val="FF5A63"/>
                </a:solidFill>
              </a:rPr>
              <a:t>innovation management</a:t>
            </a:r>
            <a:r>
              <a:rPr lang="en-GB" dirty="0"/>
              <a:t> and </a:t>
            </a:r>
            <a:r>
              <a:rPr lang="en-GB" b="1" dirty="0">
                <a:solidFill>
                  <a:srgbClr val="FF5A63"/>
                </a:solidFill>
              </a:rPr>
              <a:t>tailored support services</a:t>
            </a:r>
            <a:r>
              <a:rPr lang="en-GB" dirty="0"/>
              <a:t>, with a primary focus on SMEs.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037817" y="6530098"/>
            <a:ext cx="7167634" cy="14416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8200"/>
              </a:lnSpc>
              <a:spcBef>
                <a:spcPts val="50"/>
              </a:spcBef>
            </a:pPr>
            <a:r>
              <a:rPr lang="en-GB" sz="2200" dirty="0">
                <a:latin typeface="Arial"/>
                <a:cs typeface="Arial"/>
              </a:rPr>
              <a:t>These services provide resources to fuel the growth and digital transformation of businesses across the country. This support makes this EDIH a key agent for the digital transformation of business in Cyprus.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77410" y="1572869"/>
            <a:ext cx="54794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dirty="0">
                <a:solidFill>
                  <a:srgbClr val="F7F6F1"/>
                </a:solidFill>
                <a:latin typeface="Arial"/>
                <a:cs typeface="Arial"/>
              </a:rPr>
              <a:t>3</a:t>
            </a:r>
            <a:r>
              <a:rPr sz="6000" b="1" spc="130" dirty="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5400" b="1" spc="-30" dirty="0">
                <a:solidFill>
                  <a:srgbClr val="F7F6F1"/>
                </a:solidFill>
                <a:latin typeface="Arial"/>
                <a:cs typeface="Arial"/>
              </a:rPr>
              <a:t>Technologies</a:t>
            </a:r>
            <a:endParaRPr sz="54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7095" y="441959"/>
            <a:ext cx="4554220" cy="536575"/>
            <a:chOff x="387095" y="441959"/>
            <a:chExt cx="4554220" cy="53657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441959"/>
              <a:ext cx="1100328" cy="5364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79" y="441959"/>
              <a:ext cx="661416" cy="5364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441959"/>
              <a:ext cx="841248" cy="536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6856" y="441959"/>
              <a:ext cx="1042416" cy="536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1423" y="441959"/>
              <a:ext cx="1929383" cy="53644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7583912" y="441959"/>
            <a:ext cx="2131060" cy="536575"/>
            <a:chOff x="17583912" y="441959"/>
            <a:chExt cx="2131060" cy="53657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83912" y="441959"/>
              <a:ext cx="448055" cy="5364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24120" y="441959"/>
              <a:ext cx="1990344" cy="53644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413623" y="10425683"/>
            <a:ext cx="5277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FF5A63"/>
                  </a:solidFill>
                </a:u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european-digital-innovation-hubs.ec.europa.eu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052050" y="1432711"/>
            <a:ext cx="22860" cy="7955915"/>
          </a:xfrm>
          <a:custGeom>
            <a:avLst/>
            <a:gdLst/>
            <a:ahLst/>
            <a:cxnLst/>
            <a:rect l="l" t="t" r="r" b="b"/>
            <a:pathLst>
              <a:path w="22859" h="7955915">
                <a:moveTo>
                  <a:pt x="0" y="7955762"/>
                </a:moveTo>
                <a:lnTo>
                  <a:pt x="22478" y="0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044380" y="5674748"/>
            <a:ext cx="93728" cy="1433021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632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25564" y="1671040"/>
            <a:ext cx="909319" cy="835025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8" name="object 38"/>
          <p:cNvGrpSpPr/>
          <p:nvPr/>
        </p:nvGrpSpPr>
        <p:grpSpPr>
          <a:xfrm>
            <a:off x="10617394" y="1651467"/>
            <a:ext cx="938530" cy="862330"/>
            <a:chOff x="10617394" y="1651467"/>
            <a:chExt cx="938530" cy="862330"/>
          </a:xfrm>
        </p:grpSpPr>
        <p:sp>
          <p:nvSpPr>
            <p:cNvPr id="39" name="object 39"/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2056421" y="3525724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055444" y="7803250"/>
            <a:ext cx="45719" cy="1436000"/>
          </a:xfrm>
          <a:custGeom>
            <a:avLst/>
            <a:gdLst/>
            <a:ahLst/>
            <a:cxnLst/>
            <a:rect l="l" t="t" r="r" b="b"/>
            <a:pathLst>
              <a:path h="1075690">
                <a:moveTo>
                  <a:pt x="0" y="1075670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A2C121-584D-A05F-006B-B2EF57C40A4A}"/>
              </a:ext>
            </a:extLst>
          </p:cNvPr>
          <p:cNvSpPr/>
          <p:nvPr/>
        </p:nvSpPr>
        <p:spPr>
          <a:xfrm>
            <a:off x="3956050" y="250923"/>
            <a:ext cx="15315063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8DE63860-0209-71CA-38C5-B0D16A2868E2}"/>
              </a:ext>
            </a:extLst>
          </p:cNvPr>
          <p:cNvSpPr/>
          <p:nvPr/>
        </p:nvSpPr>
        <p:spPr>
          <a:xfrm>
            <a:off x="0" y="203265"/>
            <a:ext cx="4105751" cy="206825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Round Diagonal Corner of Rectangle 28">
            <a:extLst>
              <a:ext uri="{FF2B5EF4-FFF2-40B4-BE49-F238E27FC236}">
                <a16:creationId xmlns:a16="http://schemas.microsoft.com/office/drawing/2014/main" id="{9F7582B1-A171-AE00-2344-E9D352F1D53E}"/>
              </a:ext>
            </a:extLst>
          </p:cNvPr>
          <p:cNvSpPr/>
          <p:nvPr/>
        </p:nvSpPr>
        <p:spPr>
          <a:xfrm>
            <a:off x="1083387" y="6848337"/>
            <a:ext cx="5463463" cy="131782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Round Diagonal Corner of Rectangle 28">
            <a:extLst>
              <a:ext uri="{FF2B5EF4-FFF2-40B4-BE49-F238E27FC236}">
                <a16:creationId xmlns:a16="http://schemas.microsoft.com/office/drawing/2014/main" id="{B63ECC6E-E650-3486-C37F-3D46786B1D27}"/>
              </a:ext>
            </a:extLst>
          </p:cNvPr>
          <p:cNvSpPr/>
          <p:nvPr/>
        </p:nvSpPr>
        <p:spPr>
          <a:xfrm>
            <a:off x="1083387" y="5088426"/>
            <a:ext cx="5463463" cy="131782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39959EB-2894-2F5C-3580-4C2424685579}"/>
              </a:ext>
            </a:extLst>
          </p:cNvPr>
          <p:cNvSpPr/>
          <p:nvPr/>
        </p:nvSpPr>
        <p:spPr>
          <a:xfrm>
            <a:off x="1083387" y="2971529"/>
            <a:ext cx="5463463" cy="170890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32A8CC3F-C005-DFEC-AC6F-056C6028A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64947" y="5268372"/>
            <a:ext cx="1058400" cy="1058400"/>
          </a:xfrm>
          <a:prstGeom prst="rect">
            <a:avLst/>
          </a:prstGeom>
        </p:spPr>
      </p:pic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7265451" y="2971528"/>
            <a:ext cx="5605999" cy="695352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F5DE6321-A61B-8A55-B2C4-9127D3ED4749}"/>
              </a:ext>
            </a:extLst>
          </p:cNvPr>
          <p:cNvSpPr txBox="1"/>
          <p:nvPr/>
        </p:nvSpPr>
        <p:spPr>
          <a:xfrm>
            <a:off x="2162335" y="5892194"/>
            <a:ext cx="3643281" cy="37478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Test before invest</a:t>
            </a:r>
            <a:endParaRPr lang="en-US" sz="24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object 38">
            <a:extLst>
              <a:ext uri="{FF2B5EF4-FFF2-40B4-BE49-F238E27FC236}">
                <a16:creationId xmlns:a16="http://schemas.microsoft.com/office/drawing/2014/main" id="{7DDDC0B0-A961-B496-3BC8-8F2DDD0357F3}"/>
              </a:ext>
            </a:extLst>
          </p:cNvPr>
          <p:cNvGrpSpPr/>
          <p:nvPr/>
        </p:nvGrpSpPr>
        <p:grpSpPr>
          <a:xfrm>
            <a:off x="1048147" y="5458583"/>
            <a:ext cx="737885" cy="677976"/>
            <a:chOff x="10617394" y="1651467"/>
            <a:chExt cx="938530" cy="862330"/>
          </a:xfrm>
        </p:grpSpPr>
        <p:sp>
          <p:nvSpPr>
            <p:cNvPr id="72" name="object 39">
              <a:extLst>
                <a:ext uri="{FF2B5EF4-FFF2-40B4-BE49-F238E27FC236}">
                  <a16:creationId xmlns:a16="http://schemas.microsoft.com/office/drawing/2014/main" id="{AE598B8A-5CA8-70A6-2452-1FB1D66F96DF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3" name="object 40">
              <a:extLst>
                <a:ext uri="{FF2B5EF4-FFF2-40B4-BE49-F238E27FC236}">
                  <a16:creationId xmlns:a16="http://schemas.microsoft.com/office/drawing/2014/main" id="{E6FE0153-4A51-7068-61CF-085491748D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2159160" y="5197546"/>
            <a:ext cx="318505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8A4F50"/>
                </a:solidFill>
                <a:latin typeface="Arial"/>
                <a:cs typeface="Arial"/>
              </a:rPr>
              <a:t>Services</a:t>
            </a:r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0092FD9F-0339-07C2-E81B-39D0ED31925A}"/>
              </a:ext>
            </a:extLst>
          </p:cNvPr>
          <p:cNvSpPr/>
          <p:nvPr/>
        </p:nvSpPr>
        <p:spPr>
          <a:xfrm>
            <a:off x="867314" y="3159325"/>
            <a:ext cx="1343833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6CDC5CB8-8E5A-4449-E7E6-780D1AAA2968}"/>
              </a:ext>
            </a:extLst>
          </p:cNvPr>
          <p:cNvSpPr txBox="1"/>
          <p:nvPr/>
        </p:nvSpPr>
        <p:spPr>
          <a:xfrm>
            <a:off x="782431" y="3514426"/>
            <a:ext cx="1524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4000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F54D9-5F0D-08B7-0DC5-03A6A7588180}"/>
              </a:ext>
            </a:extLst>
          </p:cNvPr>
          <p:cNvSpPr txBox="1"/>
          <p:nvPr/>
        </p:nvSpPr>
        <p:spPr>
          <a:xfrm>
            <a:off x="8629892" y="3453538"/>
            <a:ext cx="387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endParaRPr lang="en-GR" sz="4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81275-3A66-5874-BE7B-58386ECC10FE}"/>
              </a:ext>
            </a:extLst>
          </p:cNvPr>
          <p:cNvSpPr txBox="1"/>
          <p:nvPr/>
        </p:nvSpPr>
        <p:spPr>
          <a:xfrm>
            <a:off x="7461251" y="4591050"/>
            <a:ext cx="5205246" cy="429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50"/>
              </a:spcBef>
              <a:spcAft>
                <a:spcPts val="1200"/>
              </a:spcAft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The initiative, a collaboration between the Cyprus Institute and the National Centre for Scientific Research in Paris, uses VR technology to </a:t>
            </a:r>
            <a:r>
              <a:rPr lang="en-GB" sz="2000" b="1" dirty="0">
                <a:solidFill>
                  <a:srgbClr val="FF5A63"/>
                </a:solidFill>
                <a:latin typeface="Arial"/>
                <a:cs typeface="Arial"/>
              </a:rPr>
              <a:t>promote Cypriot cultural heritage and economic growth</a:t>
            </a:r>
            <a:r>
              <a:rPr lang="en-GB" sz="2000" dirty="0">
                <a:latin typeface="Arial"/>
                <a:cs typeface="Arial"/>
              </a:rPr>
              <a:t>.</a:t>
            </a:r>
          </a:p>
          <a:p>
            <a:pPr marL="12700" marR="5080" algn="just">
              <a:lnSpc>
                <a:spcPct val="110000"/>
              </a:lnSpc>
              <a:spcBef>
                <a:spcPts val="50"/>
              </a:spcBef>
              <a:spcAft>
                <a:spcPts val="1200"/>
              </a:spcAft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It addresses the </a:t>
            </a:r>
            <a:r>
              <a:rPr lang="en-GB" sz="2000" b="1" dirty="0">
                <a:solidFill>
                  <a:srgbClr val="FF5A63"/>
                </a:solidFill>
                <a:latin typeface="Arial"/>
                <a:cs typeface="Arial"/>
              </a:rPr>
              <a:t>difficulty in interpreting complex archaeological and historical information 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by offering interactive and immersive visualisations, aligning with UNESCO’s directives and enhancing the understanding of cultural landscapes and sites.</a:t>
            </a: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64010CBF-4D7F-36FD-B2B4-0A41261C3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383" y="3147590"/>
            <a:ext cx="1346200" cy="13462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1E1063C-F1F3-2943-1DBC-3B5507358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07006" y="3314012"/>
            <a:ext cx="1001823" cy="10124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131DA3-2136-F310-66E4-4869114B9EFD}"/>
              </a:ext>
            </a:extLst>
          </p:cNvPr>
          <p:cNvSpPr txBox="1"/>
          <p:nvPr/>
        </p:nvSpPr>
        <p:spPr>
          <a:xfrm>
            <a:off x="2079330" y="6946077"/>
            <a:ext cx="332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Technologies</a:t>
            </a:r>
            <a:endParaRPr lang="en-GR" sz="4000" kern="1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49CFE-9B19-B9C4-70F3-FE7880074B81}"/>
              </a:ext>
            </a:extLst>
          </p:cNvPr>
          <p:cNvSpPr txBox="1"/>
          <p:nvPr/>
        </p:nvSpPr>
        <p:spPr>
          <a:xfrm>
            <a:off x="2133567" y="7617754"/>
            <a:ext cx="342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Virtual reality</a:t>
            </a:r>
            <a:endParaRPr lang="en-G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BE205E-FB16-EFF8-FEAA-EA2397B534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455" y="6961908"/>
            <a:ext cx="1058400" cy="1058400"/>
          </a:xfrm>
          <a:prstGeom prst="rect">
            <a:avLst/>
          </a:prstGeom>
        </p:spPr>
      </p:pic>
      <p:sp>
        <p:nvSpPr>
          <p:cNvPr id="70" name="object 37">
            <a:extLst>
              <a:ext uri="{FF2B5EF4-FFF2-40B4-BE49-F238E27FC236}">
                <a16:creationId xmlns:a16="http://schemas.microsoft.com/office/drawing/2014/main" id="{89221D1E-DC9E-11B5-31B7-545F466FAD9A}"/>
              </a:ext>
            </a:extLst>
          </p:cNvPr>
          <p:cNvSpPr/>
          <p:nvPr/>
        </p:nvSpPr>
        <p:spPr>
          <a:xfrm>
            <a:off x="1020930" y="7172678"/>
            <a:ext cx="714919" cy="656508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Imagen 19">
            <a:hlinkClick r:id="rId11"/>
            <a:extLst>
              <a:ext uri="{FF2B5EF4-FFF2-40B4-BE49-F238E27FC236}">
                <a16:creationId xmlns:a16="http://schemas.microsoft.com/office/drawing/2014/main" id="{599A1D02-42DE-9351-2CB3-0E64DBBC7F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8475" y="3260373"/>
            <a:ext cx="3056991" cy="1146372"/>
          </a:xfrm>
          <a:prstGeom prst="rect">
            <a:avLst/>
          </a:prstGeom>
        </p:spPr>
      </p:pic>
      <p:sp>
        <p:nvSpPr>
          <p:cNvPr id="27" name="Round Diagonal Corner of Rectangle 22">
            <a:extLst>
              <a:ext uri="{FF2B5EF4-FFF2-40B4-BE49-F238E27FC236}">
                <a16:creationId xmlns:a16="http://schemas.microsoft.com/office/drawing/2014/main" id="{AD6055AC-893A-6CB1-6854-3C5F41DECD5E}"/>
              </a:ext>
            </a:extLst>
          </p:cNvPr>
          <p:cNvSpPr/>
          <p:nvPr/>
        </p:nvSpPr>
        <p:spPr>
          <a:xfrm>
            <a:off x="1075167" y="8606388"/>
            <a:ext cx="5463462" cy="131866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3D97F62-58BB-EFBF-BF86-5675E7EB54FB}"/>
              </a:ext>
            </a:extLst>
          </p:cNvPr>
          <p:cNvPicPr>
            <a:picLocks/>
          </p:cNvPicPr>
          <p:nvPr/>
        </p:nvPicPr>
        <p:blipFill rotWithShape="1">
          <a:blip r:embed="rId13"/>
          <a:srcRect r="41667"/>
          <a:stretch/>
        </p:blipFill>
        <p:spPr>
          <a:xfrm>
            <a:off x="782431" y="8741977"/>
            <a:ext cx="1058400" cy="1058400"/>
          </a:xfrm>
          <a:prstGeom prst="rect">
            <a:avLst/>
          </a:prstGeom>
        </p:spPr>
      </p:pic>
      <p:sp>
        <p:nvSpPr>
          <p:cNvPr id="32" name="object 37">
            <a:extLst>
              <a:ext uri="{FF2B5EF4-FFF2-40B4-BE49-F238E27FC236}">
                <a16:creationId xmlns:a16="http://schemas.microsoft.com/office/drawing/2014/main" id="{A51C399B-3477-07E2-8F85-715E8DFDB3F9}"/>
              </a:ext>
            </a:extLst>
          </p:cNvPr>
          <p:cNvSpPr/>
          <p:nvPr/>
        </p:nvSpPr>
        <p:spPr>
          <a:xfrm>
            <a:off x="958552" y="8964967"/>
            <a:ext cx="715683" cy="657210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B31D2EC6-94F1-EE20-A75D-B483D729BA83}"/>
              </a:ext>
            </a:extLst>
          </p:cNvPr>
          <p:cNvSpPr txBox="1"/>
          <p:nvPr/>
        </p:nvSpPr>
        <p:spPr>
          <a:xfrm>
            <a:off x="2159160" y="9407333"/>
            <a:ext cx="4312627" cy="37478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Cultural and creative economy</a:t>
            </a: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E986FF1B-870A-9EB7-B633-F422FED103A0}"/>
              </a:ext>
            </a:extLst>
          </p:cNvPr>
          <p:cNvSpPr txBox="1"/>
          <p:nvPr/>
        </p:nvSpPr>
        <p:spPr>
          <a:xfrm>
            <a:off x="2133567" y="8729114"/>
            <a:ext cx="30555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35" name="Round Diagonal Corner of Rectangle 25">
            <a:extLst>
              <a:ext uri="{FF2B5EF4-FFF2-40B4-BE49-F238E27FC236}">
                <a16:creationId xmlns:a16="http://schemas.microsoft.com/office/drawing/2014/main" id="{0425D64C-BC9B-06E4-C2A0-05C2B9DA74F6}"/>
              </a:ext>
            </a:extLst>
          </p:cNvPr>
          <p:cNvSpPr/>
          <p:nvPr/>
        </p:nvSpPr>
        <p:spPr>
          <a:xfrm>
            <a:off x="13497718" y="2971528"/>
            <a:ext cx="5773395" cy="695352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7FE14DCD-D04C-6282-C388-BBFC0C389438}"/>
              </a:ext>
            </a:extLst>
          </p:cNvPr>
          <p:cNvSpPr txBox="1"/>
          <p:nvPr/>
        </p:nvSpPr>
        <p:spPr>
          <a:xfrm>
            <a:off x="14843918" y="3453538"/>
            <a:ext cx="349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endParaRPr lang="en-GR" sz="40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>
            <a:hlinkClick r:id="rId6"/>
            <a:extLst>
              <a:ext uri="{FF2B5EF4-FFF2-40B4-BE49-F238E27FC236}">
                <a16:creationId xmlns:a16="http://schemas.microsoft.com/office/drawing/2014/main" id="{E1631321-4684-A370-C3B1-DA9C4C332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8650" y="3147590"/>
            <a:ext cx="1346200" cy="1346200"/>
          </a:xfrm>
          <a:prstGeom prst="rect">
            <a:avLst/>
          </a:prstGeom>
        </p:spPr>
      </p:pic>
      <p:pic>
        <p:nvPicPr>
          <p:cNvPr id="41" name="Gráfico 40" descr="Bombilla y engranaje">
            <a:extLst>
              <a:ext uri="{FF2B5EF4-FFF2-40B4-BE49-F238E27FC236}">
                <a16:creationId xmlns:a16="http://schemas.microsoft.com/office/drawing/2014/main" id="{912DFA1C-B276-A82B-1CC4-B97CFF96F7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546887" y="3357734"/>
            <a:ext cx="914400" cy="91440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7278DEB-0F1A-5719-E5C1-D69537752591}"/>
              </a:ext>
            </a:extLst>
          </p:cNvPr>
          <p:cNvSpPr txBox="1"/>
          <p:nvPr/>
        </p:nvSpPr>
        <p:spPr>
          <a:xfrm>
            <a:off x="13715006" y="4591050"/>
            <a:ext cx="5334000" cy="529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938" indent="-261938" algn="just">
              <a:lnSpc>
                <a:spcPct val="110000"/>
              </a:lnSpc>
              <a:spcAft>
                <a:spcPts val="8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The initiative employs </a:t>
            </a:r>
            <a:r>
              <a:rPr lang="en-GB" sz="2000" b="1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VR-enabled collaborative sessions 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to aid stakeholders in comprehending complex archaeological data.</a:t>
            </a:r>
          </a:p>
          <a:p>
            <a:pPr marL="261938" indent="-261938" algn="just">
              <a:lnSpc>
                <a:spcPct val="110000"/>
              </a:lnSpc>
              <a:spcAft>
                <a:spcPts val="8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It enhances digitalisation and visualisation in archaeology, cultural heritage, and museum education through </a:t>
            </a:r>
            <a:r>
              <a:rPr lang="en-GB" sz="2000" b="1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3D documentation and modelling techniques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, improving public engagement and interpretation of intricate 3D data.</a:t>
            </a:r>
          </a:p>
          <a:p>
            <a:pPr marL="261938" indent="-261938" algn="just">
              <a:lnSpc>
                <a:spcPct val="110000"/>
              </a:lnSpc>
              <a:spcAft>
                <a:spcPts val="600"/>
              </a:spcAft>
              <a:buClr>
                <a:srgbClr val="FF5A63"/>
              </a:buClr>
              <a:buFont typeface="Arial" panose="020B0604020202020204" pitchFamily="34" charset="0"/>
              <a:buChar char="•"/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Originally funded to assess the management plan of the UNESCO World Heritage site of </a:t>
            </a:r>
            <a:r>
              <a:rPr lang="en-GB" sz="1999" dirty="0" err="1">
                <a:latin typeface="Arial" panose="020B0604020202020204" pitchFamily="34" charset="0"/>
                <a:cs typeface="Arial" panose="020B0604020202020204" pitchFamily="34" charset="0"/>
              </a:rPr>
              <a:t>Choirokitia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, the initiative now also supports </a:t>
            </a:r>
            <a:r>
              <a:rPr lang="en-GB" sz="2000" b="1" dirty="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and tourism applications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481A3E7C-006F-5BF8-94D7-65E90A0086CB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Good practices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4F820C-CDD0-FED6-C469-A158C3A0117F}"/>
              </a:ext>
            </a:extLst>
          </p:cNvPr>
          <p:cNvSpPr txBox="1"/>
          <p:nvPr/>
        </p:nvSpPr>
        <p:spPr>
          <a:xfrm>
            <a:off x="4309123" y="657241"/>
            <a:ext cx="147945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5A63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time travel: exploring </a:t>
            </a:r>
            <a:r>
              <a:rPr lang="en-GB" sz="4000" b="1" dirty="0" err="1">
                <a:solidFill>
                  <a:srgbClr val="FF5A63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Choirokitia’s</a:t>
            </a:r>
            <a:r>
              <a:rPr lang="en-GB" sz="4000" b="1" dirty="0">
                <a:solidFill>
                  <a:srgbClr val="FF5A63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past through digital reconstruction</a:t>
            </a:r>
            <a:endParaRPr lang="en-US" sz="4000" b="1" dirty="0">
              <a:solidFill>
                <a:srgbClr val="FF5A6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Diagonal Corner of Rectangle 8">
            <a:extLst>
              <a:ext uri="{FF2B5EF4-FFF2-40B4-BE49-F238E27FC236}">
                <a16:creationId xmlns:a16="http://schemas.microsoft.com/office/drawing/2014/main" id="{10F77875-AEBE-B697-88CA-E8B5A79179BA}"/>
              </a:ext>
            </a:extLst>
          </p:cNvPr>
          <p:cNvSpPr/>
          <p:nvPr/>
        </p:nvSpPr>
        <p:spPr>
          <a:xfrm flipH="1">
            <a:off x="7622656" y="2746873"/>
            <a:ext cx="6215106" cy="7167190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811671" y="2757858"/>
            <a:ext cx="6215108" cy="716719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F1D515B1-304D-F2B3-3F99-59EC14319302}"/>
              </a:ext>
            </a:extLst>
          </p:cNvPr>
          <p:cNvSpPr txBox="1"/>
          <p:nvPr/>
        </p:nvSpPr>
        <p:spPr>
          <a:xfrm>
            <a:off x="1949076" y="2775249"/>
            <a:ext cx="50777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5A63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8692317" y="3143489"/>
            <a:ext cx="470894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10FF6EA-757B-31E7-D80B-200C42ED5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9" y="2903663"/>
            <a:ext cx="1249829" cy="1231141"/>
          </a:xfrm>
          <a:prstGeom prst="rect">
            <a:avLst/>
          </a:prstGeom>
        </p:spPr>
      </p:pic>
      <p:pic>
        <p:nvPicPr>
          <p:cNvPr id="4" name="Picture 118">
            <a:extLst>
              <a:ext uri="{FF2B5EF4-FFF2-40B4-BE49-F238E27FC236}">
                <a16:creationId xmlns:a16="http://schemas.microsoft.com/office/drawing/2014/main" id="{E0C19225-5A1E-46CC-21FE-C8D89819B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989" y="2952185"/>
            <a:ext cx="1122157" cy="1134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A38B4CF2-6CC2-2928-39F4-43F5E83996F6}"/>
              </a:ext>
            </a:extLst>
          </p:cNvPr>
          <p:cNvSpPr txBox="1"/>
          <p:nvPr/>
        </p:nvSpPr>
        <p:spPr>
          <a:xfrm>
            <a:off x="1060450" y="4388484"/>
            <a:ext cx="5715000" cy="50763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400"/>
              </a:spcAft>
            </a:pPr>
            <a:r>
              <a:rPr lang="en-GB" sz="2400" b="1" spc="-10" dirty="0">
                <a:solidFill>
                  <a:srgbClr val="FF5A63"/>
                </a:solidFill>
                <a:latin typeface="Arial"/>
                <a:cs typeface="Arial"/>
              </a:rPr>
              <a:t>New interpretations</a:t>
            </a:r>
            <a:endParaRPr lang="en-GB" sz="2400" b="1" dirty="0">
              <a:solidFill>
                <a:srgbClr val="FF5A63"/>
              </a:solidFill>
              <a:latin typeface="Arial"/>
              <a:cs typeface="Arial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Experts dived into virtual realms to test bold hypotheses and scenarios, unraveling the physical and social evolution of sites like never before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400"/>
              </a:spcAft>
            </a:pPr>
            <a:r>
              <a:rPr lang="en-GB" sz="2400" b="1" spc="-10" dirty="0">
                <a:solidFill>
                  <a:srgbClr val="FF5A63"/>
                </a:solidFill>
                <a:latin typeface="Arial"/>
                <a:cs typeface="Arial"/>
              </a:rPr>
              <a:t>Better understanding leading to better protection</a:t>
            </a:r>
            <a:endParaRPr lang="en-GB" sz="2400" b="1" dirty="0">
              <a:solidFill>
                <a:srgbClr val="FF5A63"/>
              </a:solidFill>
              <a:latin typeface="Arial"/>
              <a:cs typeface="Arial"/>
            </a:endParaRPr>
          </a:p>
          <a:p>
            <a:pPr algn="just">
              <a:spcAft>
                <a:spcPts val="800"/>
              </a:spcAft>
            </a:pP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Merging environmental and archaeological data allowed a 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comprehensive understanding of the relationship between environment and archaeology.</a:t>
            </a:r>
          </a:p>
          <a:p>
            <a:pPr algn="just">
              <a:spcBef>
                <a:spcPts val="600"/>
              </a:spcBef>
              <a:spcAft>
                <a:spcPts val="400"/>
              </a:spcAft>
            </a:pPr>
            <a:r>
              <a:rPr lang="en-GB" sz="2400" b="1" spc="-10" dirty="0">
                <a:solidFill>
                  <a:srgbClr val="FF5A63"/>
                </a:solidFill>
                <a:latin typeface="Arial"/>
                <a:cs typeface="Arial"/>
              </a:rPr>
              <a:t>Greater public awareness</a:t>
            </a:r>
            <a:endParaRPr lang="en-GB" sz="2400" b="1" dirty="0">
              <a:solidFill>
                <a:srgbClr val="FF5A63"/>
              </a:solidFill>
              <a:latin typeface="Arial"/>
              <a:cs typeface="Arial"/>
            </a:endParaRPr>
          </a:p>
          <a:p>
            <a:pPr algn="just">
              <a:spcAft>
                <a:spcPts val="800"/>
              </a:spcAft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The combination of the input from both archaeologists and visualisation researchers provides a more engaging experience for visitors.</a:t>
            </a: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6D727D3C-2D4E-EDE8-6605-1AD64DD92DBD}"/>
              </a:ext>
            </a:extLst>
          </p:cNvPr>
          <p:cNvSpPr txBox="1"/>
          <p:nvPr/>
        </p:nvSpPr>
        <p:spPr>
          <a:xfrm>
            <a:off x="7833454" y="4175101"/>
            <a:ext cx="5829195" cy="564340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Optimise 3D spatial data.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Create a co-creation lab with the right tech for customer-specialist collaboration on immersive visualisations.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 a clear, structured work plan for effective collaborative projects.</a:t>
            </a:r>
            <a:endParaRPr lang="el-GR" sz="1999" dirty="0">
              <a:solidFill>
                <a:srgbClr val="FFFEFB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Encourage customers to reflect, question past choices, and test new scenarios;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99" dirty="0" err="1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Prioritse</a:t>
            </a:r>
            <a:r>
              <a:rPr lang="en-GB" sz="1999" dirty="0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</a:t>
            </a:r>
            <a:r>
              <a:rPr lang="en-GB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n-person co-design sessions over remote interactions due to superior performance outcomes.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3D rather than 2D.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Embrace iteration – multiple evaluation and co-creation sessions are essential for success.</a:t>
            </a: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C4B7E6B0-4466-1C89-E625-B5FE53834778}"/>
              </a:ext>
            </a:extLst>
          </p:cNvPr>
          <p:cNvSpPr/>
          <p:nvPr/>
        </p:nvSpPr>
        <p:spPr>
          <a:xfrm>
            <a:off x="7306771" y="2903663"/>
            <a:ext cx="1217978" cy="123114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4CB1F47-7D97-3768-1558-35F33152C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5090" y="3023769"/>
            <a:ext cx="936729" cy="946694"/>
          </a:xfrm>
          <a:prstGeom prst="rect">
            <a:avLst/>
          </a:prstGeom>
        </p:spPr>
      </p:pic>
      <p:pic>
        <p:nvPicPr>
          <p:cNvPr id="8" name="Picture 7" descr="A blue cube on a black background&#10;&#10;Description automatically generated">
            <a:extLst>
              <a:ext uri="{FF2B5EF4-FFF2-40B4-BE49-F238E27FC236}">
                <a16:creationId xmlns:a16="http://schemas.microsoft.com/office/drawing/2014/main" id="{3651117A-B272-230F-54CA-781EC843D2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8" y="9514043"/>
            <a:ext cx="853336" cy="80313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E277BC8-A6D0-3130-6FC5-B3A935A4A41E}"/>
              </a:ext>
            </a:extLst>
          </p:cNvPr>
          <p:cNvSpPr/>
          <p:nvPr/>
        </p:nvSpPr>
        <p:spPr>
          <a:xfrm>
            <a:off x="3956050" y="250923"/>
            <a:ext cx="15315063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CCF9C8-1A09-046D-3F76-52A00237B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93953" y="6633402"/>
            <a:ext cx="5130697" cy="268204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E34ED42-3491-124C-8CE4-223001B9C406}"/>
              </a:ext>
            </a:extLst>
          </p:cNvPr>
          <p:cNvSpPr txBox="1"/>
          <p:nvPr/>
        </p:nvSpPr>
        <p:spPr>
          <a:xfrm>
            <a:off x="14293953" y="9413622"/>
            <a:ext cx="513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Showcase of the VR animated walkthrough generated from research conducted at the Cyprus Institute about </a:t>
            </a:r>
            <a:r>
              <a:rPr lang="en-GB" sz="1400" dirty="0" err="1"/>
              <a:t>Choirokitia</a:t>
            </a:r>
            <a:r>
              <a:rPr lang="en-GB" sz="1400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6C0CB37-F013-F92A-A8C5-F9856B785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3953" y="3706371"/>
            <a:ext cx="5130697" cy="2713479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B9823A3F-7264-A4A1-5717-06D0071AA03C}"/>
              </a:ext>
            </a:extLst>
          </p:cNvPr>
          <p:cNvSpPr/>
          <p:nvPr/>
        </p:nvSpPr>
        <p:spPr>
          <a:xfrm>
            <a:off x="0" y="203265"/>
            <a:ext cx="4105751" cy="206825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00E4CB61-F934-787A-7523-A065F1FBDC4E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Good practices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764C8F47-32FC-F5A5-9829-977129B6684D}"/>
              </a:ext>
            </a:extLst>
          </p:cNvPr>
          <p:cNvSpPr txBox="1"/>
          <p:nvPr/>
        </p:nvSpPr>
        <p:spPr>
          <a:xfrm>
            <a:off x="4309123" y="657241"/>
            <a:ext cx="147945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5A63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time travel: exploring </a:t>
            </a:r>
            <a:r>
              <a:rPr lang="en-GB" sz="4000" b="1" dirty="0" err="1">
                <a:solidFill>
                  <a:srgbClr val="FF5A63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Choirokitia’s</a:t>
            </a:r>
            <a:r>
              <a:rPr lang="en-GB" sz="4000" b="1" dirty="0">
                <a:solidFill>
                  <a:srgbClr val="FF5A63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past through digital reconstruction</a:t>
            </a:r>
            <a:endParaRPr lang="en-US" sz="4000" b="1" dirty="0">
              <a:solidFill>
                <a:srgbClr val="FF5A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66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of Rectangle 22">
            <a:extLst>
              <a:ext uri="{FF2B5EF4-FFF2-40B4-BE49-F238E27FC236}">
                <a16:creationId xmlns:a16="http://schemas.microsoft.com/office/drawing/2014/main" id="{7B631A5E-C81B-6903-105C-34BFA5792CB7}"/>
              </a:ext>
            </a:extLst>
          </p:cNvPr>
          <p:cNvSpPr/>
          <p:nvPr/>
        </p:nvSpPr>
        <p:spPr>
          <a:xfrm>
            <a:off x="10966451" y="8999211"/>
            <a:ext cx="8302586" cy="78676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5E48D434-196C-0554-ABF6-6D111C4BD13E}"/>
              </a:ext>
            </a:extLst>
          </p:cNvPr>
          <p:cNvSpPr/>
          <p:nvPr/>
        </p:nvSpPr>
        <p:spPr>
          <a:xfrm>
            <a:off x="4105752" y="250923"/>
            <a:ext cx="15165362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dirty="0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1566C5BF-9627-D9E6-E997-905E7309622D}"/>
              </a:ext>
            </a:extLst>
          </p:cNvPr>
          <p:cNvSpPr/>
          <p:nvPr/>
        </p:nvSpPr>
        <p:spPr>
          <a:xfrm>
            <a:off x="0" y="250923"/>
            <a:ext cx="4105751" cy="2113097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FBF3EEC-00B1-CA83-4886-CC53B57AF0C4}"/>
              </a:ext>
            </a:extLst>
          </p:cNvPr>
          <p:cNvSpPr/>
          <p:nvPr/>
        </p:nvSpPr>
        <p:spPr>
          <a:xfrm>
            <a:off x="10966451" y="5660250"/>
            <a:ext cx="8304662" cy="94532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8293C7C-033B-9A00-88A0-7D0A6D1251C5}"/>
              </a:ext>
            </a:extLst>
          </p:cNvPr>
          <p:cNvSpPr/>
          <p:nvPr/>
        </p:nvSpPr>
        <p:spPr>
          <a:xfrm>
            <a:off x="10966452" y="3318812"/>
            <a:ext cx="8304662" cy="94532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 Diagonal Corner of Rectangle 22">
            <a:extLst>
              <a:ext uri="{FF2B5EF4-FFF2-40B4-BE49-F238E27FC236}">
                <a16:creationId xmlns:a16="http://schemas.microsoft.com/office/drawing/2014/main" id="{4ADF89D8-0430-B498-F5FE-96D6A6D22EB1}"/>
              </a:ext>
            </a:extLst>
          </p:cNvPr>
          <p:cNvSpPr/>
          <p:nvPr/>
        </p:nvSpPr>
        <p:spPr>
          <a:xfrm>
            <a:off x="5927276" y="7945044"/>
            <a:ext cx="4614037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1" name="Round Diagonal Corner of Rectangle 28">
            <a:extLst>
              <a:ext uri="{FF2B5EF4-FFF2-40B4-BE49-F238E27FC236}">
                <a16:creationId xmlns:a16="http://schemas.microsoft.com/office/drawing/2014/main" id="{A8E6501D-4164-88D3-9412-997D62E582C1}"/>
              </a:ext>
            </a:extLst>
          </p:cNvPr>
          <p:cNvSpPr/>
          <p:nvPr/>
        </p:nvSpPr>
        <p:spPr>
          <a:xfrm>
            <a:off x="895335" y="3318812"/>
            <a:ext cx="4298156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object 30">
            <a:extLst>
              <a:ext uri="{FF2B5EF4-FFF2-40B4-BE49-F238E27FC236}">
                <a16:creationId xmlns:a16="http://schemas.microsoft.com/office/drawing/2014/main" id="{60970399-4C94-A849-2967-C3EBB882083A}"/>
              </a:ext>
            </a:extLst>
          </p:cNvPr>
          <p:cNvSpPr/>
          <p:nvPr/>
        </p:nvSpPr>
        <p:spPr>
          <a:xfrm>
            <a:off x="577503" y="3547412"/>
            <a:ext cx="1343833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80DF1C-C080-D637-3C70-14CA729F740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41667"/>
          <a:stretch/>
        </p:blipFill>
        <p:spPr>
          <a:xfrm>
            <a:off x="5627235" y="8334034"/>
            <a:ext cx="1058400" cy="1058400"/>
          </a:xfrm>
          <a:prstGeom prst="rect">
            <a:avLst/>
          </a:prstGeom>
        </p:spPr>
      </p:pic>
      <p:sp>
        <p:nvSpPr>
          <p:cNvPr id="15" name="object 20">
            <a:extLst>
              <a:ext uri="{FF2B5EF4-FFF2-40B4-BE49-F238E27FC236}">
                <a16:creationId xmlns:a16="http://schemas.microsoft.com/office/drawing/2014/main" id="{AA21B63E-ED3E-5852-412B-76941F97D89A}"/>
              </a:ext>
            </a:extLst>
          </p:cNvPr>
          <p:cNvSpPr txBox="1"/>
          <p:nvPr/>
        </p:nvSpPr>
        <p:spPr>
          <a:xfrm>
            <a:off x="501303" y="3898620"/>
            <a:ext cx="1524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0" dirty="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4000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20" name="Round Diagonal Corner of Rectangle 22">
            <a:extLst>
              <a:ext uri="{FF2B5EF4-FFF2-40B4-BE49-F238E27FC236}">
                <a16:creationId xmlns:a16="http://schemas.microsoft.com/office/drawing/2014/main" id="{00C7E32F-6CE9-698C-B415-8DECE1E6425A}"/>
              </a:ext>
            </a:extLst>
          </p:cNvPr>
          <p:cNvSpPr/>
          <p:nvPr/>
        </p:nvSpPr>
        <p:spPr>
          <a:xfrm>
            <a:off x="5927276" y="3318812"/>
            <a:ext cx="4614037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3" name="Round Diagonal Corner of Rectangle 8">
            <a:extLst>
              <a:ext uri="{FF2B5EF4-FFF2-40B4-BE49-F238E27FC236}">
                <a16:creationId xmlns:a16="http://schemas.microsoft.com/office/drawing/2014/main" id="{0F4F9754-ACD6-6474-E5A8-D3588CFA4739}"/>
              </a:ext>
            </a:extLst>
          </p:cNvPr>
          <p:cNvSpPr/>
          <p:nvPr/>
        </p:nvSpPr>
        <p:spPr>
          <a:xfrm flipH="1">
            <a:off x="1200133" y="5620436"/>
            <a:ext cx="3954239" cy="4165534"/>
          </a:xfrm>
          <a:prstGeom prst="round2DiagRect">
            <a:avLst/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E4C4069B-1193-0B01-E9A3-A71A26B2B57C}"/>
              </a:ext>
            </a:extLst>
          </p:cNvPr>
          <p:cNvSpPr txBox="1"/>
          <p:nvPr/>
        </p:nvSpPr>
        <p:spPr>
          <a:xfrm>
            <a:off x="1679057" y="5941736"/>
            <a:ext cx="3331078" cy="33382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EFB"/>
                </a:solidFill>
                <a:latin typeface="Arial"/>
                <a:cs typeface="Arial"/>
              </a:rPr>
              <a:t>CUSTOMER</a:t>
            </a:r>
          </a:p>
          <a:p>
            <a:pPr marL="271463" marR="5080" indent="-258763">
              <a:lnSpc>
                <a:spcPct val="10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EFB"/>
                </a:solidFill>
                <a:latin typeface="Arial"/>
                <a:cs typeface="Arial"/>
              </a:rPr>
              <a:t>Medium-sized enterprise</a:t>
            </a:r>
          </a:p>
          <a:p>
            <a:pPr marL="271463" marR="5080" indent="-258763">
              <a:lnSpc>
                <a:spcPct val="10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EFB"/>
                </a:solidFill>
                <a:latin typeface="Arial"/>
                <a:cs typeface="Arial"/>
              </a:rPr>
              <a:t>Specialised in genetic testing</a:t>
            </a:r>
          </a:p>
          <a:p>
            <a:pPr marL="271463" marR="5080" indent="-258763">
              <a:lnSpc>
                <a:spcPct val="10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EFB"/>
                </a:solidFill>
                <a:latin typeface="Arial"/>
                <a:cs typeface="Arial"/>
              </a:rPr>
              <a:t>50-249 employees</a:t>
            </a:r>
          </a:p>
          <a:p>
            <a:pPr marL="271463" marR="5080" indent="-258763">
              <a:lnSpc>
                <a:spcPct val="1071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EFB"/>
                </a:solidFill>
                <a:latin typeface="Arial"/>
                <a:cs typeface="Arial"/>
              </a:rPr>
              <a:t>Annual turnover of </a:t>
            </a:r>
            <a:r>
              <a:rPr lang="en-US" sz="2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€</a:t>
            </a:r>
            <a:r>
              <a:rPr lang="en-GB" sz="2400" dirty="0">
                <a:solidFill>
                  <a:srgbClr val="FFFEFB"/>
                </a:solidFill>
                <a:latin typeface="Arial"/>
                <a:cs typeface="Arial"/>
              </a:rPr>
              <a:t>1,510,200.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9A496795-BBD8-8AD8-0132-68B9389A2973}"/>
              </a:ext>
            </a:extLst>
          </p:cNvPr>
          <p:cNvSpPr txBox="1"/>
          <p:nvPr/>
        </p:nvSpPr>
        <p:spPr>
          <a:xfrm>
            <a:off x="10988035" y="4413719"/>
            <a:ext cx="8281002" cy="10804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Develop a </a:t>
            </a:r>
            <a:r>
              <a:rPr lang="en-US" sz="2000" b="1" dirty="0">
                <a:solidFill>
                  <a:srgbClr val="0064FF"/>
                </a:solidFill>
                <a:latin typeface="Arial"/>
                <a:cs typeface="Arial"/>
              </a:rPr>
              <a:t>robust defense mechanism to secure their data from cyber threats and internal risks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, ensuring maximum protection without unnecessary complexity or embellishment.</a:t>
            </a:r>
          </a:p>
        </p:txBody>
      </p:sp>
      <p:sp>
        <p:nvSpPr>
          <p:cNvPr id="73" name="object 16">
            <a:extLst>
              <a:ext uri="{FF2B5EF4-FFF2-40B4-BE49-F238E27FC236}">
                <a16:creationId xmlns:a16="http://schemas.microsoft.com/office/drawing/2014/main" id="{25E50347-ACB6-D80C-EC28-B743A1F3657F}"/>
              </a:ext>
            </a:extLst>
          </p:cNvPr>
          <p:cNvSpPr txBox="1"/>
          <p:nvPr/>
        </p:nvSpPr>
        <p:spPr>
          <a:xfrm>
            <a:off x="7009044" y="4384273"/>
            <a:ext cx="3532269" cy="37561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US" sz="2400" dirty="0">
                <a:latin typeface="Arial"/>
                <a:cs typeface="Arial"/>
              </a:rPr>
              <a:t>Test before invest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F685D6-A53B-C54D-1CB3-E3D203DE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5546253"/>
            <a:ext cx="1380607" cy="1383918"/>
          </a:xfrm>
          <a:prstGeom prst="rect">
            <a:avLst/>
          </a:prstGeom>
        </p:spPr>
      </p:pic>
      <p:sp>
        <p:nvSpPr>
          <p:cNvPr id="99" name="Round Diagonal Corner of Rectangle 22">
            <a:extLst>
              <a:ext uri="{FF2B5EF4-FFF2-40B4-BE49-F238E27FC236}">
                <a16:creationId xmlns:a16="http://schemas.microsoft.com/office/drawing/2014/main" id="{8F534E9A-C1EB-6C0D-90FF-577BA1AA9700}"/>
              </a:ext>
            </a:extLst>
          </p:cNvPr>
          <p:cNvSpPr/>
          <p:nvPr/>
        </p:nvSpPr>
        <p:spPr>
          <a:xfrm>
            <a:off x="5927276" y="5620436"/>
            <a:ext cx="4614037" cy="183638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4013B2B6-CECC-475A-ED47-B5EA63E1B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475" y="6022053"/>
            <a:ext cx="1059532" cy="1059532"/>
          </a:xfrm>
          <a:prstGeom prst="rect">
            <a:avLst/>
          </a:prstGeom>
        </p:spPr>
      </p:pic>
      <p:sp>
        <p:nvSpPr>
          <p:cNvPr id="101" name="object 37">
            <a:extLst>
              <a:ext uri="{FF2B5EF4-FFF2-40B4-BE49-F238E27FC236}">
                <a16:creationId xmlns:a16="http://schemas.microsoft.com/office/drawing/2014/main" id="{90848AFE-E124-85E5-512E-85D70A2065CC}"/>
              </a:ext>
            </a:extLst>
          </p:cNvPr>
          <p:cNvSpPr/>
          <p:nvPr/>
        </p:nvSpPr>
        <p:spPr>
          <a:xfrm>
            <a:off x="5803356" y="6232416"/>
            <a:ext cx="715683" cy="657210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2">
            <a:extLst>
              <a:ext uri="{FF2B5EF4-FFF2-40B4-BE49-F238E27FC236}">
                <a16:creationId xmlns:a16="http://schemas.microsoft.com/office/drawing/2014/main" id="{5F4069FD-7167-D7FA-3730-39EDA5E20BEB}"/>
              </a:ext>
            </a:extLst>
          </p:cNvPr>
          <p:cNvSpPr txBox="1"/>
          <p:nvPr/>
        </p:nvSpPr>
        <p:spPr>
          <a:xfrm>
            <a:off x="7005417" y="6690249"/>
            <a:ext cx="2604890" cy="37478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Cybersecurity</a:t>
            </a:r>
          </a:p>
        </p:txBody>
      </p:sp>
      <p:sp>
        <p:nvSpPr>
          <p:cNvPr id="104" name="object 24">
            <a:extLst>
              <a:ext uri="{FF2B5EF4-FFF2-40B4-BE49-F238E27FC236}">
                <a16:creationId xmlns:a16="http://schemas.microsoft.com/office/drawing/2014/main" id="{617527E1-D1A2-F7DB-EA0A-EBD7C3DF0E0E}"/>
              </a:ext>
            </a:extLst>
          </p:cNvPr>
          <p:cNvSpPr txBox="1"/>
          <p:nvPr/>
        </p:nvSpPr>
        <p:spPr>
          <a:xfrm>
            <a:off x="7009803" y="5892931"/>
            <a:ext cx="3054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D000"/>
                </a:solidFill>
                <a:latin typeface="Arial"/>
                <a:cs typeface="Arial"/>
              </a:rPr>
              <a:t>Technologies</a:t>
            </a:r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16D04336-BA18-BC76-042E-42B7B943F006}"/>
              </a:ext>
            </a:extLst>
          </p:cNvPr>
          <p:cNvSpPr txBox="1"/>
          <p:nvPr/>
        </p:nvSpPr>
        <p:spPr>
          <a:xfrm>
            <a:off x="12171685" y="3453063"/>
            <a:ext cx="34434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FEFB"/>
                </a:solidFill>
                <a:latin typeface="Arial"/>
                <a:cs typeface="Arial"/>
              </a:rPr>
              <a:t>Challenges</a:t>
            </a: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075AD032-115D-F99C-D268-61BB9D103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88035" y="3379625"/>
            <a:ext cx="815031" cy="823702"/>
          </a:xfrm>
          <a:prstGeom prst="rect">
            <a:avLst/>
          </a:prstGeom>
        </p:spPr>
      </p:pic>
      <p:pic>
        <p:nvPicPr>
          <p:cNvPr id="122" name="Picture 121">
            <a:hlinkClick r:id="rId8"/>
            <a:extLst>
              <a:ext uri="{FF2B5EF4-FFF2-40B4-BE49-F238E27FC236}">
                <a16:creationId xmlns:a16="http://schemas.microsoft.com/office/drawing/2014/main" id="{AD16A3E3-79D5-E0B4-8AB6-84704006A612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5619736" y="3684818"/>
            <a:ext cx="1058400" cy="1058400"/>
          </a:xfrm>
          <a:prstGeom prst="rect">
            <a:avLst/>
          </a:prstGeom>
        </p:spPr>
      </p:pic>
      <p:grpSp>
        <p:nvGrpSpPr>
          <p:cNvPr id="123" name="object 38">
            <a:extLst>
              <a:ext uri="{FF2B5EF4-FFF2-40B4-BE49-F238E27FC236}">
                <a16:creationId xmlns:a16="http://schemas.microsoft.com/office/drawing/2014/main" id="{38B3C644-FF25-DD56-03D9-46DA8DF746E9}"/>
              </a:ext>
            </a:extLst>
          </p:cNvPr>
          <p:cNvGrpSpPr/>
          <p:nvPr/>
        </p:nvGrpSpPr>
        <p:grpSpPr>
          <a:xfrm>
            <a:off x="5764428" y="3889644"/>
            <a:ext cx="769013" cy="711063"/>
            <a:chOff x="10617394" y="1651467"/>
            <a:chExt cx="938530" cy="862330"/>
          </a:xfrm>
        </p:grpSpPr>
        <p:sp>
          <p:nvSpPr>
            <p:cNvPr id="124" name="object 39">
              <a:extLst>
                <a:ext uri="{FF2B5EF4-FFF2-40B4-BE49-F238E27FC236}">
                  <a16:creationId xmlns:a16="http://schemas.microsoft.com/office/drawing/2014/main" id="{A51C0F91-F1FB-A4EB-7BA0-D5074A19C239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5" name="object 40">
              <a:extLst>
                <a:ext uri="{FF2B5EF4-FFF2-40B4-BE49-F238E27FC236}">
                  <a16:creationId xmlns:a16="http://schemas.microsoft.com/office/drawing/2014/main" id="{E12B4E43-B85E-276C-A504-22A7404AD12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127" name="object 24">
            <a:extLst>
              <a:ext uri="{FF2B5EF4-FFF2-40B4-BE49-F238E27FC236}">
                <a16:creationId xmlns:a16="http://schemas.microsoft.com/office/drawing/2014/main" id="{A017DC5A-BD64-E651-B91F-99887285ED5A}"/>
              </a:ext>
            </a:extLst>
          </p:cNvPr>
          <p:cNvSpPr txBox="1"/>
          <p:nvPr/>
        </p:nvSpPr>
        <p:spPr>
          <a:xfrm>
            <a:off x="7009045" y="3550379"/>
            <a:ext cx="31854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8A4F50"/>
                </a:solidFill>
                <a:latin typeface="Arial"/>
                <a:cs typeface="Arial"/>
              </a:rPr>
              <a:t>Service type</a:t>
            </a:r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8223AC19-21BA-BA94-7684-69DEBCF62772}"/>
              </a:ext>
            </a:extLst>
          </p:cNvPr>
          <p:cNvSpPr/>
          <p:nvPr/>
        </p:nvSpPr>
        <p:spPr>
          <a:xfrm>
            <a:off x="5803356" y="8557024"/>
            <a:ext cx="715683" cy="657210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ADEC8F06-6DFE-5C83-8E4E-5DB1C191FE5B}"/>
              </a:ext>
            </a:extLst>
          </p:cNvPr>
          <p:cNvSpPr txBox="1"/>
          <p:nvPr/>
        </p:nvSpPr>
        <p:spPr>
          <a:xfrm>
            <a:off x="7009044" y="9014857"/>
            <a:ext cx="1887119" cy="37478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Healthcare</a:t>
            </a: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417B19EB-A564-9CD3-D710-800ED3F83B22}"/>
              </a:ext>
            </a:extLst>
          </p:cNvPr>
          <p:cNvSpPr txBox="1"/>
          <p:nvPr/>
        </p:nvSpPr>
        <p:spPr>
          <a:xfrm>
            <a:off x="7009044" y="8217539"/>
            <a:ext cx="30555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A88EC73-39F0-ACF3-5F4C-BCB9DC079525}"/>
              </a:ext>
            </a:extLst>
          </p:cNvPr>
          <p:cNvSpPr txBox="1"/>
          <p:nvPr/>
        </p:nvSpPr>
        <p:spPr>
          <a:xfrm>
            <a:off x="10966449" y="6690249"/>
            <a:ext cx="8304661" cy="185416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  <a:buSzPct val="110000"/>
            </a:pP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penetration testing service of five scenarios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, featuring both internal and external assessment, including:</a:t>
            </a:r>
          </a:p>
          <a:p>
            <a:pPr marL="536575" marR="5080" lvl="3" indent="-255588" algn="just">
              <a:lnSpc>
                <a:spcPct val="110000"/>
              </a:lnSpc>
              <a:spcAft>
                <a:spcPts val="600"/>
              </a:spcAft>
              <a:buClr>
                <a:srgbClr val="0064FF"/>
              </a:buClr>
              <a:buFont typeface="Courier New" panose="02070309020205020404" pitchFamily="49" charset="0"/>
              <a:buChar char="o"/>
            </a:pPr>
            <a:r>
              <a:rPr lang="en-US" sz="1900" dirty="0">
                <a:latin typeface="Arial"/>
                <a:cs typeface="Arial"/>
              </a:rPr>
              <a:t>simulation of a malicious actor targeting the external facing systems;</a:t>
            </a:r>
          </a:p>
          <a:p>
            <a:pPr marL="536575" marR="5080" lvl="2" indent="-255588" algn="just">
              <a:lnSpc>
                <a:spcPct val="110000"/>
              </a:lnSpc>
              <a:spcAft>
                <a:spcPts val="600"/>
              </a:spcAft>
              <a:buClr>
                <a:srgbClr val="0064FF"/>
              </a:buClr>
              <a:buFont typeface="Courier New" panose="02070309020205020404" pitchFamily="49" charset="0"/>
              <a:buChar char="o"/>
            </a:pPr>
            <a:r>
              <a:rPr lang="en-US" sz="1900" dirty="0">
                <a:latin typeface="Arial"/>
                <a:cs typeface="Arial"/>
              </a:rPr>
              <a:t>simulation of a malicious actor located inside the </a:t>
            </a:r>
            <a:r>
              <a:rPr lang="en-US" sz="1900" dirty="0" err="1">
                <a:latin typeface="Arial"/>
                <a:cs typeface="Arial"/>
              </a:rPr>
              <a:t>organisation's</a:t>
            </a:r>
            <a:r>
              <a:rPr lang="en-US" sz="1900" dirty="0">
                <a:latin typeface="Arial"/>
                <a:cs typeface="Arial"/>
              </a:rPr>
              <a:t> network;</a:t>
            </a:r>
          </a:p>
          <a:p>
            <a:pPr marL="536575" marR="5080" lvl="2" indent="-255588" algn="just">
              <a:lnSpc>
                <a:spcPct val="110000"/>
              </a:lnSpc>
              <a:spcAft>
                <a:spcPts val="600"/>
              </a:spcAft>
              <a:buClr>
                <a:srgbClr val="0064FF"/>
              </a:buClr>
              <a:buFont typeface="Courier New" panose="02070309020205020404" pitchFamily="49" charset="0"/>
              <a:buChar char="o"/>
            </a:pPr>
            <a:r>
              <a:rPr lang="en-US" sz="1900" dirty="0">
                <a:latin typeface="Arial"/>
                <a:cs typeface="Arial"/>
              </a:rPr>
              <a:t>assessment of a web application.</a:t>
            </a: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C77C351-750C-8C91-D7A2-1B84A1CC897F}"/>
              </a:ext>
            </a:extLst>
          </p:cNvPr>
          <p:cNvSpPr txBox="1"/>
          <p:nvPr/>
        </p:nvSpPr>
        <p:spPr>
          <a:xfrm>
            <a:off x="12193000" y="5814301"/>
            <a:ext cx="34434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FEFB"/>
                </a:solidFill>
                <a:latin typeface="Arial"/>
                <a:cs typeface="Arial"/>
              </a:rPr>
              <a:t>Solutions</a:t>
            </a:r>
          </a:p>
        </p:txBody>
      </p:sp>
      <p:pic>
        <p:nvPicPr>
          <p:cNvPr id="34" name="Gráfico 33" descr="Bombilla y engranaje">
            <a:extLst>
              <a:ext uri="{FF2B5EF4-FFF2-40B4-BE49-F238E27FC236}">
                <a16:creationId xmlns:a16="http://schemas.microsoft.com/office/drawing/2014/main" id="{7F572B6F-C5A9-D652-F9D2-A1D4373953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86759" y="5678148"/>
            <a:ext cx="914400" cy="914400"/>
          </a:xfrm>
          <a:prstGeom prst="rect">
            <a:avLst/>
          </a:prstGeom>
        </p:spPr>
      </p:pic>
      <p:pic>
        <p:nvPicPr>
          <p:cNvPr id="38" name="Imagen 37">
            <a:hlinkClick r:id="rId13"/>
            <a:extLst>
              <a:ext uri="{FF2B5EF4-FFF2-40B4-BE49-F238E27FC236}">
                <a16:creationId xmlns:a16="http://schemas.microsoft.com/office/drawing/2014/main" id="{E898009E-C8D6-04D6-EBB2-7A26A9E72D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6574" y="3665150"/>
            <a:ext cx="3056991" cy="1146372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648EC0C8-230F-9C52-5E84-6AB75CDE4C0B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Success stories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29B4C7-E98D-C502-BF68-2B520198EB71}"/>
              </a:ext>
            </a:extLst>
          </p:cNvPr>
          <p:cNvSpPr txBox="1"/>
          <p:nvPr/>
        </p:nvSpPr>
        <p:spPr>
          <a:xfrm>
            <a:off x="4413250" y="492171"/>
            <a:ext cx="14944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0" dirty="0">
                <a:solidFill>
                  <a:schemeClr val="accent2"/>
                </a:solidFill>
                <a:effectLst/>
                <a:highlight>
                  <a:srgbClr val="F8F8F8"/>
                </a:highlight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Uncovering hidden vulnerabilities: SME’s security overhaul success</a:t>
            </a:r>
            <a:endParaRPr lang="en-GB" sz="4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74D98B-C8B4-4A55-2719-DC53BFE467BF}"/>
              </a:ext>
            </a:extLst>
          </p:cNvPr>
          <p:cNvSpPr txBox="1"/>
          <p:nvPr/>
        </p:nvSpPr>
        <p:spPr>
          <a:xfrm>
            <a:off x="10966449" y="9038557"/>
            <a:ext cx="8281002" cy="74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EDIH </a:t>
            </a:r>
            <a:r>
              <a:rPr lang="en-US" sz="2000" b="1" dirty="0" err="1">
                <a:solidFill>
                  <a:schemeClr val="accent2"/>
                </a:solidFill>
                <a:latin typeface="Arial"/>
                <a:cs typeface="Arial"/>
              </a:rPr>
              <a:t>DiGiNN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 Cyprus covered 95% of initial testing costs, leading the SME to fund security upgrades.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 Diagonal Corner of Rectangle 25">
            <a:extLst>
              <a:ext uri="{FF2B5EF4-FFF2-40B4-BE49-F238E27FC236}">
                <a16:creationId xmlns:a16="http://schemas.microsoft.com/office/drawing/2014/main" id="{49409763-1038-2A36-7377-B92F5A6C197F}"/>
              </a:ext>
            </a:extLst>
          </p:cNvPr>
          <p:cNvSpPr/>
          <p:nvPr/>
        </p:nvSpPr>
        <p:spPr>
          <a:xfrm>
            <a:off x="6619252" y="2780142"/>
            <a:ext cx="12672142" cy="489455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6F8501A-9C01-9F34-2CF8-69D7BD87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0" y="2939043"/>
            <a:ext cx="1078060" cy="1078060"/>
          </a:xfrm>
          <a:prstGeom prst="rect">
            <a:avLst/>
          </a:prstGeom>
        </p:spPr>
      </p:pic>
      <p:sp>
        <p:nvSpPr>
          <p:cNvPr id="16" name="object 24">
            <a:extLst>
              <a:ext uri="{FF2B5EF4-FFF2-40B4-BE49-F238E27FC236}">
                <a16:creationId xmlns:a16="http://schemas.microsoft.com/office/drawing/2014/main" id="{921206F8-94A7-348D-3713-11B6C9E7A66E}"/>
              </a:ext>
            </a:extLst>
          </p:cNvPr>
          <p:cNvSpPr txBox="1"/>
          <p:nvPr/>
        </p:nvSpPr>
        <p:spPr>
          <a:xfrm>
            <a:off x="7926893" y="3199080"/>
            <a:ext cx="1113693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0064FF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E3B820FC-3A7A-EBE3-AED2-C1C2EAFE6732}"/>
              </a:ext>
            </a:extLst>
          </p:cNvPr>
          <p:cNvSpPr txBox="1"/>
          <p:nvPr/>
        </p:nvSpPr>
        <p:spPr>
          <a:xfrm>
            <a:off x="7076452" y="4127771"/>
            <a:ext cx="11981832" cy="343626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000" b="1" spc="-10" dirty="0">
                <a:solidFill>
                  <a:srgbClr val="0064FF"/>
                </a:solidFill>
                <a:latin typeface="Arial"/>
                <a:cs typeface="Arial"/>
              </a:rPr>
              <a:t>Enhanced security posture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Proactively identifying and rectifying vulnerabilities strengthens overall system security and fortifies against unauthorised access.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000" b="1" spc="-10" dirty="0">
                <a:solidFill>
                  <a:srgbClr val="0064FF"/>
                </a:solidFill>
                <a:latin typeface="Arial"/>
                <a:cs typeface="Arial"/>
              </a:rPr>
              <a:t>Potential costs avoided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The costs associated with data breaches such as downtime, fines and reputation damage are avoided.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000" b="1" spc="-10" dirty="0">
                <a:solidFill>
                  <a:srgbClr val="0064FF"/>
                </a:solidFill>
                <a:latin typeface="Arial"/>
                <a:cs typeface="Arial"/>
              </a:rPr>
              <a:t>Competitive advantage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Investing in cybersecurity safeguards protects the SME's assets and reputation, fosters customer trust, and strengthens its competitive edge in the market.</a:t>
            </a:r>
          </a:p>
        </p:txBody>
      </p:sp>
      <p:sp>
        <p:nvSpPr>
          <p:cNvPr id="86" name="Round Diagonal Corner of Rectangle 8">
            <a:extLst>
              <a:ext uri="{FF2B5EF4-FFF2-40B4-BE49-F238E27FC236}">
                <a16:creationId xmlns:a16="http://schemas.microsoft.com/office/drawing/2014/main" id="{E68D9832-220F-CD10-C4BB-D9597D9E7538}"/>
              </a:ext>
            </a:extLst>
          </p:cNvPr>
          <p:cNvSpPr/>
          <p:nvPr/>
        </p:nvSpPr>
        <p:spPr>
          <a:xfrm flipH="1">
            <a:off x="900784" y="2780142"/>
            <a:ext cx="5188866" cy="7297307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7" name="object 24">
            <a:extLst>
              <a:ext uri="{FF2B5EF4-FFF2-40B4-BE49-F238E27FC236}">
                <a16:creationId xmlns:a16="http://schemas.microsoft.com/office/drawing/2014/main" id="{D1552B47-3D3F-407B-B9F3-DFB55F036155}"/>
              </a:ext>
            </a:extLst>
          </p:cNvPr>
          <p:cNvSpPr txBox="1"/>
          <p:nvPr/>
        </p:nvSpPr>
        <p:spPr>
          <a:xfrm>
            <a:off x="1887586" y="2894953"/>
            <a:ext cx="420206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sz="4000" dirty="0">
                <a:solidFill>
                  <a:schemeClr val="bg2"/>
                </a:solidFill>
                <a:latin typeface="Arial"/>
                <a:cs typeface="Arial"/>
              </a:rPr>
              <a:t>Thanks to EDIH </a:t>
            </a:r>
            <a:r>
              <a:rPr lang="en-US" sz="4000" dirty="0" err="1">
                <a:solidFill>
                  <a:schemeClr val="bg2"/>
                </a:solidFill>
                <a:latin typeface="Arial"/>
                <a:cs typeface="Arial"/>
              </a:rPr>
              <a:t>DiGiNN</a:t>
            </a:r>
            <a:r>
              <a:rPr lang="en-US" sz="4000" dirty="0">
                <a:solidFill>
                  <a:schemeClr val="bg2"/>
                </a:solidFill>
                <a:latin typeface="Arial"/>
                <a:cs typeface="Arial"/>
              </a:rPr>
              <a:t> the SME achieved:</a:t>
            </a:r>
            <a:r>
              <a:rPr lang="en-US" sz="4000" dirty="0">
                <a:solidFill>
                  <a:srgbClr val="0064FF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7" name="Picture 118">
            <a:extLst>
              <a:ext uri="{FF2B5EF4-FFF2-40B4-BE49-F238E27FC236}">
                <a16:creationId xmlns:a16="http://schemas.microsoft.com/office/drawing/2014/main" id="{F914222C-D65F-101A-42C1-91CEC42A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62539" y="3033151"/>
            <a:ext cx="895726" cy="9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564A0588-0146-6490-0335-713F04B8BD0C}"/>
              </a:ext>
            </a:extLst>
          </p:cNvPr>
          <p:cNvSpPr txBox="1"/>
          <p:nvPr/>
        </p:nvSpPr>
        <p:spPr>
          <a:xfrm>
            <a:off x="1171117" y="5153322"/>
            <a:ext cx="4648200" cy="47448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cost and time savings: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999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an estimated €5,000 savings from </a:t>
            </a:r>
            <a:r>
              <a:rPr lang="en-US" sz="1999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PenTest</a:t>
            </a:r>
            <a:r>
              <a:rPr lang="en-US" sz="1999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services</a:t>
            </a:r>
            <a:r>
              <a:rPr lang="en-U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reduction in vulnerabilities: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important vulnerabilities identified through the service, expecting:</a:t>
            </a:r>
          </a:p>
          <a:p>
            <a:pPr marL="428625" indent="-254000" algn="l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reduction of 60% immediately after the service;</a:t>
            </a:r>
          </a:p>
          <a:p>
            <a:pPr marL="428625" indent="-254000" algn="l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99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80% reduction once the restructuring is completed.</a:t>
            </a: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E7667C24-77BA-5964-DD9E-46B9808DD891}"/>
              </a:ext>
            </a:extLst>
          </p:cNvPr>
          <p:cNvSpPr/>
          <p:nvPr/>
        </p:nvSpPr>
        <p:spPr>
          <a:xfrm>
            <a:off x="527050" y="2936371"/>
            <a:ext cx="1088730" cy="1080732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101FE1D-B129-0D74-99F1-E200753F0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740" y="3024299"/>
            <a:ext cx="895350" cy="904875"/>
          </a:xfrm>
          <a:prstGeom prst="rect">
            <a:avLst/>
          </a:prstGeom>
        </p:spPr>
      </p:pic>
      <p:sp>
        <p:nvSpPr>
          <p:cNvPr id="2" name="Round Diagonal Corner of Rectangle 8">
            <a:extLst>
              <a:ext uri="{FF2B5EF4-FFF2-40B4-BE49-F238E27FC236}">
                <a16:creationId xmlns:a16="http://schemas.microsoft.com/office/drawing/2014/main" id="{02B1FC2E-4D81-E026-8AA5-8D9F188EC541}"/>
              </a:ext>
            </a:extLst>
          </p:cNvPr>
          <p:cNvSpPr/>
          <p:nvPr/>
        </p:nvSpPr>
        <p:spPr>
          <a:xfrm flipH="1">
            <a:off x="6562537" y="7979500"/>
            <a:ext cx="12729891" cy="2097950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D978581E-6F55-2A40-6EA2-AEF9C54CCD21}"/>
              </a:ext>
            </a:extLst>
          </p:cNvPr>
          <p:cNvSpPr/>
          <p:nvPr/>
        </p:nvSpPr>
        <p:spPr>
          <a:xfrm>
            <a:off x="6470650" y="8131900"/>
            <a:ext cx="1088730" cy="1080732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11874505-093A-AAB8-D4FC-74B544C96D35}"/>
              </a:ext>
            </a:extLst>
          </p:cNvPr>
          <p:cNvSpPr txBox="1"/>
          <p:nvPr/>
        </p:nvSpPr>
        <p:spPr>
          <a:xfrm>
            <a:off x="7926892" y="8098733"/>
            <a:ext cx="70781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F8D875A7-ED2E-F15C-C84B-7ECFA627B7DD}"/>
              </a:ext>
            </a:extLst>
          </p:cNvPr>
          <p:cNvSpPr txBox="1"/>
          <p:nvPr/>
        </p:nvSpPr>
        <p:spPr>
          <a:xfrm>
            <a:off x="7926893" y="8787105"/>
            <a:ext cx="11136934" cy="107497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36562" indent="-342900" algn="just">
              <a:lnSpc>
                <a:spcPct val="107000"/>
              </a:lnSpc>
              <a:spcAft>
                <a:spcPts val="8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SMEs should stay informed about their system security and technologies and </a:t>
            </a:r>
            <a:r>
              <a:rPr lang="en-US" sz="1999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keep up to date </a:t>
            </a:r>
            <a:r>
              <a:rPr lang="en-US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 industry developments.</a:t>
            </a:r>
          </a:p>
          <a:p>
            <a:pPr marL="436562" indent="-342900" algn="just">
              <a:lnSpc>
                <a:spcPct val="107000"/>
              </a:lnSpc>
              <a:spcAft>
                <a:spcPts val="8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US" sz="1999" dirty="0">
                <a:solidFill>
                  <a:srgbClr val="FFFEF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Identified risks must always be considered when assessing new technologies to be used. </a:t>
            </a:r>
          </a:p>
        </p:txBody>
      </p:sp>
      <p:pic>
        <p:nvPicPr>
          <p:cNvPr id="15" name="Graphic 47">
            <a:extLst>
              <a:ext uri="{FF2B5EF4-FFF2-40B4-BE49-F238E27FC236}">
                <a16:creationId xmlns:a16="http://schemas.microsoft.com/office/drawing/2014/main" id="{7CBC088A-36F8-3051-E0E0-7D6B8E5F9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1315" y="8198919"/>
            <a:ext cx="936729" cy="946694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CEEF4D69-5824-1547-F9A1-018B2BE4F12E}"/>
              </a:ext>
            </a:extLst>
          </p:cNvPr>
          <p:cNvSpPr/>
          <p:nvPr/>
        </p:nvSpPr>
        <p:spPr>
          <a:xfrm>
            <a:off x="4105752" y="250923"/>
            <a:ext cx="15165362" cy="2097504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65DBEBE-4B62-8E7B-78C5-9A2530BC800C}"/>
              </a:ext>
            </a:extLst>
          </p:cNvPr>
          <p:cNvSpPr txBox="1"/>
          <p:nvPr/>
        </p:nvSpPr>
        <p:spPr>
          <a:xfrm>
            <a:off x="4413250" y="492171"/>
            <a:ext cx="14944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64FF"/>
                </a:solidFill>
                <a:latin typeface="Arial"/>
                <a:cs typeface="Arial"/>
                <a:hlinkClick r:id="rId10"/>
              </a:rPr>
              <a:t>Uncovering hidden vulnerabilities: SME’s security overhaul success</a:t>
            </a:r>
            <a:endParaRPr lang="en-GB" sz="4800" b="1" dirty="0">
              <a:solidFill>
                <a:srgbClr val="0064FF"/>
              </a:solidFill>
              <a:latin typeface="Arial"/>
              <a:cs typeface="Arial"/>
            </a:endParaRPr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7DFDC43A-939E-A1A5-09E5-374284CDC3E0}"/>
              </a:ext>
            </a:extLst>
          </p:cNvPr>
          <p:cNvSpPr/>
          <p:nvPr/>
        </p:nvSpPr>
        <p:spPr>
          <a:xfrm>
            <a:off x="0" y="250923"/>
            <a:ext cx="4105751" cy="2113097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16748C65-3BC3-7033-BFE5-CD30D70F5966}"/>
              </a:ext>
            </a:extLst>
          </p:cNvPr>
          <p:cNvSpPr txBox="1">
            <a:spLocks/>
          </p:cNvSpPr>
          <p:nvPr/>
        </p:nvSpPr>
        <p:spPr>
          <a:xfrm>
            <a:off x="219551" y="439593"/>
            <a:ext cx="3886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5400" dirty="0">
                <a:solidFill>
                  <a:srgbClr val="FFFEFB"/>
                </a:solidFill>
              </a:rPr>
              <a:t>Success stories</a:t>
            </a:r>
            <a:endParaRPr lang="en-US" sz="5400" b="1" dirty="0">
              <a:solidFill>
                <a:srgbClr val="FFFEF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19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</TotalTime>
  <Words>905</Words>
  <Application>Microsoft Office PowerPoint</Application>
  <PresentationFormat>Custom</PresentationFormat>
  <Paragraphs>106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Arial</vt:lpstr>
      <vt:lpstr>Arial</vt:lpstr>
      <vt:lpstr>Arial Black</vt:lpstr>
      <vt:lpstr>Calibri</vt:lpstr>
      <vt:lpstr>Courier New</vt:lpstr>
      <vt:lpstr>EC Square Sans Cond Pro</vt:lpstr>
      <vt:lpstr>Wingdings</vt:lpstr>
      <vt:lpstr>Office Theme</vt:lpstr>
      <vt:lpstr>PowerPoint Presentation</vt:lpstr>
      <vt:lpstr>Cyprus</vt:lpstr>
      <vt:lpstr>Network overview: 1 member – 1 EDIH</vt:lpstr>
      <vt:lpstr>Services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Naia Muruaga</dc:creator>
  <cp:lastModifiedBy>GKOURMA Adriana</cp:lastModifiedBy>
  <cp:revision>247</cp:revision>
  <dcterms:created xsi:type="dcterms:W3CDTF">2024-01-26T07:25:23Z</dcterms:created>
  <dcterms:modified xsi:type="dcterms:W3CDTF">2025-04-07T07:16:34Z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2024-01-25T00:00:00Z</vt:filetime>
  </property>
  <property fmtid="{D5CDD505-2E9C-101B-9397-08002B2CF9AE}" pid="3" name="LastSaved">
    <vt:filetime>2024-01-26T00:00:00Z</vt:filetime>
  </property>
  <property fmtid="{D5CDD505-2E9C-101B-9397-08002B2CF9AE}" pid="4" name="Producer">
    <vt:lpwstr>macOS Version 13.5.2 (Build 22G91) Quartz PDFContext</vt:lpwstr>
  </property>
</Properties>
</file>