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59" r:id="rId5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204" userDrawn="1">
          <p15:clr>
            <a:srgbClr val="A4A3A4"/>
          </p15:clr>
        </p15:guide>
        <p15:guide id="2" pos="108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B"/>
    <a:srgbClr val="41914B"/>
    <a:srgbClr val="FF5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6" autoAdjust="0"/>
  </p:normalViewPr>
  <p:slideViewPr>
    <p:cSldViewPr>
      <p:cViewPr varScale="1">
        <p:scale>
          <a:sx n="64" d="100"/>
          <a:sy n="64" d="100"/>
        </p:scale>
        <p:origin x="774" y="114"/>
      </p:cViewPr>
      <p:guideLst>
        <p:guide orient="horz" pos="6204"/>
        <p:guide pos="10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EA47FCE4-2010-48A8-AC19-0D1645284C12}"/>
    <pc:docChg chg="modSld">
      <pc:chgData name="MCSHANE Monica" userId="34252f48-7702-4a6b-8f91-2588f7229e6f" providerId="ADAL" clId="{EA47FCE4-2010-48A8-AC19-0D1645284C12}" dt="2025-03-28T14:22:04.694" v="3" actId="20577"/>
      <pc:docMkLst>
        <pc:docMk/>
      </pc:docMkLst>
      <pc:sldChg chg="modSp mod">
        <pc:chgData name="MCSHANE Monica" userId="34252f48-7702-4a6b-8f91-2588f7229e6f" providerId="ADAL" clId="{EA47FCE4-2010-48A8-AC19-0D1645284C12}" dt="2025-03-24T11:21:09.586" v="2" actId="20577"/>
        <pc:sldMkLst>
          <pc:docMk/>
          <pc:sldMk cId="0" sldId="259"/>
        </pc:sldMkLst>
        <pc:spChg chg="mod">
          <ac:chgData name="MCSHANE Monica" userId="34252f48-7702-4a6b-8f91-2588f7229e6f" providerId="ADAL" clId="{EA47FCE4-2010-48A8-AC19-0D1645284C12}" dt="2025-03-24T11:21:09.586" v="2" actId="20577"/>
          <ac:spMkLst>
            <pc:docMk/>
            <pc:sldMk cId="0" sldId="259"/>
            <ac:spMk id="16" creationId="{00000000-0000-0000-0000-000000000000}"/>
          </ac:spMkLst>
        </pc:spChg>
      </pc:sldChg>
      <pc:sldChg chg="modSp mod">
        <pc:chgData name="MCSHANE Monica" userId="34252f48-7702-4a6b-8f91-2588f7229e6f" providerId="ADAL" clId="{EA47FCE4-2010-48A8-AC19-0D1645284C12}" dt="2025-03-28T14:22:04.694" v="3" actId="20577"/>
        <pc:sldMkLst>
          <pc:docMk/>
          <pc:sldMk cId="304213165" sldId="262"/>
        </pc:sldMkLst>
        <pc:spChg chg="mod">
          <ac:chgData name="MCSHANE Monica" userId="34252f48-7702-4a6b-8f91-2588f7229e6f" providerId="ADAL" clId="{EA47FCE4-2010-48A8-AC19-0D1645284C12}" dt="2025-03-28T14:22:04.694" v="3" actId="20577"/>
          <ac:spMkLst>
            <pc:docMk/>
            <pc:sldMk cId="304213165" sldId="262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edih-catalogue/addsmart" TargetMode="External"/><Relationship Id="rId3" Type="http://schemas.openxmlformats.org/officeDocument/2006/relationships/hyperlink" Target="https://european-digital-innovation-hubs.ec.europa.eu/edih-catalogue/artes-50" TargetMode="External"/><Relationship Id="rId7" Type="http://schemas.openxmlformats.org/officeDocument/2006/relationships/image" Target="../media/image11.png"/><Relationship Id="rId12" Type="http://schemas.openxmlformats.org/officeDocument/2006/relationships/hyperlink" Target="https://european-digital-innovation-hubs.ec.europa.eu/edih-catalogue/sedi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hyperlink" Target="https://european-digital-innovation-hubs.ec.europa.eu/edih-catalogue/gc-edih" TargetMode="External"/><Relationship Id="rId5" Type="http://schemas.openxmlformats.org/officeDocument/2006/relationships/image" Target="../media/image9.png"/><Relationship Id="rId10" Type="http://schemas.openxmlformats.org/officeDocument/2006/relationships/hyperlink" Target="https://european-digital-innovation-hubs.ec.europa.eu/edih-catalogue/edocobot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european-digital-innovation-hubs.ec.europa.eu/edih-catalogue/cd-edi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9.png"/><Relationship Id="rId4" Type="http://schemas.openxmlformats.org/officeDocument/2006/relationships/image" Target="../media/image14.png"/><Relationship Id="rId9" Type="http://schemas.openxmlformats.org/officeDocument/2006/relationships/hyperlink" Target="european-digital-innovation-hubs.ec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 Diagonal Corner of Rectangle 69">
            <a:extLst>
              <a:ext uri="{FF2B5EF4-FFF2-40B4-BE49-F238E27FC236}">
                <a16:creationId xmlns:a16="http://schemas.microsoft.com/office/drawing/2014/main" id="{2A14993E-86B0-197D-C626-700DAEE68D51}"/>
              </a:ext>
            </a:extLst>
          </p:cNvPr>
          <p:cNvSpPr/>
          <p:nvPr/>
        </p:nvSpPr>
        <p:spPr>
          <a:xfrm>
            <a:off x="524680" y="3216275"/>
            <a:ext cx="9521389" cy="133755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F7F73AE-E7DF-19D5-6746-E709393A924B}"/>
              </a:ext>
            </a:extLst>
          </p:cNvPr>
          <p:cNvSpPr txBox="1"/>
          <p:nvPr/>
        </p:nvSpPr>
        <p:spPr>
          <a:xfrm>
            <a:off x="2558516" y="3490244"/>
            <a:ext cx="524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*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44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63D45F3-A5EA-CDD4-BBF5-AF1F973ABE11}"/>
              </a:ext>
            </a:extLst>
          </p:cNvPr>
          <p:cNvSpPr/>
          <p:nvPr/>
        </p:nvSpPr>
        <p:spPr>
          <a:xfrm>
            <a:off x="6318250" y="3657173"/>
            <a:ext cx="818127" cy="4957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82" name="Picture 81" descr="A red and white flag&#10;&#10;Description automatically generated">
            <a:extLst>
              <a:ext uri="{FF2B5EF4-FFF2-40B4-BE49-F238E27FC236}">
                <a16:creationId xmlns:a16="http://schemas.microsoft.com/office/drawing/2014/main" id="{47635281-787F-1CD4-8E8F-4BF160B19A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2" t="13086" r="17635" b="13754"/>
          <a:stretch/>
        </p:blipFill>
        <p:spPr>
          <a:xfrm>
            <a:off x="575742" y="1524976"/>
            <a:ext cx="1490367" cy="1124650"/>
          </a:xfrm>
          <a:prstGeom prst="rect">
            <a:avLst/>
          </a:prstGeom>
          <a:ln>
            <a:solidFill>
              <a:srgbClr val="0068FF"/>
            </a:solidFill>
          </a:ln>
        </p:spPr>
      </p:pic>
      <p:pic>
        <p:nvPicPr>
          <p:cNvPr id="2" name="Picture Placeholder 5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0B14D874-7060-701D-3A20-2BD8B7A3CF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25" b="-9225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016EDDE9-5083-9D80-D7DE-5CDF43AD3D04}"/>
              </a:ext>
            </a:extLst>
          </p:cNvPr>
          <p:cNvGrpSpPr/>
          <p:nvPr/>
        </p:nvGrpSpPr>
        <p:grpSpPr>
          <a:xfrm>
            <a:off x="13129324" y="4528822"/>
            <a:ext cx="612000" cy="612000"/>
            <a:chOff x="3680255" y="6841154"/>
            <a:chExt cx="341671" cy="356347"/>
          </a:xfrm>
        </p:grpSpPr>
        <p:sp>
          <p:nvSpPr>
            <p:cNvPr id="4" name="Teardrop 3">
              <a:extLst>
                <a:ext uri="{FF2B5EF4-FFF2-40B4-BE49-F238E27FC236}">
                  <a16:creationId xmlns:a16="http://schemas.microsoft.com/office/drawing/2014/main" id="{6C2605CF-150C-115F-F6BF-DC96E1E0DF41}"/>
                </a:ext>
              </a:extLst>
            </p:cNvPr>
            <p:cNvSpPr/>
            <p:nvPr/>
          </p:nvSpPr>
          <p:spPr>
            <a:xfrm rot="7872523">
              <a:off x="3672917" y="6848492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020364-799F-7AD7-0A6C-EAE81D3C9CD2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3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1D94E86-DCEF-6707-FFB0-A3A143CEF971}"/>
              </a:ext>
            </a:extLst>
          </p:cNvPr>
          <p:cNvGrpSpPr/>
          <p:nvPr/>
        </p:nvGrpSpPr>
        <p:grpSpPr>
          <a:xfrm>
            <a:off x="12781086" y="3032232"/>
            <a:ext cx="612000" cy="612000"/>
            <a:chOff x="5626875" y="7765997"/>
            <a:chExt cx="341671" cy="356347"/>
          </a:xfrm>
        </p:grpSpPr>
        <p:sp>
          <p:nvSpPr>
            <p:cNvPr id="36" name="Teardrop 35">
              <a:extLst>
                <a:ext uri="{FF2B5EF4-FFF2-40B4-BE49-F238E27FC236}">
                  <a16:creationId xmlns:a16="http://schemas.microsoft.com/office/drawing/2014/main" id="{92697B58-D9BB-5865-F5E9-7869902A08C5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A8A2A65-96F9-1602-4670-64C0FDA03275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4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6D797-61DC-38D4-96EF-0DD9A8F31B00}"/>
              </a:ext>
            </a:extLst>
          </p:cNvPr>
          <p:cNvGrpSpPr/>
          <p:nvPr/>
        </p:nvGrpSpPr>
        <p:grpSpPr>
          <a:xfrm>
            <a:off x="12118076" y="6570274"/>
            <a:ext cx="612000" cy="612000"/>
            <a:chOff x="5626875" y="7765997"/>
            <a:chExt cx="341671" cy="356347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F52D5DF2-8628-6C4E-C5E8-425E93338D7F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0D02F43-47BE-0239-BDA6-5B750FF32A24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4C100E0-DEF9-53FF-92E9-61439D9CD3AC}"/>
              </a:ext>
            </a:extLst>
          </p:cNvPr>
          <p:cNvGrpSpPr/>
          <p:nvPr/>
        </p:nvGrpSpPr>
        <p:grpSpPr>
          <a:xfrm rot="10800000">
            <a:off x="13384396" y="7051776"/>
            <a:ext cx="612000" cy="612000"/>
            <a:chOff x="5626875" y="7765997"/>
            <a:chExt cx="341671" cy="356347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31EC90F3-B52B-58FB-4A80-7E633CF0ECE4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006624F-5969-2C09-0265-7D5D4AF0C2DA}"/>
                </a:ext>
              </a:extLst>
            </p:cNvPr>
            <p:cNvSpPr/>
            <p:nvPr/>
          </p:nvSpPr>
          <p:spPr>
            <a:xfrm rot="10800000"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F56B15C-F349-17F9-1DD9-6B9CB9F7DB5F}"/>
              </a:ext>
            </a:extLst>
          </p:cNvPr>
          <p:cNvGrpSpPr/>
          <p:nvPr/>
        </p:nvGrpSpPr>
        <p:grpSpPr>
          <a:xfrm>
            <a:off x="15723812" y="5606549"/>
            <a:ext cx="612000" cy="612000"/>
            <a:chOff x="5626875" y="7765997"/>
            <a:chExt cx="341671" cy="356347"/>
          </a:xfrm>
        </p:grpSpPr>
        <p:sp>
          <p:nvSpPr>
            <p:cNvPr id="46" name="Teardrop 45">
              <a:extLst>
                <a:ext uri="{FF2B5EF4-FFF2-40B4-BE49-F238E27FC236}">
                  <a16:creationId xmlns:a16="http://schemas.microsoft.com/office/drawing/2014/main" id="{EC41446D-560E-9C27-038A-80DB33DD4FDE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C8C91FC-5855-3796-2AB4-0925BD13F24A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5</a:t>
              </a:r>
            </a:p>
          </p:txBody>
        </p:sp>
      </p:grp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4569" y="6663018"/>
            <a:ext cx="2991485" cy="3183255"/>
          </a:xfrm>
          <a:custGeom>
            <a:avLst/>
            <a:gdLst/>
            <a:ahLst/>
            <a:cxnLst/>
            <a:rect l="l" t="t" r="r" b="b"/>
            <a:pathLst>
              <a:path w="2991485" h="3183254">
                <a:moveTo>
                  <a:pt x="2991066" y="0"/>
                </a:moveTo>
                <a:lnTo>
                  <a:pt x="0" y="0"/>
                </a:lnTo>
                <a:lnTo>
                  <a:pt x="0" y="2684128"/>
                </a:lnTo>
                <a:lnTo>
                  <a:pt x="2282" y="2732139"/>
                </a:lnTo>
                <a:lnTo>
                  <a:pt x="8989" y="2778858"/>
                </a:lnTo>
                <a:lnTo>
                  <a:pt x="19912" y="2824078"/>
                </a:lnTo>
                <a:lnTo>
                  <a:pt x="34842" y="2867588"/>
                </a:lnTo>
                <a:lnTo>
                  <a:pt x="53570" y="2909181"/>
                </a:lnTo>
                <a:lnTo>
                  <a:pt x="75887" y="2948647"/>
                </a:lnTo>
                <a:lnTo>
                  <a:pt x="101585" y="2985777"/>
                </a:lnTo>
                <a:lnTo>
                  <a:pt x="130454" y="3020362"/>
                </a:lnTo>
                <a:lnTo>
                  <a:pt x="162286" y="3052194"/>
                </a:lnTo>
                <a:lnTo>
                  <a:pt x="196872" y="3081063"/>
                </a:lnTo>
                <a:lnTo>
                  <a:pt x="234002" y="3106761"/>
                </a:lnTo>
                <a:lnTo>
                  <a:pt x="273467" y="3129078"/>
                </a:lnTo>
                <a:lnTo>
                  <a:pt x="315060" y="3147807"/>
                </a:lnTo>
                <a:lnTo>
                  <a:pt x="358571" y="3162737"/>
                </a:lnTo>
                <a:lnTo>
                  <a:pt x="403790" y="3173660"/>
                </a:lnTo>
                <a:lnTo>
                  <a:pt x="450510" y="3180367"/>
                </a:lnTo>
                <a:lnTo>
                  <a:pt x="498521" y="3182649"/>
                </a:lnTo>
                <a:lnTo>
                  <a:pt x="2492544" y="3182649"/>
                </a:lnTo>
                <a:lnTo>
                  <a:pt x="2540555" y="3180367"/>
                </a:lnTo>
                <a:lnTo>
                  <a:pt x="2587275" y="3173660"/>
                </a:lnTo>
                <a:lnTo>
                  <a:pt x="2632494" y="3162737"/>
                </a:lnTo>
                <a:lnTo>
                  <a:pt x="2676005" y="3147807"/>
                </a:lnTo>
                <a:lnTo>
                  <a:pt x="2717598" y="3129078"/>
                </a:lnTo>
                <a:lnTo>
                  <a:pt x="2757063" y="3106761"/>
                </a:lnTo>
                <a:lnTo>
                  <a:pt x="2794194" y="3081063"/>
                </a:lnTo>
                <a:lnTo>
                  <a:pt x="2828779" y="3052194"/>
                </a:lnTo>
                <a:lnTo>
                  <a:pt x="2860611" y="3020362"/>
                </a:lnTo>
                <a:lnTo>
                  <a:pt x="2889480" y="2985777"/>
                </a:lnTo>
                <a:lnTo>
                  <a:pt x="2915178" y="2948647"/>
                </a:lnTo>
                <a:lnTo>
                  <a:pt x="2937495" y="2909181"/>
                </a:lnTo>
                <a:lnTo>
                  <a:pt x="2956224" y="2867588"/>
                </a:lnTo>
                <a:lnTo>
                  <a:pt x="2971154" y="2824078"/>
                </a:lnTo>
                <a:lnTo>
                  <a:pt x="2982077" y="2778858"/>
                </a:lnTo>
                <a:lnTo>
                  <a:pt x="2988784" y="2732139"/>
                </a:lnTo>
                <a:lnTo>
                  <a:pt x="2991066" y="2684128"/>
                </a:lnTo>
                <a:lnTo>
                  <a:pt x="299106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504" y="6663018"/>
            <a:ext cx="2925445" cy="3183255"/>
          </a:xfrm>
          <a:custGeom>
            <a:avLst/>
            <a:gdLst/>
            <a:ahLst/>
            <a:cxnLst/>
            <a:rect l="l" t="t" r="r" b="b"/>
            <a:pathLst>
              <a:path w="2925445" h="3183254">
                <a:moveTo>
                  <a:pt x="2925319" y="0"/>
                </a:moveTo>
                <a:lnTo>
                  <a:pt x="0" y="0"/>
                </a:lnTo>
                <a:lnTo>
                  <a:pt x="0" y="2695083"/>
                </a:lnTo>
                <a:lnTo>
                  <a:pt x="2231" y="2742039"/>
                </a:lnTo>
                <a:lnTo>
                  <a:pt x="8791" y="2787732"/>
                </a:lnTo>
                <a:lnTo>
                  <a:pt x="19474" y="2831957"/>
                </a:lnTo>
                <a:lnTo>
                  <a:pt x="34076" y="2874512"/>
                </a:lnTo>
                <a:lnTo>
                  <a:pt x="52392" y="2915190"/>
                </a:lnTo>
                <a:lnTo>
                  <a:pt x="74219" y="2953788"/>
                </a:lnTo>
                <a:lnTo>
                  <a:pt x="99352" y="2990102"/>
                </a:lnTo>
                <a:lnTo>
                  <a:pt x="127587" y="3023928"/>
                </a:lnTo>
                <a:lnTo>
                  <a:pt x="158719" y="3055060"/>
                </a:lnTo>
                <a:lnTo>
                  <a:pt x="192545" y="3083294"/>
                </a:lnTo>
                <a:lnTo>
                  <a:pt x="228858" y="3108427"/>
                </a:lnTo>
                <a:lnTo>
                  <a:pt x="267457" y="3130254"/>
                </a:lnTo>
                <a:lnTo>
                  <a:pt x="308135" y="3148571"/>
                </a:lnTo>
                <a:lnTo>
                  <a:pt x="350690" y="3163173"/>
                </a:lnTo>
                <a:lnTo>
                  <a:pt x="394915" y="3173856"/>
                </a:lnTo>
                <a:lnTo>
                  <a:pt x="440608" y="3180416"/>
                </a:lnTo>
                <a:lnTo>
                  <a:pt x="487564" y="3182647"/>
                </a:lnTo>
                <a:lnTo>
                  <a:pt x="2437754" y="3182647"/>
                </a:lnTo>
                <a:lnTo>
                  <a:pt x="2484710" y="3180416"/>
                </a:lnTo>
                <a:lnTo>
                  <a:pt x="2530403" y="3173856"/>
                </a:lnTo>
                <a:lnTo>
                  <a:pt x="2574629" y="3163173"/>
                </a:lnTo>
                <a:lnTo>
                  <a:pt x="2617183" y="3148571"/>
                </a:lnTo>
                <a:lnTo>
                  <a:pt x="2657861" y="3130254"/>
                </a:lnTo>
                <a:lnTo>
                  <a:pt x="2696460" y="3108427"/>
                </a:lnTo>
                <a:lnTo>
                  <a:pt x="2732774" y="3083294"/>
                </a:lnTo>
                <a:lnTo>
                  <a:pt x="2766599" y="3055060"/>
                </a:lnTo>
                <a:lnTo>
                  <a:pt x="2797731" y="3023928"/>
                </a:lnTo>
                <a:lnTo>
                  <a:pt x="2825966" y="2990102"/>
                </a:lnTo>
                <a:lnTo>
                  <a:pt x="2851099" y="2953788"/>
                </a:lnTo>
                <a:lnTo>
                  <a:pt x="2872926" y="2915190"/>
                </a:lnTo>
                <a:lnTo>
                  <a:pt x="2891242" y="2874512"/>
                </a:lnTo>
                <a:lnTo>
                  <a:pt x="2905844" y="2831957"/>
                </a:lnTo>
                <a:lnTo>
                  <a:pt x="2916527" y="2787732"/>
                </a:lnTo>
                <a:lnTo>
                  <a:pt x="2923087" y="2742039"/>
                </a:lnTo>
                <a:lnTo>
                  <a:pt x="2925319" y="2695083"/>
                </a:lnTo>
                <a:lnTo>
                  <a:pt x="2925319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7439" y="6663015"/>
            <a:ext cx="3131185" cy="3183255"/>
          </a:xfrm>
          <a:custGeom>
            <a:avLst/>
            <a:gdLst/>
            <a:ahLst/>
            <a:cxnLst/>
            <a:rect l="l" t="t" r="r" b="b"/>
            <a:pathLst>
              <a:path w="3131184" h="3183254">
                <a:moveTo>
                  <a:pt x="3130710" y="0"/>
                </a:moveTo>
                <a:lnTo>
                  <a:pt x="0" y="0"/>
                </a:lnTo>
                <a:lnTo>
                  <a:pt x="0" y="2660855"/>
                </a:lnTo>
                <a:lnTo>
                  <a:pt x="2132" y="2708349"/>
                </a:lnTo>
                <a:lnTo>
                  <a:pt x="8406" y="2754649"/>
                </a:lnTo>
                <a:lnTo>
                  <a:pt x="18639" y="2799569"/>
                </a:lnTo>
                <a:lnTo>
                  <a:pt x="32644" y="2842927"/>
                </a:lnTo>
                <a:lnTo>
                  <a:pt x="50240" y="2884537"/>
                </a:lnTo>
                <a:lnTo>
                  <a:pt x="71240" y="2924215"/>
                </a:lnTo>
                <a:lnTo>
                  <a:pt x="95461" y="2961778"/>
                </a:lnTo>
                <a:lnTo>
                  <a:pt x="122720" y="2997042"/>
                </a:lnTo>
                <a:lnTo>
                  <a:pt x="152830" y="3029821"/>
                </a:lnTo>
                <a:lnTo>
                  <a:pt x="185609" y="3059931"/>
                </a:lnTo>
                <a:lnTo>
                  <a:pt x="220873" y="3087189"/>
                </a:lnTo>
                <a:lnTo>
                  <a:pt x="258436" y="3111411"/>
                </a:lnTo>
                <a:lnTo>
                  <a:pt x="298114" y="3132411"/>
                </a:lnTo>
                <a:lnTo>
                  <a:pt x="339725" y="3150006"/>
                </a:lnTo>
                <a:lnTo>
                  <a:pt x="383082" y="3164012"/>
                </a:lnTo>
                <a:lnTo>
                  <a:pt x="428003" y="3174244"/>
                </a:lnTo>
                <a:lnTo>
                  <a:pt x="474303" y="3180519"/>
                </a:lnTo>
                <a:lnTo>
                  <a:pt x="521797" y="3182651"/>
                </a:lnTo>
                <a:lnTo>
                  <a:pt x="2608912" y="3182651"/>
                </a:lnTo>
                <a:lnTo>
                  <a:pt x="2656406" y="3180519"/>
                </a:lnTo>
                <a:lnTo>
                  <a:pt x="2702706" y="3174244"/>
                </a:lnTo>
                <a:lnTo>
                  <a:pt x="2747627" y="3164012"/>
                </a:lnTo>
                <a:lnTo>
                  <a:pt x="2790984" y="3150006"/>
                </a:lnTo>
                <a:lnTo>
                  <a:pt x="2832595" y="3132411"/>
                </a:lnTo>
                <a:lnTo>
                  <a:pt x="2872273" y="3111411"/>
                </a:lnTo>
                <a:lnTo>
                  <a:pt x="2909836" y="3087189"/>
                </a:lnTo>
                <a:lnTo>
                  <a:pt x="2945100" y="3059931"/>
                </a:lnTo>
                <a:lnTo>
                  <a:pt x="2977879" y="3029821"/>
                </a:lnTo>
                <a:lnTo>
                  <a:pt x="3007989" y="2997042"/>
                </a:lnTo>
                <a:lnTo>
                  <a:pt x="3035248" y="2961778"/>
                </a:lnTo>
                <a:lnTo>
                  <a:pt x="3059469" y="2924215"/>
                </a:lnTo>
                <a:lnTo>
                  <a:pt x="3080469" y="2884537"/>
                </a:lnTo>
                <a:lnTo>
                  <a:pt x="3098065" y="2842927"/>
                </a:lnTo>
                <a:lnTo>
                  <a:pt x="3112070" y="2799569"/>
                </a:lnTo>
                <a:lnTo>
                  <a:pt x="3122303" y="2754649"/>
                </a:lnTo>
                <a:lnTo>
                  <a:pt x="3128577" y="2708349"/>
                </a:lnTo>
                <a:lnTo>
                  <a:pt x="3130710" y="2660855"/>
                </a:lnTo>
                <a:lnTo>
                  <a:pt x="313071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781544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  <a:latin typeface="Arial"/>
                <a:cs typeface="Arial"/>
              </a:rPr>
              <a:t>Denmark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5646" y="6924547"/>
            <a:ext cx="2626524" cy="2357761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65"/>
              </a:spcBef>
            </a:pPr>
            <a:r>
              <a:rPr lang="en-US" dirty="0">
                <a:latin typeface="Arial"/>
                <a:cs typeface="Arial"/>
              </a:rPr>
              <a:t>Concentrate on crucial sectors, including manufacturing and processing, public administration, and energy, demonstrating their dedication to driving digital innovation.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3722" y="6903211"/>
            <a:ext cx="2731135" cy="147187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90"/>
              </a:spcBef>
            </a:pPr>
            <a:r>
              <a:rPr lang="en-US" sz="1800" dirty="0">
                <a:latin typeface="Arial"/>
                <a:cs typeface="Arial"/>
              </a:rPr>
              <a:t>Advance innovation in areas such as agricultural biotechnology and food biotechnology, education, and environment.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75566" y="6906259"/>
            <a:ext cx="2485533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0"/>
              </a:spcBef>
            </a:pPr>
            <a:r>
              <a:rPr lang="en-US" sz="1800" dirty="0">
                <a:latin typeface="Arial"/>
                <a:cs typeface="Arial"/>
              </a:rPr>
              <a:t>Focus on sectors like smart cities, consumer products, and construction and assembly, and contribute significantly to the development of advanced technologies.</a:t>
            </a: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10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5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659334" y="5287771"/>
            <a:ext cx="602111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Denmark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9450" y="6799853"/>
            <a:ext cx="271272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501" y="1"/>
                </a:lnTo>
              </a:path>
            </a:pathLst>
          </a:custGeom>
          <a:ln w="2540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982" y="6799853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96826" y="6799853"/>
            <a:ext cx="2536825" cy="0"/>
          </a:xfrm>
          <a:custGeom>
            <a:avLst/>
            <a:gdLst/>
            <a:ahLst/>
            <a:cxnLst/>
            <a:rect l="l" t="t" r="r" b="b"/>
            <a:pathLst>
              <a:path w="2536825">
                <a:moveTo>
                  <a:pt x="0" y="0"/>
                </a:moveTo>
                <a:lnTo>
                  <a:pt x="2536629" y="1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39"/>
            <a:ext cx="6298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2914AAF4-185D-DF33-AC21-EA1B145D8AC5}"/>
              </a:ext>
            </a:extLst>
          </p:cNvPr>
          <p:cNvSpPr/>
          <p:nvPr/>
        </p:nvSpPr>
        <p:spPr>
          <a:xfrm>
            <a:off x="2608929" y="2838450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Round Diagonal Corner of Rectangle 9">
            <a:extLst>
              <a:ext uri="{FF2B5EF4-FFF2-40B4-BE49-F238E27FC236}">
                <a16:creationId xmlns:a16="http://schemas.microsoft.com/office/drawing/2014/main" id="{54C3C5C6-3759-FE0C-287D-DA56C56B4E21}"/>
              </a:ext>
            </a:extLst>
          </p:cNvPr>
          <p:cNvSpPr/>
          <p:nvPr/>
        </p:nvSpPr>
        <p:spPr>
          <a:xfrm>
            <a:off x="2604723" y="4663071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AddSmart</a:t>
            </a:r>
            <a:endParaRPr lang="en-GB" sz="2400" dirty="0"/>
          </a:p>
        </p:txBody>
      </p:sp>
      <p:sp>
        <p:nvSpPr>
          <p:cNvPr id="6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60F58785-E823-EA43-238A-53C1B9266297}"/>
              </a:ext>
            </a:extLst>
          </p:cNvPr>
          <p:cNvSpPr/>
          <p:nvPr/>
        </p:nvSpPr>
        <p:spPr>
          <a:xfrm>
            <a:off x="8033947" y="2838450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Round Diagonal Corner of Rectangle 9">
            <a:extLst>
              <a:ext uri="{FF2B5EF4-FFF2-40B4-BE49-F238E27FC236}">
                <a16:creationId xmlns:a16="http://schemas.microsoft.com/office/drawing/2014/main" id="{5CB77324-8598-624E-58A1-63DF87F04BFE}"/>
              </a:ext>
            </a:extLst>
          </p:cNvPr>
          <p:cNvSpPr/>
          <p:nvPr/>
        </p:nvSpPr>
        <p:spPr>
          <a:xfrm>
            <a:off x="8029741" y="4663071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CD-EDIH</a:t>
            </a:r>
          </a:p>
        </p:txBody>
      </p:sp>
      <p:sp>
        <p:nvSpPr>
          <p:cNvPr id="8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7B911431-8327-7E28-2C12-C43F42E7DBB1}"/>
              </a:ext>
            </a:extLst>
          </p:cNvPr>
          <p:cNvSpPr/>
          <p:nvPr/>
        </p:nvSpPr>
        <p:spPr>
          <a:xfrm>
            <a:off x="13329914" y="2855507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Round Diagonal Corner of Rectangle 9">
            <a:extLst>
              <a:ext uri="{FF2B5EF4-FFF2-40B4-BE49-F238E27FC236}">
                <a16:creationId xmlns:a16="http://schemas.microsoft.com/office/drawing/2014/main" id="{B97BA873-36A1-B971-A3DB-8FA59BF6FC6D}"/>
              </a:ext>
            </a:extLst>
          </p:cNvPr>
          <p:cNvSpPr/>
          <p:nvPr/>
        </p:nvSpPr>
        <p:spPr>
          <a:xfrm>
            <a:off x="13325708" y="4680128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EDOcobot</a:t>
            </a:r>
            <a:endParaRPr lang="en-GB" sz="2400" dirty="0"/>
          </a:p>
        </p:txBody>
      </p:sp>
      <p:sp>
        <p:nvSpPr>
          <p:cNvPr id="10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B5590C50-5431-BBD2-C95F-73C26E2AE7D8}"/>
              </a:ext>
            </a:extLst>
          </p:cNvPr>
          <p:cNvSpPr/>
          <p:nvPr/>
        </p:nvSpPr>
        <p:spPr>
          <a:xfrm>
            <a:off x="4771374" y="6323757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1" name="Round Diagonal Corner of Rectangle 9">
            <a:extLst>
              <a:ext uri="{FF2B5EF4-FFF2-40B4-BE49-F238E27FC236}">
                <a16:creationId xmlns:a16="http://schemas.microsoft.com/office/drawing/2014/main" id="{6E4A2E98-54EE-BF02-CD7B-52695EE8EA81}"/>
              </a:ext>
            </a:extLst>
          </p:cNvPr>
          <p:cNvSpPr/>
          <p:nvPr/>
        </p:nvSpPr>
        <p:spPr>
          <a:xfrm>
            <a:off x="4767168" y="8148378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GC EDIH</a:t>
            </a:r>
          </a:p>
        </p:txBody>
      </p:sp>
      <p:sp>
        <p:nvSpPr>
          <p:cNvPr id="12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15A9907E-A273-DDB4-19B5-3EDC46EFBD5E}"/>
              </a:ext>
            </a:extLst>
          </p:cNvPr>
          <p:cNvSpPr/>
          <p:nvPr/>
        </p:nvSpPr>
        <p:spPr>
          <a:xfrm>
            <a:off x="10339285" y="6312173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3" name="Round Diagonal Corner of Rectangle 9">
            <a:extLst>
              <a:ext uri="{FF2B5EF4-FFF2-40B4-BE49-F238E27FC236}">
                <a16:creationId xmlns:a16="http://schemas.microsoft.com/office/drawing/2014/main" id="{9C5AA3FB-A8B0-E857-A1EB-972B100A4580}"/>
              </a:ext>
            </a:extLst>
          </p:cNvPr>
          <p:cNvSpPr/>
          <p:nvPr/>
        </p:nvSpPr>
        <p:spPr>
          <a:xfrm>
            <a:off x="10335079" y="8136794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SEDIH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5400" dirty="0">
                <a:solidFill>
                  <a:srgbClr val="FF5A63"/>
                </a:solidFill>
              </a:rPr>
              <a:t>Network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overview: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5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>
                <a:solidFill>
                  <a:srgbClr val="FF5A63"/>
                </a:solidFill>
              </a:rPr>
              <a:t>members</a:t>
            </a:r>
            <a:r>
              <a:rPr lang="en-US" sz="5400" spc="-20">
                <a:solidFill>
                  <a:srgbClr val="FF5A63"/>
                </a:solidFill>
              </a:rPr>
              <a:t> </a:t>
            </a:r>
            <a:r>
              <a:rPr lang="en-US" sz="5400">
                <a:solidFill>
                  <a:srgbClr val="FF5A63"/>
                </a:solidFill>
              </a:rPr>
              <a:t>–</a:t>
            </a:r>
            <a:r>
              <a:rPr lang="en-US" sz="5400" spc="-2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5</a:t>
            </a:r>
            <a:r>
              <a:rPr lang="en-US" sz="5400" spc="-30" dirty="0">
                <a:solidFill>
                  <a:srgbClr val="0064FF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EDIHs</a:t>
            </a:r>
            <a:endParaRPr sz="5400" dirty="0"/>
          </a:p>
        </p:txBody>
      </p:sp>
      <p:pic>
        <p:nvPicPr>
          <p:cNvPr id="25" name="object 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6440" y="2744781"/>
            <a:ext cx="3737082" cy="1953826"/>
          </a:xfrm>
          <a:prstGeom prst="rect">
            <a:avLst/>
          </a:prstGeom>
        </p:spPr>
      </p:pic>
      <p:pic>
        <p:nvPicPr>
          <p:cNvPr id="16" name="object 25">
            <a:extLst>
              <a:ext uri="{FF2B5EF4-FFF2-40B4-BE49-F238E27FC236}">
                <a16:creationId xmlns:a16="http://schemas.microsoft.com/office/drawing/2014/main" id="{16D43CC4-616E-550E-EA54-38719D37DE9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62050" y="3115216"/>
            <a:ext cx="3116656" cy="1304074"/>
          </a:xfrm>
          <a:prstGeom prst="rect">
            <a:avLst/>
          </a:prstGeom>
        </p:spPr>
      </p:pic>
      <p:pic>
        <p:nvPicPr>
          <p:cNvPr id="27" name="object 25">
            <a:extLst>
              <a:ext uri="{FF2B5EF4-FFF2-40B4-BE49-F238E27FC236}">
                <a16:creationId xmlns:a16="http://schemas.microsoft.com/office/drawing/2014/main" id="{D2443856-E720-77A3-174F-1DEA5FFB247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20530" y="6777987"/>
            <a:ext cx="3182593" cy="935761"/>
          </a:xfrm>
          <a:prstGeom prst="rect">
            <a:avLst/>
          </a:prstGeom>
        </p:spPr>
      </p:pic>
      <p:pic>
        <p:nvPicPr>
          <p:cNvPr id="31" name="object 25">
            <a:extLst>
              <a:ext uri="{FF2B5EF4-FFF2-40B4-BE49-F238E27FC236}">
                <a16:creationId xmlns:a16="http://schemas.microsoft.com/office/drawing/2014/main" id="{E9C24FE1-B59A-401F-56D5-4A34CB27688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63303" y="3421737"/>
            <a:ext cx="3236335" cy="5964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B59F87E-89A6-BED7-D541-4CC172B903FA}"/>
              </a:ext>
            </a:extLst>
          </p:cNvPr>
          <p:cNvSpPr txBox="1"/>
          <p:nvPr/>
        </p:nvSpPr>
        <p:spPr>
          <a:xfrm>
            <a:off x="5413247" y="6861148"/>
            <a:ext cx="2661337" cy="769441"/>
          </a:xfrm>
          <a:prstGeom prst="rect">
            <a:avLst/>
          </a:prstGeom>
          <a:noFill/>
          <a:ln>
            <a:solidFill>
              <a:srgbClr val="FFFEFB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GC EDIH</a:t>
            </a:r>
          </a:p>
        </p:txBody>
      </p:sp>
      <p:sp>
        <p:nvSpPr>
          <p:cNvPr id="36" name="object 17">
            <a:hlinkClick r:id="rId8"/>
            <a:extLst>
              <a:ext uri="{FF2B5EF4-FFF2-40B4-BE49-F238E27FC236}">
                <a16:creationId xmlns:a16="http://schemas.microsoft.com/office/drawing/2014/main" id="{BBC54DBF-B9C8-45D4-9856-2A7FF9D126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00515" y="2821765"/>
            <a:ext cx="3961912" cy="2700313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7">
            <a:hlinkClick r:id="rId9"/>
            <a:extLst>
              <a:ext uri="{FF2B5EF4-FFF2-40B4-BE49-F238E27FC236}">
                <a16:creationId xmlns:a16="http://schemas.microsoft.com/office/drawing/2014/main" id="{DC0D8538-78AC-F2C3-187A-A3D5E111DC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33945" y="2861997"/>
            <a:ext cx="3953498" cy="2669474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17">
            <a:hlinkClick r:id="rId10"/>
            <a:extLst>
              <a:ext uri="{FF2B5EF4-FFF2-40B4-BE49-F238E27FC236}">
                <a16:creationId xmlns:a16="http://schemas.microsoft.com/office/drawing/2014/main" id="{B7E6EB8E-A874-A2F9-C2D7-77D2BE638A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337552" y="2880470"/>
            <a:ext cx="3953498" cy="2658666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17">
            <a:hlinkClick r:id="rId11"/>
            <a:extLst>
              <a:ext uri="{FF2B5EF4-FFF2-40B4-BE49-F238E27FC236}">
                <a16:creationId xmlns:a16="http://schemas.microsoft.com/office/drawing/2014/main" id="{D5EEB1E9-B87B-6EF6-E187-4E3FD8CC6C0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4524" y="6323757"/>
            <a:ext cx="3936140" cy="267204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7">
            <a:hlinkClick r:id="rId12"/>
            <a:extLst>
              <a:ext uri="{FF2B5EF4-FFF2-40B4-BE49-F238E27FC236}">
                <a16:creationId xmlns:a16="http://schemas.microsoft.com/office/drawing/2014/main" id="{120F93AC-BBC7-BED4-3BC3-033226EAA6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30871" y="6312173"/>
            <a:ext cx="3974528" cy="2695213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">
            <a:extLst>
              <a:ext uri="{FF2B5EF4-FFF2-40B4-BE49-F238E27FC236}">
                <a16:creationId xmlns:a16="http://schemas.microsoft.com/office/drawing/2014/main" id="{1E50C64D-2654-F5D0-E5DD-85CA7B8B53FA}"/>
              </a:ext>
            </a:extLst>
          </p:cNvPr>
          <p:cNvSpPr/>
          <p:nvPr/>
        </p:nvSpPr>
        <p:spPr>
          <a:xfrm>
            <a:off x="10353041" y="7617695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5">
            <a:extLst>
              <a:ext uri="{FF2B5EF4-FFF2-40B4-BE49-F238E27FC236}">
                <a16:creationId xmlns:a16="http://schemas.microsoft.com/office/drawing/2014/main" id="{606C6B93-AA0E-30EC-F460-847112AF8FFD}"/>
              </a:ext>
            </a:extLst>
          </p:cNvPr>
          <p:cNvSpPr/>
          <p:nvPr/>
        </p:nvSpPr>
        <p:spPr>
          <a:xfrm>
            <a:off x="10463509" y="7604504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1">
            <a:extLst>
              <a:ext uri="{FF2B5EF4-FFF2-40B4-BE49-F238E27FC236}">
                <a16:creationId xmlns:a16="http://schemas.microsoft.com/office/drawing/2014/main" id="{E7F199C4-6A67-8D82-2A35-9DBB80B08248}"/>
              </a:ext>
            </a:extLst>
          </p:cNvPr>
          <p:cNvSpPr/>
          <p:nvPr/>
        </p:nvSpPr>
        <p:spPr>
          <a:xfrm>
            <a:off x="10849880" y="7770686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">
            <a:extLst>
              <a:ext uri="{FF2B5EF4-FFF2-40B4-BE49-F238E27FC236}">
                <a16:creationId xmlns:a16="http://schemas.microsoft.com/office/drawing/2014/main" id="{EC1383FF-0948-F67A-6ACB-93974BE3870A}"/>
              </a:ext>
            </a:extLst>
          </p:cNvPr>
          <p:cNvSpPr/>
          <p:nvPr/>
        </p:nvSpPr>
        <p:spPr>
          <a:xfrm>
            <a:off x="10353041" y="5531589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5">
            <a:extLst>
              <a:ext uri="{FF2B5EF4-FFF2-40B4-BE49-F238E27FC236}">
                <a16:creationId xmlns:a16="http://schemas.microsoft.com/office/drawing/2014/main" id="{2870F713-8D5D-C916-4A21-FB006CD1F280}"/>
              </a:ext>
            </a:extLst>
          </p:cNvPr>
          <p:cNvSpPr/>
          <p:nvPr/>
        </p:nvSpPr>
        <p:spPr>
          <a:xfrm>
            <a:off x="10463509" y="5518398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1">
            <a:extLst>
              <a:ext uri="{FF2B5EF4-FFF2-40B4-BE49-F238E27FC236}">
                <a16:creationId xmlns:a16="http://schemas.microsoft.com/office/drawing/2014/main" id="{1A691FDA-9EFF-6255-0920-CA09C654AEF1}"/>
              </a:ext>
            </a:extLst>
          </p:cNvPr>
          <p:cNvSpPr/>
          <p:nvPr/>
        </p:nvSpPr>
        <p:spPr>
          <a:xfrm>
            <a:off x="10849880" y="5684580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6DDDF6D2-19A2-2373-F060-E32B8EC083A4}"/>
              </a:ext>
            </a:extLst>
          </p:cNvPr>
          <p:cNvSpPr/>
          <p:nvPr/>
        </p:nvSpPr>
        <p:spPr>
          <a:xfrm>
            <a:off x="10353041" y="3367868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C0F6E66D-7AA9-7115-FB5A-4C0B66DFFB5F}"/>
              </a:ext>
            </a:extLst>
          </p:cNvPr>
          <p:cNvSpPr/>
          <p:nvPr/>
        </p:nvSpPr>
        <p:spPr>
          <a:xfrm>
            <a:off x="10463509" y="3354677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7220A8FD-BB84-4DE6-D9A7-B461129D60E4}"/>
              </a:ext>
            </a:extLst>
          </p:cNvPr>
          <p:cNvSpPr/>
          <p:nvPr/>
        </p:nvSpPr>
        <p:spPr>
          <a:xfrm>
            <a:off x="10849880" y="3520859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093" y="7633673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093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048" y="1390650"/>
            <a:ext cx="922401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7050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172821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/>
          </a:p>
        </p:txBody>
      </p:sp>
      <p:sp>
        <p:nvSpPr>
          <p:cNvPr id="15" name="object 15"/>
          <p:cNvSpPr/>
          <p:nvPr/>
        </p:nvSpPr>
        <p:spPr>
          <a:xfrm>
            <a:off x="649560" y="3359542"/>
            <a:ext cx="9025933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06297" y="3545332"/>
            <a:ext cx="7889737" cy="14416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Leverage cutting-edge technologies such as artificial </a:t>
            </a:r>
            <a:r>
              <a:rPr lang="en-US" sz="2200">
                <a:latin typeface="Arial"/>
                <a:cs typeface="Arial"/>
              </a:rPr>
              <a:t>intelligence and </a:t>
            </a:r>
            <a:r>
              <a:rPr lang="en-US" sz="2200" dirty="0">
                <a:latin typeface="Arial"/>
                <a:cs typeface="Arial"/>
              </a:rPr>
              <a:t>decision support, big data, and digital twins to </a:t>
            </a:r>
            <a:r>
              <a:rPr lang="en-US" sz="2200" dirty="0" err="1">
                <a:latin typeface="Arial"/>
                <a:cs typeface="Arial"/>
              </a:rPr>
              <a:t>revolutionise</a:t>
            </a:r>
            <a:r>
              <a:rPr lang="en-US" sz="2200" dirty="0">
                <a:latin typeface="Arial"/>
                <a:cs typeface="Arial"/>
              </a:rPr>
              <a:t> data analytics and simulation techniques across a spectrum of industries.</a:t>
            </a:r>
          </a:p>
        </p:txBody>
      </p:sp>
      <p:sp>
        <p:nvSpPr>
          <p:cNvPr id="17" name="object 17"/>
          <p:cNvSpPr/>
          <p:nvPr/>
        </p:nvSpPr>
        <p:spPr>
          <a:xfrm>
            <a:off x="637518" y="5518398"/>
            <a:ext cx="9025933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94256" y="5689385"/>
            <a:ext cx="7901778" cy="107074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7000"/>
              </a:lnSpc>
              <a:spcBef>
                <a:spcPts val="80"/>
              </a:spcBef>
            </a:pPr>
            <a:r>
              <a:rPr lang="en-US" sz="2200" dirty="0">
                <a:latin typeface="Arial"/>
                <a:cs typeface="Arial"/>
              </a:rPr>
              <a:t>Lead in Denmark by </a:t>
            </a:r>
            <a:r>
              <a:rPr lang="en-US" sz="2200" dirty="0" err="1">
                <a:latin typeface="Arial"/>
                <a:cs typeface="Arial"/>
              </a:rPr>
              <a:t>prioritising</a:t>
            </a:r>
            <a:r>
              <a:rPr lang="en-US" sz="2200" dirty="0">
                <a:latin typeface="Arial"/>
                <a:cs typeface="Arial"/>
              </a:rPr>
              <a:t> high-performance computing, IoT, and robotics, fostering intelligent solutions in manufacturing, logistics, and human-computer interaction.</a:t>
            </a:r>
          </a:p>
        </p:txBody>
      </p:sp>
      <p:sp>
        <p:nvSpPr>
          <p:cNvPr id="19" name="object 19"/>
          <p:cNvSpPr/>
          <p:nvPr/>
        </p:nvSpPr>
        <p:spPr>
          <a:xfrm>
            <a:off x="649561" y="7633673"/>
            <a:ext cx="8991030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20" name="object 20"/>
          <p:cNvSpPr txBox="1"/>
          <p:nvPr/>
        </p:nvSpPr>
        <p:spPr>
          <a:xfrm>
            <a:off x="1407198" y="7798856"/>
            <a:ext cx="7888836" cy="144039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US" sz="2200" dirty="0" err="1">
                <a:latin typeface="Arial"/>
                <a:cs typeface="Arial"/>
              </a:rPr>
              <a:t>Specialise</a:t>
            </a:r>
            <a:r>
              <a:rPr lang="en-US" sz="2200" dirty="0">
                <a:latin typeface="Arial"/>
                <a:cs typeface="Arial"/>
              </a:rPr>
              <a:t> in cybersecurity, virtual reality, and additive manufacturing, contributing to secure digital ecosystems and pioneering immersive experiences, all while driving innovative production processes.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024142" y="3524250"/>
            <a:ext cx="6653171" cy="10668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Demonstrate excellence in technological innovation, delivering cutting-edge solutions tailored for </a:t>
            </a:r>
            <a:br>
              <a:rPr lang="en-US" sz="2200" dirty="0">
                <a:latin typeface="Arial"/>
                <a:cs typeface="Arial"/>
              </a:rPr>
            </a:br>
            <a:r>
              <a:rPr lang="en-US" sz="2200" dirty="0">
                <a:latin typeface="Arial"/>
                <a:cs typeface="Arial"/>
              </a:rPr>
              <a:t>diverse industries.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023412" y="5690854"/>
            <a:ext cx="7023100" cy="10668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Play a pivotal role in innovation through prototyping and technology transfer, effectively translating research findings into practical and applicable solutions.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037817" y="7794763"/>
            <a:ext cx="7198116" cy="14416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US" sz="2200" dirty="0" err="1">
                <a:latin typeface="Arial"/>
                <a:cs typeface="Arial"/>
              </a:rPr>
              <a:t>Prioritise</a:t>
            </a:r>
            <a:r>
              <a:rPr lang="en-US" sz="2200" dirty="0">
                <a:latin typeface="Arial"/>
                <a:cs typeface="Arial"/>
              </a:rPr>
              <a:t> ecosystem building, SME support, and financial services, actively fostering innovation ecosystems, supporting small enterprises, and offering financial assistance for projects.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dirty="0">
                <a:solidFill>
                  <a:srgbClr val="F7F6F1"/>
                </a:solidFill>
                <a:latin typeface="Arial"/>
                <a:cs typeface="Arial"/>
              </a:rPr>
              <a:t>13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7413623" y="10425683"/>
            <a:ext cx="52774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european-digital-innovation-hubs.ec.europa.eu</a:t>
            </a:r>
            <a:endParaRPr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50" y="1432711"/>
            <a:ext cx="22860" cy="7955915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3891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5564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1035932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4955" y="7803250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</TotalTime>
  <Words>280</Words>
  <Application>Microsoft Office PowerPoint</Application>
  <PresentationFormat>Custom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Arial Black</vt:lpstr>
      <vt:lpstr>Calibri</vt:lpstr>
      <vt:lpstr>EC Square Sans Cond Pro</vt:lpstr>
      <vt:lpstr>Office Theme</vt:lpstr>
      <vt:lpstr>PowerPoint Presentation</vt:lpstr>
      <vt:lpstr>Denmark</vt:lpstr>
      <vt:lpstr>Network overview: 5 members – 5 EDIHs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MCSHANE Monica</cp:lastModifiedBy>
  <cp:revision>85</cp:revision>
  <dcterms:created xsi:type="dcterms:W3CDTF">2024-01-26T07:25:23Z</dcterms:created>
  <dcterms:modified xsi:type="dcterms:W3CDTF">2025-03-28T14:22:05Z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