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59" r:id="rId5"/>
    <p:sldId id="260" r:id="rId6"/>
    <p:sldId id="265" r:id="rId7"/>
    <p:sldId id="266" r:id="rId8"/>
    <p:sldId id="264" r:id="rId9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300" userDrawn="1">
          <p15:clr>
            <a:srgbClr val="A4A3A4"/>
          </p15:clr>
        </p15:guide>
        <p15:guide id="2" pos="657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719CB1-FBDB-794C-9AD9-420A8EFF7EB3}" name="MCSHANE Monica" initials="MM" userId="S::mmcshane@netcompany.com::34252f48-7702-4a6b-8f91-2588f7229e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B"/>
    <a:srgbClr val="0064FF"/>
    <a:srgbClr val="FF5A63"/>
    <a:srgbClr val="419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6" autoAdjust="0"/>
  </p:normalViewPr>
  <p:slideViewPr>
    <p:cSldViewPr>
      <p:cViewPr varScale="1">
        <p:scale>
          <a:sx n="47" d="100"/>
          <a:sy n="47" d="100"/>
        </p:scale>
        <p:origin x="62" y="77"/>
      </p:cViewPr>
      <p:guideLst>
        <p:guide orient="horz" pos="6300"/>
        <p:guide pos="6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BBC2E5F8-B3A4-4A27-A21B-C504684F2915}"/>
    <pc:docChg chg="undo redo custSel modSld">
      <pc:chgData name="MCSHANE Monica" userId="34252f48-7702-4a6b-8f91-2588f7229e6f" providerId="ADAL" clId="{BBC2E5F8-B3A4-4A27-A21B-C504684F2915}" dt="2025-03-28T14:03:41.592" v="214" actId="20577"/>
      <pc:docMkLst>
        <pc:docMk/>
      </pc:docMkLst>
      <pc:sldChg chg="modSp mod">
        <pc:chgData name="MCSHANE Monica" userId="34252f48-7702-4a6b-8f91-2588f7229e6f" providerId="ADAL" clId="{BBC2E5F8-B3A4-4A27-A21B-C504684F2915}" dt="2025-03-26T10:18:51.495" v="161" actId="790"/>
        <pc:sldMkLst>
          <pc:docMk/>
          <pc:sldMk cId="0" sldId="257"/>
        </pc:sldMkLst>
        <pc:spChg chg="mod">
          <ac:chgData name="MCSHANE Monica" userId="34252f48-7702-4a6b-8f91-2588f7229e6f" providerId="ADAL" clId="{BBC2E5F8-B3A4-4A27-A21B-C504684F2915}" dt="2025-03-26T10:18:51.495" v="161" actId="790"/>
          <ac:spMkLst>
            <pc:docMk/>
            <pc:sldMk cId="0" sldId="257"/>
            <ac:spMk id="25" creationId="{8AD4BCCC-B39B-6F6A-3C3E-07E43E76159B}"/>
          </ac:spMkLst>
        </pc:spChg>
      </pc:sldChg>
      <pc:sldChg chg="modSp mod">
        <pc:chgData name="MCSHANE Monica" userId="34252f48-7702-4a6b-8f91-2588f7229e6f" providerId="ADAL" clId="{BBC2E5F8-B3A4-4A27-A21B-C504684F2915}" dt="2025-03-28T14:03:41.592" v="214" actId="20577"/>
        <pc:sldMkLst>
          <pc:docMk/>
          <pc:sldMk cId="0" sldId="259"/>
        </pc:sldMkLst>
        <pc:spChg chg="mod">
          <ac:chgData name="MCSHANE Monica" userId="34252f48-7702-4a6b-8f91-2588f7229e6f" providerId="ADAL" clId="{BBC2E5F8-B3A4-4A27-A21B-C504684F2915}" dt="2025-03-28T14:03:41.592" v="214" actId="20577"/>
          <ac:spMkLst>
            <pc:docMk/>
            <pc:sldMk cId="0" sldId="259"/>
            <ac:spMk id="4" creationId="{EA611DEF-CA7F-6D20-152E-2DA8F8613B09}"/>
          </ac:spMkLst>
        </pc:spChg>
        <pc:spChg chg="mod">
          <ac:chgData name="MCSHANE Monica" userId="34252f48-7702-4a6b-8f91-2588f7229e6f" providerId="ADAL" clId="{BBC2E5F8-B3A4-4A27-A21B-C504684F2915}" dt="2025-03-26T08:28:01.925" v="3" actId="20577"/>
          <ac:spMkLst>
            <pc:docMk/>
            <pc:sldMk cId="0" sldId="259"/>
            <ac:spMk id="16" creationId="{00000000-0000-0000-0000-000000000000}"/>
          </ac:spMkLst>
        </pc:spChg>
        <pc:spChg chg="mod">
          <ac:chgData name="MCSHANE Monica" userId="34252f48-7702-4a6b-8f91-2588f7229e6f" providerId="ADAL" clId="{BBC2E5F8-B3A4-4A27-A21B-C504684F2915}" dt="2025-03-26T15:08:18.516" v="189" actId="20577"/>
          <ac:spMkLst>
            <pc:docMk/>
            <pc:sldMk cId="0" sldId="259"/>
            <ac:spMk id="19" creationId="{0044117B-34FA-18D6-DF0C-BA28589731EC}"/>
          </ac:spMkLst>
        </pc:spChg>
      </pc:sldChg>
      <pc:sldChg chg="modSp mod">
        <pc:chgData name="MCSHANE Monica" userId="34252f48-7702-4a6b-8f91-2588f7229e6f" providerId="ADAL" clId="{BBC2E5F8-B3A4-4A27-A21B-C504684F2915}" dt="2025-03-26T10:11:16.839" v="108" actId="20577"/>
        <pc:sldMkLst>
          <pc:docMk/>
          <pc:sldMk cId="0" sldId="260"/>
        </pc:sldMkLst>
        <pc:spChg chg="mod">
          <ac:chgData name="MCSHANE Monica" userId="34252f48-7702-4a6b-8f91-2588f7229e6f" providerId="ADAL" clId="{BBC2E5F8-B3A4-4A27-A21B-C504684F2915}" dt="2025-03-26T09:46:58.228" v="19" actId="20577"/>
          <ac:spMkLst>
            <pc:docMk/>
            <pc:sldMk cId="0" sldId="260"/>
            <ac:spMk id="24" creationId="{FA30E795-455B-CE96-FEF9-4F80F8682386}"/>
          </ac:spMkLst>
        </pc:spChg>
        <pc:spChg chg="mod">
          <ac:chgData name="MCSHANE Monica" userId="34252f48-7702-4a6b-8f91-2588f7229e6f" providerId="ADAL" clId="{BBC2E5F8-B3A4-4A27-A21B-C504684F2915}" dt="2025-03-26T09:55:50.840" v="37" actId="20577"/>
          <ac:spMkLst>
            <pc:docMk/>
            <pc:sldMk cId="0" sldId="260"/>
            <ac:spMk id="28" creationId="{2FB86276-5BF0-9B69-963C-0AE685ABE0FE}"/>
          </ac:spMkLst>
        </pc:spChg>
        <pc:spChg chg="mod">
          <ac:chgData name="MCSHANE Monica" userId="34252f48-7702-4a6b-8f91-2588f7229e6f" providerId="ADAL" clId="{BBC2E5F8-B3A4-4A27-A21B-C504684F2915}" dt="2025-03-26T10:11:16.839" v="108" actId="20577"/>
          <ac:spMkLst>
            <pc:docMk/>
            <pc:sldMk cId="0" sldId="260"/>
            <ac:spMk id="38" creationId="{436C136B-D5F5-B645-5312-828ED7A78B36}"/>
          </ac:spMkLst>
        </pc:spChg>
        <pc:spChg chg="mod">
          <ac:chgData name="MCSHANE Monica" userId="34252f48-7702-4a6b-8f91-2588f7229e6f" providerId="ADAL" clId="{BBC2E5F8-B3A4-4A27-A21B-C504684F2915}" dt="2025-03-26T09:47:51.026" v="32" actId="20577"/>
          <ac:spMkLst>
            <pc:docMk/>
            <pc:sldMk cId="0" sldId="260"/>
            <ac:spMk id="41" creationId="{F9462DCF-88A2-F449-5936-C42B3336AE4C}"/>
          </ac:spMkLst>
        </pc:spChg>
        <pc:spChg chg="mod">
          <ac:chgData name="MCSHANE Monica" userId="34252f48-7702-4a6b-8f91-2588f7229e6f" providerId="ADAL" clId="{BBC2E5F8-B3A4-4A27-A21B-C504684F2915}" dt="2025-03-26T10:11:04.220" v="106" actId="20577"/>
          <ac:spMkLst>
            <pc:docMk/>
            <pc:sldMk cId="0" sldId="260"/>
            <ac:spMk id="42" creationId="{03A283C4-F0B7-969D-60DD-C6D2D71EB9EA}"/>
          </ac:spMkLst>
        </pc:spChg>
        <pc:spChg chg="mod">
          <ac:chgData name="MCSHANE Monica" userId="34252f48-7702-4a6b-8f91-2588f7229e6f" providerId="ADAL" clId="{BBC2E5F8-B3A4-4A27-A21B-C504684F2915}" dt="2025-03-26T08:33:51.069" v="8" actId="20577"/>
          <ac:spMkLst>
            <pc:docMk/>
            <pc:sldMk cId="0" sldId="260"/>
            <ac:spMk id="43" creationId="{7FB2D7EE-670E-37A6-08E5-F12CFF0892F1}"/>
          </ac:spMkLst>
        </pc:spChg>
      </pc:sldChg>
      <pc:sldChg chg="modSp mod">
        <pc:chgData name="MCSHANE Monica" userId="34252f48-7702-4a6b-8f91-2588f7229e6f" providerId="ADAL" clId="{BBC2E5F8-B3A4-4A27-A21B-C504684F2915}" dt="2025-03-26T08:27:52.461" v="0" actId="20577"/>
        <pc:sldMkLst>
          <pc:docMk/>
          <pc:sldMk cId="304213165" sldId="262"/>
        </pc:sldMkLst>
        <pc:spChg chg="mod">
          <ac:chgData name="MCSHANE Monica" userId="34252f48-7702-4a6b-8f91-2588f7229e6f" providerId="ADAL" clId="{BBC2E5F8-B3A4-4A27-A21B-C504684F2915}" dt="2025-03-26T08:27:52.461" v="0" actId="20577"/>
          <ac:spMkLst>
            <pc:docMk/>
            <pc:sldMk cId="304213165" sldId="262"/>
            <ac:spMk id="18" creationId="{00000000-0000-0000-0000-000000000000}"/>
          </ac:spMkLst>
        </pc:spChg>
      </pc:sldChg>
      <pc:sldChg chg="modSp mod">
        <pc:chgData name="MCSHANE Monica" userId="34252f48-7702-4a6b-8f91-2588f7229e6f" providerId="ADAL" clId="{BBC2E5F8-B3A4-4A27-A21B-C504684F2915}" dt="2025-03-26T15:09:44.590" v="193" actId="20577"/>
        <pc:sldMkLst>
          <pc:docMk/>
          <pc:sldMk cId="3949198013" sldId="264"/>
        </pc:sldMkLst>
        <pc:spChg chg="mod">
          <ac:chgData name="MCSHANE Monica" userId="34252f48-7702-4a6b-8f91-2588f7229e6f" providerId="ADAL" clId="{BBC2E5F8-B3A4-4A27-A21B-C504684F2915}" dt="2025-03-26T10:13:44.265" v="121" actId="20577"/>
          <ac:spMkLst>
            <pc:docMk/>
            <pc:sldMk cId="3949198013" sldId="264"/>
            <ac:spMk id="5" creationId="{16748C65-3BC3-7033-BFE5-CD30D70F5966}"/>
          </ac:spMkLst>
        </pc:spChg>
        <pc:spChg chg="mod">
          <ac:chgData name="MCSHANE Monica" userId="34252f48-7702-4a6b-8f91-2588f7229e6f" providerId="ADAL" clId="{BBC2E5F8-B3A4-4A27-A21B-C504684F2915}" dt="2025-03-26T10:15:57.587" v="136" actId="20577"/>
          <ac:spMkLst>
            <pc:docMk/>
            <pc:sldMk cId="3949198013" sldId="264"/>
            <ac:spMk id="6" creationId="{11874505-093A-AAB8-D4FC-74B544C96D35}"/>
          </ac:spMkLst>
        </pc:spChg>
        <pc:spChg chg="mod">
          <ac:chgData name="MCSHANE Monica" userId="34252f48-7702-4a6b-8f91-2588f7229e6f" providerId="ADAL" clId="{BBC2E5F8-B3A4-4A27-A21B-C504684F2915}" dt="2025-03-26T15:09:44.590" v="193" actId="20577"/>
          <ac:spMkLst>
            <pc:docMk/>
            <pc:sldMk cId="3949198013" sldId="264"/>
            <ac:spMk id="7" creationId="{F8D875A7-ED2E-F15C-C84B-7ECFA627B7DD}"/>
          </ac:spMkLst>
        </pc:spChg>
        <pc:spChg chg="mod">
          <ac:chgData name="MCSHANE Monica" userId="34252f48-7702-4a6b-8f91-2588f7229e6f" providerId="ADAL" clId="{BBC2E5F8-B3A4-4A27-A21B-C504684F2915}" dt="2025-03-26T10:13:57.967" v="126" actId="20577"/>
          <ac:spMkLst>
            <pc:docMk/>
            <pc:sldMk cId="3949198013" sldId="264"/>
            <ac:spMk id="16" creationId="{921206F8-94A7-348D-3713-11B6C9E7A66E}"/>
          </ac:spMkLst>
        </pc:spChg>
        <pc:spChg chg="mod">
          <ac:chgData name="MCSHANE Monica" userId="34252f48-7702-4a6b-8f91-2588f7229e6f" providerId="ADAL" clId="{BBC2E5F8-B3A4-4A27-A21B-C504684F2915}" dt="2025-03-26T10:19:28.854" v="177" actId="2"/>
          <ac:spMkLst>
            <pc:docMk/>
            <pc:sldMk cId="3949198013" sldId="264"/>
            <ac:spMk id="18" creationId="{E3B820FC-3A7A-EBE3-AED2-C1C2EAFE6732}"/>
          </ac:spMkLst>
        </pc:spChg>
        <pc:spChg chg="mod">
          <ac:chgData name="MCSHANE Monica" userId="34252f48-7702-4a6b-8f91-2588f7229e6f" providerId="ADAL" clId="{BBC2E5F8-B3A4-4A27-A21B-C504684F2915}" dt="2025-03-26T10:18:26.998" v="158" actId="2"/>
          <ac:spMkLst>
            <pc:docMk/>
            <pc:sldMk cId="3949198013" sldId="264"/>
            <ac:spMk id="19" creationId="{564A0588-0146-6490-0335-713F04B8BD0C}"/>
          </ac:spMkLst>
        </pc:spChg>
        <pc:spChg chg="mod">
          <ac:chgData name="MCSHANE Monica" userId="34252f48-7702-4a6b-8f91-2588f7229e6f" providerId="ADAL" clId="{BBC2E5F8-B3A4-4A27-A21B-C504684F2915}" dt="2025-03-26T10:18:35.123" v="160" actId="2"/>
          <ac:spMkLst>
            <pc:docMk/>
            <pc:sldMk cId="3949198013" sldId="264"/>
            <ac:spMk id="25" creationId="{865DBEBE-4B62-8E7B-78C5-9A2530BC800C}"/>
          </ac:spMkLst>
        </pc:spChg>
      </pc:sldChg>
      <pc:sldChg chg="modSp mod">
        <pc:chgData name="MCSHANE Monica" userId="34252f48-7702-4a6b-8f91-2588f7229e6f" providerId="ADAL" clId="{BBC2E5F8-B3A4-4A27-A21B-C504684F2915}" dt="2025-03-26T10:19:07.799" v="163" actId="2"/>
        <pc:sldMkLst>
          <pc:docMk/>
          <pc:sldMk cId="2697660463" sldId="265"/>
        </pc:sldMkLst>
        <pc:spChg chg="mod">
          <ac:chgData name="MCSHANE Monica" userId="34252f48-7702-4a6b-8f91-2588f7229e6f" providerId="ADAL" clId="{BBC2E5F8-B3A4-4A27-A21B-C504684F2915}" dt="2025-03-26T09:56:01.077" v="38" actId="20577"/>
          <ac:spMkLst>
            <pc:docMk/>
            <pc:sldMk cId="2697660463" sldId="265"/>
            <ac:spMk id="2" creationId="{F1D515B1-304D-F2B3-3F99-59EC14319302}"/>
          </ac:spMkLst>
        </pc:spChg>
        <pc:spChg chg="mod">
          <ac:chgData name="MCSHANE Monica" userId="34252f48-7702-4a6b-8f91-2588f7229e6f" providerId="ADAL" clId="{BBC2E5F8-B3A4-4A27-A21B-C504684F2915}" dt="2025-03-26T09:56:06.577" v="40" actId="20577"/>
          <ac:spMkLst>
            <pc:docMk/>
            <pc:sldMk cId="2697660463" sldId="265"/>
            <ac:spMk id="7" creationId="{764C8F47-32FC-F5A5-9829-977129B6684D}"/>
          </ac:spMkLst>
        </pc:spChg>
        <pc:spChg chg="mod">
          <ac:chgData name="MCSHANE Monica" userId="34252f48-7702-4a6b-8f91-2588f7229e6f" providerId="ADAL" clId="{BBC2E5F8-B3A4-4A27-A21B-C504684F2915}" dt="2025-03-26T10:19:03.625" v="162" actId="790"/>
          <ac:spMkLst>
            <pc:docMk/>
            <pc:sldMk cId="2697660463" sldId="265"/>
            <ac:spMk id="9" creationId="{473D4355-021F-4E50-581B-758964142AFC}"/>
          </ac:spMkLst>
        </pc:spChg>
        <pc:spChg chg="mod">
          <ac:chgData name="MCSHANE Monica" userId="34252f48-7702-4a6b-8f91-2588f7229e6f" providerId="ADAL" clId="{BBC2E5F8-B3A4-4A27-A21B-C504684F2915}" dt="2025-03-26T10:19:07.799" v="163" actId="2"/>
          <ac:spMkLst>
            <pc:docMk/>
            <pc:sldMk cId="2697660463" sldId="265"/>
            <ac:spMk id="10" creationId="{60B6F44A-6C28-130B-A221-28D91708407E}"/>
          </ac:spMkLst>
        </pc:spChg>
        <pc:spChg chg="mod">
          <ac:chgData name="MCSHANE Monica" userId="34252f48-7702-4a6b-8f91-2588f7229e6f" providerId="ADAL" clId="{BBC2E5F8-B3A4-4A27-A21B-C504684F2915}" dt="2025-03-26T09:58:21.820" v="71" actId="20577"/>
          <ac:spMkLst>
            <pc:docMk/>
            <pc:sldMk cId="2697660463" sldId="265"/>
            <ac:spMk id="12" creationId="{A38B4CF2-6CC2-2928-39F4-43F5E83996F6}"/>
          </ac:spMkLst>
        </pc:spChg>
        <pc:spChg chg="mod">
          <ac:chgData name="MCSHANE Monica" userId="34252f48-7702-4a6b-8f91-2588f7229e6f" providerId="ADAL" clId="{BBC2E5F8-B3A4-4A27-A21B-C504684F2915}" dt="2025-03-26T10:11:09.750" v="107" actId="20577"/>
          <ac:spMkLst>
            <pc:docMk/>
            <pc:sldMk cId="2697660463" sldId="265"/>
            <ac:spMk id="15" creationId="{00E4CB61-F934-787A-7523-A065F1FBDC4E}"/>
          </ac:spMkLst>
        </pc:spChg>
        <pc:spChg chg="mod">
          <ac:chgData name="MCSHANE Monica" userId="34252f48-7702-4a6b-8f91-2588f7229e6f" providerId="ADAL" clId="{BBC2E5F8-B3A4-4A27-A21B-C504684F2915}" dt="2025-03-26T10:10:49.259" v="104" actId="20577"/>
          <ac:spMkLst>
            <pc:docMk/>
            <pc:sldMk cId="2697660463" sldId="265"/>
            <ac:spMk id="16" creationId="{DDF70D38-6B25-F9E1-8640-9DAFF91CE3E3}"/>
          </ac:spMkLst>
        </pc:spChg>
        <pc:spChg chg="mod">
          <ac:chgData name="MCSHANE Monica" userId="34252f48-7702-4a6b-8f91-2588f7229e6f" providerId="ADAL" clId="{BBC2E5F8-B3A4-4A27-A21B-C504684F2915}" dt="2025-03-26T09:58:59.335" v="75" actId="20577"/>
          <ac:spMkLst>
            <pc:docMk/>
            <pc:sldMk cId="2697660463" sldId="265"/>
            <ac:spMk id="79" creationId="{24F9164C-22D7-B798-5467-0371BFD7FCEF}"/>
          </ac:spMkLst>
        </pc:spChg>
      </pc:sldChg>
      <pc:sldChg chg="modSp mod">
        <pc:chgData name="MCSHANE Monica" userId="34252f48-7702-4a6b-8f91-2588f7229e6f" providerId="ADAL" clId="{BBC2E5F8-B3A4-4A27-A21B-C504684F2915}" dt="2025-03-26T10:19:20.969" v="172" actId="2"/>
        <pc:sldMkLst>
          <pc:docMk/>
          <pc:sldMk cId="0" sldId="266"/>
        </pc:sldMkLst>
        <pc:spChg chg="mod">
          <ac:chgData name="MCSHANE Monica" userId="34252f48-7702-4a6b-8f91-2588f7229e6f" providerId="ADAL" clId="{BBC2E5F8-B3A4-4A27-A21B-C504684F2915}" dt="2025-03-26T10:11:25.213" v="109" actId="20577"/>
          <ac:spMkLst>
            <pc:docMk/>
            <pc:sldMk cId="0" sldId="266"/>
            <ac:spMk id="5" creationId="{648EC0C8-230F-9C52-5E84-6AB75CDE4C0B}"/>
          </ac:spMkLst>
        </pc:spChg>
        <pc:spChg chg="mod">
          <ac:chgData name="MCSHANE Monica" userId="34252f48-7702-4a6b-8f91-2588f7229e6f" providerId="ADAL" clId="{BBC2E5F8-B3A4-4A27-A21B-C504684F2915}" dt="2025-03-26T10:19:20.969" v="172" actId="2"/>
          <ac:spMkLst>
            <pc:docMk/>
            <pc:sldMk cId="0" sldId="266"/>
            <ac:spMk id="9" creationId="{AC29B4C7-E98D-C502-BF68-2B520198EB71}"/>
          </ac:spMkLst>
        </pc:spChg>
        <pc:spChg chg="mod">
          <ac:chgData name="MCSHANE Monica" userId="34252f48-7702-4a6b-8f91-2588f7229e6f" providerId="ADAL" clId="{BBC2E5F8-B3A4-4A27-A21B-C504684F2915}" dt="2025-03-26T10:19:18.224" v="170" actId="2"/>
          <ac:spMkLst>
            <pc:docMk/>
            <pc:sldMk cId="0" sldId="266"/>
            <ac:spMk id="25" creationId="{FA88EC73-39F0-ACF3-5F4C-BCB9DC079525}"/>
          </ac:spMkLst>
        </pc:spChg>
        <pc:spChg chg="mod">
          <ac:chgData name="MCSHANE Monica" userId="34252f48-7702-4a6b-8f91-2588f7229e6f" providerId="ADAL" clId="{BBC2E5F8-B3A4-4A27-A21B-C504684F2915}" dt="2025-03-26T10:19:10.425" v="164" actId="2"/>
          <ac:spMkLst>
            <pc:docMk/>
            <pc:sldMk cId="0" sldId="266"/>
            <ac:spMk id="26" creationId="{E4C4069B-1193-0B01-E9A3-A71A26B2B57C}"/>
          </ac:spMkLst>
        </pc:spChg>
        <pc:spChg chg="mod">
          <ac:chgData name="MCSHANE Monica" userId="34252f48-7702-4a6b-8f91-2588f7229e6f" providerId="ADAL" clId="{BBC2E5F8-B3A4-4A27-A21B-C504684F2915}" dt="2025-03-26T10:19:16.298" v="168" actId="2"/>
          <ac:spMkLst>
            <pc:docMk/>
            <pc:sldMk cId="0" sldId="266"/>
            <ac:spMk id="31" creationId="{9A496795-BBD8-8AD8-0132-68B9389A2973}"/>
          </ac:spMkLst>
        </pc:spChg>
        <pc:spChg chg="mod">
          <ac:chgData name="MCSHANE Monica" userId="34252f48-7702-4a6b-8f91-2588f7229e6f" providerId="ADAL" clId="{BBC2E5F8-B3A4-4A27-A21B-C504684F2915}" dt="2025-03-26T10:12:33.173" v="119" actId="20577"/>
          <ac:spMkLst>
            <pc:docMk/>
            <pc:sldMk cId="0" sldId="266"/>
            <ac:spMk id="102" creationId="{5F4069FD-7167-D7FA-3730-39EDA5E20BEB}"/>
          </ac:spMkLst>
        </pc:spChg>
      </pc:sldChg>
    </pc:docChg>
  </pc:docChgLst>
  <pc:docChgLst>
    <pc:chgData name="GKOURMA Adriana" userId="6c1bde2e-c56c-4733-9819-bee0f5f6d3a6" providerId="ADAL" clId="{292E8F73-85A8-4345-A5AD-290B5DB0E50D}"/>
    <pc:docChg chg="modSld">
      <pc:chgData name="GKOURMA Adriana" userId="6c1bde2e-c56c-4733-9819-bee0f5f6d3a6" providerId="ADAL" clId="{292E8F73-85A8-4345-A5AD-290B5DB0E50D}" dt="2025-04-07T07:58:29.217" v="3"/>
      <pc:docMkLst>
        <pc:docMk/>
      </pc:docMkLst>
      <pc:sldChg chg="modSp mod modCm">
        <pc:chgData name="GKOURMA Adriana" userId="6c1bde2e-c56c-4733-9819-bee0f5f6d3a6" providerId="ADAL" clId="{292E8F73-85A8-4345-A5AD-290B5DB0E50D}" dt="2025-04-07T07:58:29.217" v="3"/>
        <pc:sldMkLst>
          <pc:docMk/>
          <pc:sldMk cId="3949198013" sldId="264"/>
        </pc:sldMkLst>
        <pc:spChg chg="mod">
          <ac:chgData name="GKOURMA Adriana" userId="6c1bde2e-c56c-4733-9819-bee0f5f6d3a6" providerId="ADAL" clId="{292E8F73-85A8-4345-A5AD-290B5DB0E50D}" dt="2025-04-07T07:58:29.217" v="3"/>
          <ac:spMkLst>
            <pc:docMk/>
            <pc:sldMk cId="3949198013" sldId="264"/>
            <ac:spMk id="18" creationId="{E3B820FC-3A7A-EBE3-AED2-C1C2EAFE673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KOURMA Adriana" userId="6c1bde2e-c56c-4733-9819-bee0f5f6d3a6" providerId="ADAL" clId="{292E8F73-85A8-4345-A5AD-290B5DB0E50D}" dt="2025-04-07T07:58:29.217" v="3"/>
              <pc2:cmMkLst xmlns:pc2="http://schemas.microsoft.com/office/powerpoint/2019/9/main/command">
                <pc:docMk/>
                <pc:sldMk cId="3949198013" sldId="264"/>
                <pc2:cmMk id="{C5344676-ED98-41E7-96E6-22779718F802}"/>
              </pc2:cmMkLst>
            </pc226:cmChg>
          </p:ext>
        </pc:extLst>
      </pc:sldChg>
      <pc:sldChg chg="modSp mod modCm">
        <pc:chgData name="GKOURMA Adriana" userId="6c1bde2e-c56c-4733-9819-bee0f5f6d3a6" providerId="ADAL" clId="{292E8F73-85A8-4345-A5AD-290B5DB0E50D}" dt="2025-04-07T07:57:37.301" v="2"/>
        <pc:sldMkLst>
          <pc:docMk/>
          <pc:sldMk cId="2697660463" sldId="265"/>
        </pc:sldMkLst>
        <pc:spChg chg="mod">
          <ac:chgData name="GKOURMA Adriana" userId="6c1bde2e-c56c-4733-9819-bee0f5f6d3a6" providerId="ADAL" clId="{292E8F73-85A8-4345-A5AD-290B5DB0E50D}" dt="2025-04-07T07:57:37.301" v="2"/>
          <ac:spMkLst>
            <pc:docMk/>
            <pc:sldMk cId="2697660463" sldId="265"/>
            <ac:spMk id="37" creationId="{6D727D3C-2D4E-EDE8-6605-1AD64DD92DB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KOURMA Adriana" userId="6c1bde2e-c56c-4733-9819-bee0f5f6d3a6" providerId="ADAL" clId="{292E8F73-85A8-4345-A5AD-290B5DB0E50D}" dt="2025-04-07T07:57:37.301" v="2"/>
              <pc2:cmMkLst xmlns:pc2="http://schemas.microsoft.com/office/powerpoint/2019/9/main/command">
                <pc:docMk/>
                <pc:sldMk cId="2697660463" sldId="265"/>
                <pc2:cmMk id="{1323D237-C1BC-42A7-A99A-98317E3553B8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5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8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ean-digital-innovation-hubs.ec.europa.eu/edih-catalogue/artes-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uropean-digital-innovation-hubs.ec.europa.eu/edih-catalogue/edih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18" Type="http://schemas.openxmlformats.org/officeDocument/2006/relationships/image" Target="../media/image27.svg"/><Relationship Id="rId3" Type="http://schemas.openxmlformats.org/officeDocument/2006/relationships/image" Target="../media/image17.emf"/><Relationship Id="rId7" Type="http://schemas.openxmlformats.org/officeDocument/2006/relationships/image" Target="../media/image18.emf"/><Relationship Id="rId12" Type="http://schemas.openxmlformats.org/officeDocument/2006/relationships/image" Target="../media/image23.png"/><Relationship Id="rId17" Type="http://schemas.openxmlformats.org/officeDocument/2006/relationships/image" Target="../media/image26.png"/><Relationship Id="rId2" Type="http://schemas.openxmlformats.org/officeDocument/2006/relationships/hyperlink" Target="https://european-digital-innovation-hubs.ec.europa.eu/media#service-brochure" TargetMode="External"/><Relationship Id="rId16" Type="http://schemas.microsoft.com/office/2007/relationships/hdphoto" Target="../media/hdphoto1.wdp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uropean-digital-innovation-hubs.ec.europa.eu/media#infographic" TargetMode="External"/><Relationship Id="rId11" Type="http://schemas.openxmlformats.org/officeDocument/2006/relationships/image" Target="../media/image22.png"/><Relationship Id="rId5" Type="http://schemas.openxmlformats.org/officeDocument/2006/relationships/hyperlink" Target="https://en.ru.is/" TargetMode="External"/><Relationship Id="rId15" Type="http://schemas.openxmlformats.org/officeDocument/2006/relationships/image" Target="../media/image25.png"/><Relationship Id="rId10" Type="http://schemas.openxmlformats.org/officeDocument/2006/relationships/image" Target="../media/image21.emf"/><Relationship Id="rId19" Type="http://schemas.openxmlformats.org/officeDocument/2006/relationships/image" Target="../media/image28.png"/><Relationship Id="rId4" Type="http://schemas.openxmlformats.org/officeDocument/2006/relationships/image" Target="../media/image16.png"/><Relationship Id="rId9" Type="http://schemas.openxmlformats.org/officeDocument/2006/relationships/image" Target="../media/image20.svg"/><Relationship Id="rId14" Type="http://schemas.openxmlformats.org/officeDocument/2006/relationships/hyperlink" Target="https://european-digital-innovation-hubs.ec.europa.eu/knowledge-hub/success-stories/ai-seminar-management-pioneering-future-event-plannin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8.emf"/><Relationship Id="rId7" Type="http://schemas.openxmlformats.org/officeDocument/2006/relationships/image" Target="../media/image32.svg"/><Relationship Id="rId2" Type="http://schemas.openxmlformats.org/officeDocument/2006/relationships/hyperlink" Target="https://european-digital-innovation-hubs.ec.europa.eu/media#infographic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hyperlink" Target="https://european-digital-innovation-hubs.ec.europa.eu/knowledge-hub/success-stories/ai-seminar-management-pioneering-future-event-plannin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ean-digital-innovation-hubs.ec.europa.eu/media#service-brochure" TargetMode="External"/><Relationship Id="rId13" Type="http://schemas.openxmlformats.org/officeDocument/2006/relationships/hyperlink" Target="https://european-digital-innovation-hubs.ec.europa.eu/knowledge-hub/success-stories/sme-mideind-secures-eu-horizon-funding-breakthrough-hpc-solutions" TargetMode="External"/><Relationship Id="rId18" Type="http://schemas.openxmlformats.org/officeDocument/2006/relationships/image" Target="../media/image27.svg"/><Relationship Id="rId3" Type="http://schemas.openxmlformats.org/officeDocument/2006/relationships/hyperlink" Target="https://mi&#240;eind.is/" TargetMode="External"/><Relationship Id="rId7" Type="http://schemas.openxmlformats.org/officeDocument/2006/relationships/image" Target="../media/image20.svg"/><Relationship Id="rId12" Type="http://schemas.openxmlformats.org/officeDocument/2006/relationships/image" Target="../media/image24.svg"/><Relationship Id="rId17" Type="http://schemas.openxmlformats.org/officeDocument/2006/relationships/image" Target="../media/image26.png"/><Relationship Id="rId2" Type="http://schemas.openxmlformats.org/officeDocument/2006/relationships/image" Target="../media/image22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21.emf"/><Relationship Id="rId15" Type="http://schemas.openxmlformats.org/officeDocument/2006/relationships/image" Target="../media/image25.png"/><Relationship Id="rId10" Type="http://schemas.openxmlformats.org/officeDocument/2006/relationships/image" Target="../media/image16.png"/><Relationship Id="rId4" Type="http://schemas.openxmlformats.org/officeDocument/2006/relationships/image" Target="../media/image34.png"/><Relationship Id="rId9" Type="http://schemas.openxmlformats.org/officeDocument/2006/relationships/image" Target="../media/image17.emf"/><Relationship Id="rId1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emf"/><Relationship Id="rId7" Type="http://schemas.openxmlformats.org/officeDocument/2006/relationships/image" Target="../media/image3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5" Type="http://schemas.openxmlformats.org/officeDocument/2006/relationships/image" Target="../media/image30.svg"/><Relationship Id="rId10" Type="http://schemas.openxmlformats.org/officeDocument/2006/relationships/hyperlink" Target="https://european-digital-innovation-hubs.ec.europa.eu/knowledge-hub/success-stories/sme-mideind-secures-eu-horizon-funding-breakthrough-hpc-solutions" TargetMode="External"/><Relationship Id="rId4" Type="http://schemas.openxmlformats.org/officeDocument/2006/relationships/image" Target="../media/image29.png"/><Relationship Id="rId9" Type="http://schemas.openxmlformats.org/officeDocument/2006/relationships/image" Target="../media/image4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 dirty="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Placeholder 5" descr="A picture containing map&#10;&#10;Description automatically generated">
            <a:extLst>
              <a:ext uri="{FF2B5EF4-FFF2-40B4-BE49-F238E27FC236}">
                <a16:creationId xmlns:a16="http://schemas.microsoft.com/office/drawing/2014/main" id="{0E6AD2AC-A9A7-C4D1-A3E4-88D7CD978B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29" b="-8529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368A3632-F151-DFD6-A415-083AE53D43F8}"/>
              </a:ext>
            </a:extLst>
          </p:cNvPr>
          <p:cNvGrpSpPr/>
          <p:nvPr/>
        </p:nvGrpSpPr>
        <p:grpSpPr>
          <a:xfrm>
            <a:off x="11550985" y="5578473"/>
            <a:ext cx="612000" cy="612000"/>
            <a:chOff x="5626875" y="7765997"/>
            <a:chExt cx="341671" cy="356347"/>
          </a:xfrm>
        </p:grpSpPr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81D4E3F3-6DB0-596F-6829-F411B8FB6A5E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DAFAA50-8CFC-41F4-29D7-A35430C0DD8A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</a:t>
              </a:r>
            </a:p>
          </p:txBody>
        </p:sp>
      </p:grpSp>
      <p:sp>
        <p:nvSpPr>
          <p:cNvPr id="3" name="Round Diagonal Corner of Rectangle 69">
            <a:extLst>
              <a:ext uri="{FF2B5EF4-FFF2-40B4-BE49-F238E27FC236}">
                <a16:creationId xmlns:a16="http://schemas.microsoft.com/office/drawing/2014/main" id="{F6F107DD-F3DD-07D1-DF37-FC20F8C1394F}"/>
              </a:ext>
            </a:extLst>
          </p:cNvPr>
          <p:cNvSpPr/>
          <p:nvPr/>
        </p:nvSpPr>
        <p:spPr>
          <a:xfrm>
            <a:off x="524680" y="3216275"/>
            <a:ext cx="9521389" cy="1337554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5A4289-AE44-FFBD-555A-0000B1DC044E}"/>
              </a:ext>
            </a:extLst>
          </p:cNvPr>
          <p:cNvSpPr txBox="1"/>
          <p:nvPr/>
        </p:nvSpPr>
        <p:spPr>
          <a:xfrm>
            <a:off x="2558516" y="3490244"/>
            <a:ext cx="5242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*</a:t>
            </a:r>
            <a:r>
              <a:rPr lang="en-GR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endParaRPr lang="en-GR" sz="44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645BA4-6C8E-0FEA-49AE-9B3833CA0D7B}"/>
              </a:ext>
            </a:extLst>
          </p:cNvPr>
          <p:cNvSpPr/>
          <p:nvPr/>
        </p:nvSpPr>
        <p:spPr>
          <a:xfrm>
            <a:off x="6318250" y="3657173"/>
            <a:ext cx="818127" cy="4957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1" y="1180083"/>
            <a:ext cx="5385758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200" b="0" spc="-10" dirty="0">
                <a:solidFill>
                  <a:srgbClr val="FF5A63"/>
                </a:solidFill>
              </a:rPr>
              <a:t>Iceland</a:t>
            </a:r>
            <a:endParaRPr sz="1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2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11" y="3305556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1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048" y="3218247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2659335" y="5287771"/>
            <a:ext cx="586254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Iceland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40"/>
            <a:ext cx="629806" cy="329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3" name="Round Same-side Corner of Rectangle 256">
            <a:extLst>
              <a:ext uri="{FF2B5EF4-FFF2-40B4-BE49-F238E27FC236}">
                <a16:creationId xmlns:a16="http://schemas.microsoft.com/office/drawing/2014/main" id="{3D1A48D1-2FD3-7007-18AE-7DA06D20F2A5}"/>
              </a:ext>
            </a:extLst>
          </p:cNvPr>
          <p:cNvSpPr/>
          <p:nvPr/>
        </p:nvSpPr>
        <p:spPr>
          <a:xfrm rot="10800000">
            <a:off x="5291341" y="6663021"/>
            <a:ext cx="3156017" cy="3182647"/>
          </a:xfrm>
          <a:prstGeom prst="round2SameRect">
            <a:avLst/>
          </a:prstGeom>
          <a:solidFill>
            <a:srgbClr val="FFFE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4" name="Round Same-side Corner of Rectangle 254">
            <a:extLst>
              <a:ext uri="{FF2B5EF4-FFF2-40B4-BE49-F238E27FC236}">
                <a16:creationId xmlns:a16="http://schemas.microsoft.com/office/drawing/2014/main" id="{81AA1879-924B-1D95-E576-3762A59A9B50}"/>
              </a:ext>
            </a:extLst>
          </p:cNvPr>
          <p:cNvSpPr/>
          <p:nvPr/>
        </p:nvSpPr>
        <p:spPr>
          <a:xfrm rot="10800000">
            <a:off x="1971974" y="6663016"/>
            <a:ext cx="3081360" cy="3182651"/>
          </a:xfrm>
          <a:prstGeom prst="round2SameRect">
            <a:avLst/>
          </a:prstGeom>
          <a:solidFill>
            <a:srgbClr val="FFFE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D4BCCC-B39B-6F6A-3C3E-07E43E76159B}"/>
              </a:ext>
            </a:extLst>
          </p:cNvPr>
          <p:cNvSpPr txBox="1"/>
          <p:nvPr/>
        </p:nvSpPr>
        <p:spPr>
          <a:xfrm>
            <a:off x="2168556" y="6900346"/>
            <a:ext cx="2884779" cy="2441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Specialises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energy and education sectors, leveraging digital innovation to propel advancements and enhance operational efficiencies in these critical areas.</a:t>
            </a: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C90AA5-ECC8-BAAE-8077-32025638EE79}"/>
              </a:ext>
            </a:extLst>
          </p:cNvPr>
          <p:cNvSpPr txBox="1"/>
          <p:nvPr/>
        </p:nvSpPr>
        <p:spPr>
          <a:xfrm>
            <a:off x="5515693" y="6873875"/>
            <a:ext cx="300618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Plays a pivotal role in fostering innovation in energy and education, employing digital solutions to drive transformative changes and elevate standards in both sectors.</a:t>
            </a:r>
            <a:endParaRPr lang="en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7617F5E-A646-6936-2327-D9117CC8AE04}"/>
              </a:ext>
            </a:extLst>
          </p:cNvPr>
          <p:cNvCxnSpPr>
            <a:cxnSpLocks/>
          </p:cNvCxnSpPr>
          <p:nvPr/>
        </p:nvCxnSpPr>
        <p:spPr>
          <a:xfrm>
            <a:off x="2168556" y="6799855"/>
            <a:ext cx="2644553" cy="0"/>
          </a:xfrm>
          <a:prstGeom prst="line">
            <a:avLst/>
          </a:prstGeom>
          <a:ln w="25400">
            <a:solidFill>
              <a:srgbClr val="FF5A6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109BE9-F799-FD50-D90E-AD776859BFAA}"/>
              </a:ext>
            </a:extLst>
          </p:cNvPr>
          <p:cNvCxnSpPr>
            <a:cxnSpLocks/>
          </p:cNvCxnSpPr>
          <p:nvPr/>
        </p:nvCxnSpPr>
        <p:spPr>
          <a:xfrm>
            <a:off x="5601037" y="6799855"/>
            <a:ext cx="2536629" cy="0"/>
          </a:xfrm>
          <a:prstGeom prst="line">
            <a:avLst/>
          </a:prstGeom>
          <a:ln w="25400">
            <a:solidFill>
              <a:srgbClr val="0064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4" name="Picture 43" descr="A blue and red flag&#10;&#10;Description automatically generated with medium confidence">
            <a:extLst>
              <a:ext uri="{FF2B5EF4-FFF2-40B4-BE49-F238E27FC236}">
                <a16:creationId xmlns:a16="http://schemas.microsoft.com/office/drawing/2014/main" id="{4FAEACCF-5CFC-5139-F9B3-1E2361810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80" y="1554995"/>
            <a:ext cx="1507092" cy="1085617"/>
          </a:xfrm>
          <a:prstGeom prst="rect">
            <a:avLst/>
          </a:prstGeom>
          <a:ln>
            <a:solidFill>
              <a:srgbClr val="0068FF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017D0268-C633-9A0D-E970-5FEDC93775B1}"/>
              </a:ext>
            </a:extLst>
          </p:cNvPr>
          <p:cNvSpPr/>
          <p:nvPr/>
        </p:nvSpPr>
        <p:spPr>
          <a:xfrm>
            <a:off x="7753446" y="3844702"/>
            <a:ext cx="4428965" cy="3221183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8" name="Round Diagonal Corner of Rectangle 9">
            <a:extLst>
              <a:ext uri="{FF2B5EF4-FFF2-40B4-BE49-F238E27FC236}">
                <a16:creationId xmlns:a16="http://schemas.microsoft.com/office/drawing/2014/main" id="{7ACF42DE-A0B7-8110-C8CD-7877C9803083}"/>
              </a:ext>
            </a:extLst>
          </p:cNvPr>
          <p:cNvSpPr/>
          <p:nvPr/>
        </p:nvSpPr>
        <p:spPr>
          <a:xfrm>
            <a:off x="7749240" y="6496050"/>
            <a:ext cx="4428963" cy="739710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EDIH-IS</a:t>
            </a:r>
          </a:p>
        </p:txBody>
      </p:sp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5400" dirty="0">
                <a:solidFill>
                  <a:srgbClr val="FF5A63"/>
                </a:solidFill>
              </a:rPr>
              <a:t>Network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overview: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1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member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1</a:t>
            </a:r>
            <a:r>
              <a:rPr lang="en-US" sz="5400" spc="-30" dirty="0">
                <a:solidFill>
                  <a:srgbClr val="0064FF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EDIH</a:t>
            </a:r>
            <a:endParaRPr sz="5400" dirty="0"/>
          </a:p>
        </p:txBody>
      </p:sp>
      <p:pic>
        <p:nvPicPr>
          <p:cNvPr id="5" name="object 25">
            <a:extLst>
              <a:ext uri="{FF2B5EF4-FFF2-40B4-BE49-F238E27FC236}">
                <a16:creationId xmlns:a16="http://schemas.microsoft.com/office/drawing/2014/main" id="{34526C2C-1525-C33C-395D-7F3439DCBFE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5967" y="3966436"/>
            <a:ext cx="1612162" cy="2440548"/>
          </a:xfrm>
          <a:prstGeom prst="rect">
            <a:avLst/>
          </a:prstGeom>
        </p:spPr>
      </p:pic>
      <p:sp>
        <p:nvSpPr>
          <p:cNvPr id="6" name="object 17">
            <a:hlinkClick r:id="rId5"/>
            <a:extLst>
              <a:ext uri="{FF2B5EF4-FFF2-40B4-BE49-F238E27FC236}">
                <a16:creationId xmlns:a16="http://schemas.microsoft.com/office/drawing/2014/main" id="{D1CAA025-EB58-9C25-2019-B46487EEB6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44121" y="3863752"/>
            <a:ext cx="4441583" cy="3391057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">
            <a:extLst>
              <a:ext uri="{FF2B5EF4-FFF2-40B4-BE49-F238E27FC236}">
                <a16:creationId xmlns:a16="http://schemas.microsoft.com/office/drawing/2014/main" id="{1E50C64D-2654-F5D0-E5DD-85CA7B8B53FA}"/>
              </a:ext>
            </a:extLst>
          </p:cNvPr>
          <p:cNvSpPr/>
          <p:nvPr/>
        </p:nvSpPr>
        <p:spPr>
          <a:xfrm>
            <a:off x="10353041" y="5137641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15">
            <a:extLst>
              <a:ext uri="{FF2B5EF4-FFF2-40B4-BE49-F238E27FC236}">
                <a16:creationId xmlns:a16="http://schemas.microsoft.com/office/drawing/2014/main" id="{606C6B93-AA0E-30EC-F460-847112AF8FFD}"/>
              </a:ext>
            </a:extLst>
          </p:cNvPr>
          <p:cNvSpPr/>
          <p:nvPr/>
        </p:nvSpPr>
        <p:spPr>
          <a:xfrm>
            <a:off x="10463509" y="5124450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41">
            <a:extLst>
              <a:ext uri="{FF2B5EF4-FFF2-40B4-BE49-F238E27FC236}">
                <a16:creationId xmlns:a16="http://schemas.microsoft.com/office/drawing/2014/main" id="{E7F199C4-6A67-8D82-2A35-9DBB80B08248}"/>
              </a:ext>
            </a:extLst>
          </p:cNvPr>
          <p:cNvSpPr/>
          <p:nvPr/>
        </p:nvSpPr>
        <p:spPr>
          <a:xfrm>
            <a:off x="10849880" y="5290632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6DDDF6D2-19A2-2373-F060-E32B8EC083A4}"/>
              </a:ext>
            </a:extLst>
          </p:cNvPr>
          <p:cNvSpPr/>
          <p:nvPr/>
        </p:nvSpPr>
        <p:spPr>
          <a:xfrm>
            <a:off x="10353041" y="3174732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C0F6E66D-7AA9-7115-FB5A-4C0B66DFFB5F}"/>
              </a:ext>
            </a:extLst>
          </p:cNvPr>
          <p:cNvSpPr/>
          <p:nvPr/>
        </p:nvSpPr>
        <p:spPr>
          <a:xfrm>
            <a:off x="10463509" y="3161541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7220A8FD-BB84-4DE6-D9A7-B461129D60E4}"/>
              </a:ext>
            </a:extLst>
          </p:cNvPr>
          <p:cNvSpPr/>
          <p:nvPr/>
        </p:nvSpPr>
        <p:spPr>
          <a:xfrm>
            <a:off x="10849880" y="3327723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559582" y="3156441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27048" y="1390650"/>
            <a:ext cx="9224010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7704455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 dirty="0"/>
          </a:p>
        </p:txBody>
      </p:sp>
      <p:sp>
        <p:nvSpPr>
          <p:cNvPr id="15" name="object 15"/>
          <p:cNvSpPr/>
          <p:nvPr/>
        </p:nvSpPr>
        <p:spPr>
          <a:xfrm>
            <a:off x="1670050" y="3143250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2426787" y="3407771"/>
            <a:ext cx="7075284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l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Leverages cutting-edge technologies such as artificial intelligence and decision support, high-performance computing, and cybersecurity.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134610" y="3381684"/>
            <a:ext cx="7520376" cy="10668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50"/>
              </a:spcBef>
            </a:pPr>
            <a:r>
              <a:rPr lang="en-GB" sz="2200" dirty="0">
                <a:latin typeface="Arial"/>
                <a:cs typeface="Arial"/>
              </a:rPr>
              <a:t>Excels in technological innovation, using expertise in AI, high-performance computing, and cybersecurity to drive digitalisation.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1148285" y="5341675"/>
            <a:ext cx="6984758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7700"/>
              </a:lnSpc>
              <a:spcBef>
                <a:spcPts val="40"/>
              </a:spcBef>
            </a:pPr>
            <a:r>
              <a:rPr lang="en-GB" sz="2200" dirty="0">
                <a:latin typeface="Arial"/>
                <a:cs typeface="Arial"/>
              </a:rPr>
              <a:t>Prioritises innovation management by orchestrating skill-building, knowledge transfer, and SME support, facilitating the adoption of digital solutions.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077410" y="1572869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spc="130" dirty="0">
                <a:solidFill>
                  <a:srgbClr val="F7F6F1"/>
                </a:solidFill>
                <a:latin typeface="Arial"/>
                <a:cs typeface="Arial"/>
              </a:rPr>
              <a:t>4</a:t>
            </a:r>
            <a:r>
              <a:rPr sz="6000" b="1" spc="13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6523035" y="10396942"/>
            <a:ext cx="705802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</a:rPr>
              <a:t>https://european-digital-innovation-hubs.ec.europa.eu/home</a:t>
            </a:r>
            <a:endParaRPr lang="en-GB"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49" y="1432711"/>
            <a:ext cx="45719" cy="8416139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825564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41" name="object 41"/>
          <p:cNvSpPr/>
          <p:nvPr/>
        </p:nvSpPr>
        <p:spPr>
          <a:xfrm>
            <a:off x="2056421" y="3309432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4BDF764-0346-0774-B787-9DD502820EE5}"/>
              </a:ext>
            </a:extLst>
          </p:cNvPr>
          <p:cNvSpPr/>
          <p:nvPr/>
        </p:nvSpPr>
        <p:spPr>
          <a:xfrm>
            <a:off x="1580445" y="516009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E72ABCBE-B276-AD9A-BFC2-C4BEBC9C341E}"/>
              </a:ext>
            </a:extLst>
          </p:cNvPr>
          <p:cNvSpPr/>
          <p:nvPr/>
        </p:nvSpPr>
        <p:spPr>
          <a:xfrm>
            <a:off x="1690913" y="5146902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16">
            <a:extLst>
              <a:ext uri="{FF2B5EF4-FFF2-40B4-BE49-F238E27FC236}">
                <a16:creationId xmlns:a16="http://schemas.microsoft.com/office/drawing/2014/main" id="{EA611DEF-CA7F-6D20-152E-2DA8F8613B09}"/>
              </a:ext>
            </a:extLst>
          </p:cNvPr>
          <p:cNvSpPr txBox="1"/>
          <p:nvPr/>
        </p:nvSpPr>
        <p:spPr>
          <a:xfrm>
            <a:off x="2447650" y="5353050"/>
            <a:ext cx="7075284" cy="71045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Places a strategic emphasis on innovation, leading the way in deploying internet </a:t>
            </a:r>
            <a:r>
              <a:rPr lang="en-US" sz="2200">
                <a:latin typeface="Arial"/>
                <a:cs typeface="Arial"/>
              </a:rPr>
              <a:t>of things (IoT) </a:t>
            </a:r>
            <a:r>
              <a:rPr lang="en-US" sz="2200" dirty="0">
                <a:latin typeface="Arial"/>
                <a:cs typeface="Arial"/>
              </a:rPr>
              <a:t>solutions.</a:t>
            </a:r>
          </a:p>
        </p:txBody>
      </p:sp>
      <p:sp>
        <p:nvSpPr>
          <p:cNvPr id="7" name="object 41">
            <a:extLst>
              <a:ext uri="{FF2B5EF4-FFF2-40B4-BE49-F238E27FC236}">
                <a16:creationId xmlns:a16="http://schemas.microsoft.com/office/drawing/2014/main" id="{EAD8B8CF-F163-2738-7FB1-D2C6216A0892}"/>
              </a:ext>
            </a:extLst>
          </p:cNvPr>
          <p:cNvSpPr/>
          <p:nvPr/>
        </p:nvSpPr>
        <p:spPr>
          <a:xfrm>
            <a:off x="2077284" y="531308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F3D16732-C246-E0F2-80D7-B68B05B1C1FA}"/>
              </a:ext>
            </a:extLst>
          </p:cNvPr>
          <p:cNvSpPr/>
          <p:nvPr/>
        </p:nvSpPr>
        <p:spPr>
          <a:xfrm>
            <a:off x="10353041" y="7118840"/>
            <a:ext cx="2289809" cy="2681171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C6F0F740-A81F-46C5-AA60-C393EFD89A64}"/>
              </a:ext>
            </a:extLst>
          </p:cNvPr>
          <p:cNvSpPr/>
          <p:nvPr/>
        </p:nvSpPr>
        <p:spPr>
          <a:xfrm>
            <a:off x="10463509" y="7105650"/>
            <a:ext cx="8081009" cy="2613407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41">
            <a:extLst>
              <a:ext uri="{FF2B5EF4-FFF2-40B4-BE49-F238E27FC236}">
                <a16:creationId xmlns:a16="http://schemas.microsoft.com/office/drawing/2014/main" id="{184A4985-42A4-AD10-A135-7D906AF00712}"/>
              </a:ext>
            </a:extLst>
          </p:cNvPr>
          <p:cNvSpPr/>
          <p:nvPr/>
        </p:nvSpPr>
        <p:spPr>
          <a:xfrm>
            <a:off x="10849880" y="7271832"/>
            <a:ext cx="45719" cy="2348418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23">
            <a:extLst>
              <a:ext uri="{FF2B5EF4-FFF2-40B4-BE49-F238E27FC236}">
                <a16:creationId xmlns:a16="http://schemas.microsoft.com/office/drawing/2014/main" id="{0044117B-34FA-18D6-DF0C-BA28589731EC}"/>
              </a:ext>
            </a:extLst>
          </p:cNvPr>
          <p:cNvSpPr txBox="1"/>
          <p:nvPr/>
        </p:nvSpPr>
        <p:spPr>
          <a:xfrm>
            <a:off x="11148284" y="7322875"/>
            <a:ext cx="7396234" cy="217290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7700"/>
              </a:lnSpc>
              <a:spcBef>
                <a:spcPts val="40"/>
              </a:spcBef>
            </a:pPr>
            <a:r>
              <a:rPr lang="en-US" sz="2200">
                <a:latin typeface="Arial"/>
                <a:cs typeface="Arial"/>
              </a:rPr>
              <a:t>Disseminates research insights through technology transfer, </a:t>
            </a:r>
            <a:r>
              <a:rPr lang="en-US" sz="2200" dirty="0">
                <a:latin typeface="Arial"/>
                <a:cs typeface="Arial"/>
              </a:rPr>
              <a:t>while serving as a unique test bed, enabling field trials and prototyping. It also fosters ecosystem building and provides essential financial services, promoting regional development and small enterprise growth within Iceland's digital innovation landscape.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F3433CD0-485D-9CC5-6DF9-48AC2064BE2C}"/>
              </a:ext>
            </a:extLst>
          </p:cNvPr>
          <p:cNvSpPr/>
          <p:nvPr/>
        </p:nvSpPr>
        <p:spPr>
          <a:xfrm>
            <a:off x="3956050" y="250923"/>
            <a:ext cx="15315063" cy="2097504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30">
            <a:extLst>
              <a:ext uri="{FF2B5EF4-FFF2-40B4-BE49-F238E27FC236}">
                <a16:creationId xmlns:a16="http://schemas.microsoft.com/office/drawing/2014/main" id="{808A3051-7B0A-5B76-C4EC-77E7ECA6758C}"/>
              </a:ext>
            </a:extLst>
          </p:cNvPr>
          <p:cNvSpPr/>
          <p:nvPr/>
        </p:nvSpPr>
        <p:spPr>
          <a:xfrm>
            <a:off x="0" y="203265"/>
            <a:ext cx="4105751" cy="2068256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5A63"/>
          </a:solidFill>
          <a:ln w="31750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Round Diagonal Corner of Rectangle 28">
            <a:extLst>
              <a:ext uri="{FF2B5EF4-FFF2-40B4-BE49-F238E27FC236}">
                <a16:creationId xmlns:a16="http://schemas.microsoft.com/office/drawing/2014/main" id="{BF0C54AF-9A5E-D289-BB8D-D9A436965FC2}"/>
              </a:ext>
            </a:extLst>
          </p:cNvPr>
          <p:cNvSpPr/>
          <p:nvPr/>
        </p:nvSpPr>
        <p:spPr>
          <a:xfrm>
            <a:off x="1059913" y="6821328"/>
            <a:ext cx="4909778" cy="1600414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2" name="Round Diagonal Corner of Rectangle 28">
            <a:extLst>
              <a:ext uri="{FF2B5EF4-FFF2-40B4-BE49-F238E27FC236}">
                <a16:creationId xmlns:a16="http://schemas.microsoft.com/office/drawing/2014/main" id="{775A1752-65DC-2160-3CAB-172B3B7C11E1}"/>
              </a:ext>
            </a:extLst>
          </p:cNvPr>
          <p:cNvSpPr/>
          <p:nvPr/>
        </p:nvSpPr>
        <p:spPr>
          <a:xfrm>
            <a:off x="1073179" y="4956305"/>
            <a:ext cx="4909778" cy="1518380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3" name="Round Diagonal Corner of Rectangle 28">
            <a:extLst>
              <a:ext uri="{FF2B5EF4-FFF2-40B4-BE49-F238E27FC236}">
                <a16:creationId xmlns:a16="http://schemas.microsoft.com/office/drawing/2014/main" id="{852008CB-4AF9-A1A9-33EB-EFF5C4E663F6}"/>
              </a:ext>
            </a:extLst>
          </p:cNvPr>
          <p:cNvSpPr/>
          <p:nvPr/>
        </p:nvSpPr>
        <p:spPr>
          <a:xfrm>
            <a:off x="1083388" y="2971530"/>
            <a:ext cx="4909778" cy="1613108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pic>
        <p:nvPicPr>
          <p:cNvPr id="14" name="Picture 11">
            <a:hlinkClick r:id="rId2"/>
            <a:extLst>
              <a:ext uri="{FF2B5EF4-FFF2-40B4-BE49-F238E27FC236}">
                <a16:creationId xmlns:a16="http://schemas.microsoft.com/office/drawing/2014/main" id="{A06BB488-9E46-604A-B76B-2E14F4A48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93246" y="5212651"/>
            <a:ext cx="1058400" cy="1058400"/>
          </a:xfrm>
          <a:prstGeom prst="rect">
            <a:avLst/>
          </a:prstGeom>
        </p:spPr>
      </p:pic>
      <p:sp>
        <p:nvSpPr>
          <p:cNvPr id="15" name="Round Diagonal Corner of Rectangle 25">
            <a:extLst>
              <a:ext uri="{FF2B5EF4-FFF2-40B4-BE49-F238E27FC236}">
                <a16:creationId xmlns:a16="http://schemas.microsoft.com/office/drawing/2014/main" id="{49EBF5CD-E9EE-CAEB-A994-97CC0AC8C53D}"/>
              </a:ext>
            </a:extLst>
          </p:cNvPr>
          <p:cNvSpPr/>
          <p:nvPr/>
        </p:nvSpPr>
        <p:spPr>
          <a:xfrm>
            <a:off x="6639718" y="2971528"/>
            <a:ext cx="6276612" cy="7120530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AE4133B8-BFAA-DE62-83DC-9225F4F1F76F}"/>
              </a:ext>
            </a:extLst>
          </p:cNvPr>
          <p:cNvSpPr txBox="1"/>
          <p:nvPr/>
        </p:nvSpPr>
        <p:spPr>
          <a:xfrm>
            <a:off x="2152126" y="5678129"/>
            <a:ext cx="3807356" cy="76995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Training and skills development</a:t>
            </a:r>
            <a:endParaRPr lang="en-US" sz="2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object 38">
            <a:extLst>
              <a:ext uri="{FF2B5EF4-FFF2-40B4-BE49-F238E27FC236}">
                <a16:creationId xmlns:a16="http://schemas.microsoft.com/office/drawing/2014/main" id="{C3C5FDDB-B4D2-7255-8FF1-27706CEC1DC6}"/>
              </a:ext>
            </a:extLst>
          </p:cNvPr>
          <p:cNvGrpSpPr/>
          <p:nvPr/>
        </p:nvGrpSpPr>
        <p:grpSpPr>
          <a:xfrm>
            <a:off x="976446" y="5402862"/>
            <a:ext cx="737885" cy="677976"/>
            <a:chOff x="10617394" y="1651467"/>
            <a:chExt cx="938530" cy="862330"/>
          </a:xfrm>
        </p:grpSpPr>
        <p:sp>
          <p:nvSpPr>
            <p:cNvPr id="18" name="object 39">
              <a:extLst>
                <a:ext uri="{FF2B5EF4-FFF2-40B4-BE49-F238E27FC236}">
                  <a16:creationId xmlns:a16="http://schemas.microsoft.com/office/drawing/2014/main" id="{EA1F2DFB-AB45-16A1-5D74-E0A13C8F59A7}"/>
                </a:ext>
              </a:extLst>
            </p:cNvPr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9" name="object 40">
              <a:extLst>
                <a:ext uri="{FF2B5EF4-FFF2-40B4-BE49-F238E27FC236}">
                  <a16:creationId xmlns:a16="http://schemas.microsoft.com/office/drawing/2014/main" id="{7A0595C6-27A2-A688-2497-9FB264F8CEB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20" name="object 24">
            <a:extLst>
              <a:ext uri="{FF2B5EF4-FFF2-40B4-BE49-F238E27FC236}">
                <a16:creationId xmlns:a16="http://schemas.microsoft.com/office/drawing/2014/main" id="{0D336CDF-3AFD-CBD9-79B8-0EAC5B52C0E8}"/>
              </a:ext>
            </a:extLst>
          </p:cNvPr>
          <p:cNvSpPr txBox="1"/>
          <p:nvPr/>
        </p:nvSpPr>
        <p:spPr>
          <a:xfrm>
            <a:off x="2148951" y="4992329"/>
            <a:ext cx="286226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8A4F50"/>
                </a:solidFill>
                <a:latin typeface="Arial"/>
                <a:cs typeface="Arial"/>
              </a:rPr>
              <a:t>Services</a:t>
            </a:r>
          </a:p>
        </p:txBody>
      </p:sp>
      <p:sp>
        <p:nvSpPr>
          <p:cNvPr id="21" name="object 30">
            <a:extLst>
              <a:ext uri="{FF2B5EF4-FFF2-40B4-BE49-F238E27FC236}">
                <a16:creationId xmlns:a16="http://schemas.microsoft.com/office/drawing/2014/main" id="{D065433F-87B7-D2A8-BDB8-23E467581FFA}"/>
              </a:ext>
            </a:extLst>
          </p:cNvPr>
          <p:cNvSpPr/>
          <p:nvPr/>
        </p:nvSpPr>
        <p:spPr>
          <a:xfrm>
            <a:off x="869825" y="3127523"/>
            <a:ext cx="1343833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0064FF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896ED6E8-AE77-CBF9-CC39-5C34328E2EDA}"/>
              </a:ext>
            </a:extLst>
          </p:cNvPr>
          <p:cNvSpPr txBox="1"/>
          <p:nvPr/>
        </p:nvSpPr>
        <p:spPr>
          <a:xfrm>
            <a:off x="784942" y="3482624"/>
            <a:ext cx="152400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50" dirty="0">
                <a:solidFill>
                  <a:srgbClr val="FFFEFB"/>
                </a:solidFill>
                <a:latin typeface="Arial"/>
                <a:cs typeface="Arial"/>
              </a:rPr>
              <a:t>EDIH</a:t>
            </a:r>
            <a:endParaRPr sz="4000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B6764DA3-D559-0D47-E7BA-49E1258CD3F2}"/>
              </a:ext>
            </a:extLst>
          </p:cNvPr>
          <p:cNvSpPr txBox="1"/>
          <p:nvPr/>
        </p:nvSpPr>
        <p:spPr>
          <a:xfrm>
            <a:off x="8004159" y="3453538"/>
            <a:ext cx="387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kern="1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</a:t>
            </a:r>
            <a:endParaRPr lang="en-GR" sz="4000" kern="1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7">
            <a:extLst>
              <a:ext uri="{FF2B5EF4-FFF2-40B4-BE49-F238E27FC236}">
                <a16:creationId xmlns:a16="http://schemas.microsoft.com/office/drawing/2014/main" id="{FA30E795-455B-CE96-FEF9-4F80F8682386}"/>
              </a:ext>
            </a:extLst>
          </p:cNvPr>
          <p:cNvSpPr txBox="1"/>
          <p:nvPr/>
        </p:nvSpPr>
        <p:spPr>
          <a:xfrm>
            <a:off x="6835518" y="4591050"/>
            <a:ext cx="5883532" cy="455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50"/>
              </a:spcBef>
              <a:spcAft>
                <a:spcPts val="600"/>
              </a:spcAft>
            </a:pPr>
            <a:r>
              <a:rPr lang="en-US" sz="1999" dirty="0">
                <a:latin typeface="Arial"/>
                <a:cs typeface="Arial"/>
              </a:rPr>
              <a:t>AI is fundamentally transforming various sectors of our contemporary society. Its influence spans across healthcare, finance, entertainment, governance, and education, leaving an unmistakable mark on each field.</a:t>
            </a:r>
          </a:p>
          <a:p>
            <a:pPr marL="12700" marR="5080" algn="just">
              <a:lnSpc>
                <a:spcPct val="110000"/>
              </a:lnSpc>
              <a:spcBef>
                <a:spcPts val="50"/>
              </a:spcBef>
              <a:spcAft>
                <a:spcPts val="1200"/>
              </a:spcAft>
            </a:pPr>
            <a:r>
              <a:rPr lang="en-US" sz="1999" b="1" dirty="0">
                <a:solidFill>
                  <a:schemeClr val="accent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Reykjavik University </a:t>
            </a:r>
            <a:r>
              <a:rPr lang="en-US" sz="1999" b="1" u="sng" dirty="0">
                <a:solidFill>
                  <a:schemeClr val="accent1"/>
                </a:solidFill>
                <a:latin typeface="Arial"/>
                <a:cs typeface="Arial"/>
              </a:rPr>
              <a:t>(RU)</a:t>
            </a:r>
            <a:r>
              <a:rPr lang="en-US" sz="1999" b="1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US" sz="1999" dirty="0">
                <a:latin typeface="Arial"/>
                <a:cs typeface="Arial"/>
              </a:rPr>
              <a:t>identified a crucial gap in its AI education: the </a:t>
            </a:r>
            <a:r>
              <a:rPr lang="en-US" sz="1999" b="1" dirty="0">
                <a:solidFill>
                  <a:schemeClr val="accent1"/>
                </a:solidFill>
                <a:latin typeface="Arial"/>
                <a:cs typeface="Arial"/>
              </a:rPr>
              <a:t>absence of a dedicated ethics course within the Department of Computer Science</a:t>
            </a:r>
            <a:r>
              <a:rPr lang="en-US" sz="1999" dirty="0">
                <a:latin typeface="Arial"/>
                <a:cs typeface="Arial"/>
              </a:rPr>
              <a:t>. To address this gap, RU created the AI Seminar, a course designed to integrate ethical considerations into the AI curriculum, ensuring that students are equipped to navigate the complex ethical landscape of AI.</a:t>
            </a:r>
          </a:p>
        </p:txBody>
      </p:sp>
      <p:pic>
        <p:nvPicPr>
          <p:cNvPr id="25" name="Picture 8">
            <a:hlinkClick r:id="rId6"/>
            <a:extLst>
              <a:ext uri="{FF2B5EF4-FFF2-40B4-BE49-F238E27FC236}">
                <a16:creationId xmlns:a16="http://schemas.microsoft.com/office/drawing/2014/main" id="{397758A3-7E58-4C68-FCF0-E2934355A8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0650" y="3147590"/>
            <a:ext cx="1346200" cy="1346200"/>
          </a:xfrm>
          <a:prstGeom prst="rect">
            <a:avLst/>
          </a:prstGeom>
        </p:spPr>
      </p:pic>
      <p:pic>
        <p:nvPicPr>
          <p:cNvPr id="26" name="Graphic 68">
            <a:extLst>
              <a:ext uri="{FF2B5EF4-FFF2-40B4-BE49-F238E27FC236}">
                <a16:creationId xmlns:a16="http://schemas.microsoft.com/office/drawing/2014/main" id="{89E7A18A-E478-8054-A95D-4A72839E06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581273" y="3314012"/>
            <a:ext cx="1001823" cy="1012481"/>
          </a:xfrm>
          <a:prstGeom prst="rect">
            <a:avLst/>
          </a:prstGeom>
        </p:spPr>
      </p:pic>
      <p:sp>
        <p:nvSpPr>
          <p:cNvPr id="27" name="TextBox 16">
            <a:extLst>
              <a:ext uri="{FF2B5EF4-FFF2-40B4-BE49-F238E27FC236}">
                <a16:creationId xmlns:a16="http://schemas.microsoft.com/office/drawing/2014/main" id="{C5B0B507-B090-88E6-37E2-E976258B4993}"/>
              </a:ext>
            </a:extLst>
          </p:cNvPr>
          <p:cNvSpPr txBox="1"/>
          <p:nvPr/>
        </p:nvSpPr>
        <p:spPr>
          <a:xfrm>
            <a:off x="2055855" y="6919068"/>
            <a:ext cx="3905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kern="100" dirty="0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Technologies</a:t>
            </a:r>
            <a:endParaRPr lang="en-GR" sz="4000" kern="100" dirty="0">
              <a:solidFill>
                <a:schemeClr val="accent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7">
            <a:extLst>
              <a:ext uri="{FF2B5EF4-FFF2-40B4-BE49-F238E27FC236}">
                <a16:creationId xmlns:a16="http://schemas.microsoft.com/office/drawing/2014/main" id="{2FB86276-5BF0-9B69-963C-0AE685ABE0FE}"/>
              </a:ext>
            </a:extLst>
          </p:cNvPr>
          <p:cNvSpPr txBox="1"/>
          <p:nvPr/>
        </p:nvSpPr>
        <p:spPr>
          <a:xfrm>
            <a:off x="2110092" y="7590745"/>
            <a:ext cx="3851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4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Artificial intelligence and decision support</a:t>
            </a:r>
            <a:endParaRPr lang="en-GR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0">
            <a:extLst>
              <a:ext uri="{FF2B5EF4-FFF2-40B4-BE49-F238E27FC236}">
                <a16:creationId xmlns:a16="http://schemas.microsoft.com/office/drawing/2014/main" id="{4ADA89B8-615C-D807-C95D-F6D0191058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9980" y="6934899"/>
            <a:ext cx="1058400" cy="1058400"/>
          </a:xfrm>
          <a:prstGeom prst="rect">
            <a:avLst/>
          </a:prstGeom>
        </p:spPr>
      </p:pic>
      <p:sp>
        <p:nvSpPr>
          <p:cNvPr id="32" name="Round Diagonal Corner of Rectangle 22">
            <a:extLst>
              <a:ext uri="{FF2B5EF4-FFF2-40B4-BE49-F238E27FC236}">
                <a16:creationId xmlns:a16="http://schemas.microsoft.com/office/drawing/2014/main" id="{BFA37809-5E42-FADE-F38D-B3E82558C807}"/>
              </a:ext>
            </a:extLst>
          </p:cNvPr>
          <p:cNvSpPr/>
          <p:nvPr/>
        </p:nvSpPr>
        <p:spPr>
          <a:xfrm>
            <a:off x="1073180" y="8773395"/>
            <a:ext cx="4909777" cy="1318662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F3D37B76-CC71-FF5D-508A-249F69837816}"/>
              </a:ext>
            </a:extLst>
          </p:cNvPr>
          <p:cNvPicPr>
            <a:picLocks/>
          </p:cNvPicPr>
          <p:nvPr/>
        </p:nvPicPr>
        <p:blipFill rotWithShape="1">
          <a:blip r:embed="rId11"/>
          <a:srcRect r="41667"/>
          <a:stretch/>
        </p:blipFill>
        <p:spPr>
          <a:xfrm>
            <a:off x="780444" y="8908984"/>
            <a:ext cx="1058400" cy="1058400"/>
          </a:xfrm>
          <a:prstGeom prst="rect">
            <a:avLst/>
          </a:prstGeom>
        </p:spPr>
      </p:pic>
      <p:sp>
        <p:nvSpPr>
          <p:cNvPr id="34" name="object 37">
            <a:extLst>
              <a:ext uri="{FF2B5EF4-FFF2-40B4-BE49-F238E27FC236}">
                <a16:creationId xmlns:a16="http://schemas.microsoft.com/office/drawing/2014/main" id="{7E330EB0-2A64-16EF-C5DC-1CD686D6943A}"/>
              </a:ext>
            </a:extLst>
          </p:cNvPr>
          <p:cNvSpPr/>
          <p:nvPr/>
        </p:nvSpPr>
        <p:spPr>
          <a:xfrm>
            <a:off x="956565" y="9131974"/>
            <a:ext cx="715683" cy="657210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12">
            <a:extLst>
              <a:ext uri="{FF2B5EF4-FFF2-40B4-BE49-F238E27FC236}">
                <a16:creationId xmlns:a16="http://schemas.microsoft.com/office/drawing/2014/main" id="{2348C04D-037F-D2B3-867A-766954F1A857}"/>
              </a:ext>
            </a:extLst>
          </p:cNvPr>
          <p:cNvSpPr txBox="1"/>
          <p:nvPr/>
        </p:nvSpPr>
        <p:spPr>
          <a:xfrm>
            <a:off x="2157173" y="9574340"/>
            <a:ext cx="3875571" cy="374783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36" name="object 24">
            <a:extLst>
              <a:ext uri="{FF2B5EF4-FFF2-40B4-BE49-F238E27FC236}">
                <a16:creationId xmlns:a16="http://schemas.microsoft.com/office/drawing/2014/main" id="{434A370E-1F3E-3174-EB27-A06A645A6365}"/>
              </a:ext>
            </a:extLst>
          </p:cNvPr>
          <p:cNvSpPr txBox="1"/>
          <p:nvPr/>
        </p:nvSpPr>
        <p:spPr>
          <a:xfrm>
            <a:off x="2131580" y="8896121"/>
            <a:ext cx="274586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5A63"/>
                </a:solidFill>
                <a:latin typeface="Arial"/>
                <a:cs typeface="Arial"/>
              </a:rPr>
              <a:t>Sectors</a:t>
            </a:r>
          </a:p>
        </p:txBody>
      </p:sp>
      <p:sp>
        <p:nvSpPr>
          <p:cNvPr id="37" name="Round Diagonal Corner of Rectangle 25">
            <a:extLst>
              <a:ext uri="{FF2B5EF4-FFF2-40B4-BE49-F238E27FC236}">
                <a16:creationId xmlns:a16="http://schemas.microsoft.com/office/drawing/2014/main" id="{C3A0F0AD-7B3F-A052-5637-76F69DCFA798}"/>
              </a:ext>
            </a:extLst>
          </p:cNvPr>
          <p:cNvSpPr/>
          <p:nvPr/>
        </p:nvSpPr>
        <p:spPr>
          <a:xfrm>
            <a:off x="13497718" y="2971528"/>
            <a:ext cx="5773395" cy="7120529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38" name="TextBox 6">
            <a:extLst>
              <a:ext uri="{FF2B5EF4-FFF2-40B4-BE49-F238E27FC236}">
                <a16:creationId xmlns:a16="http://schemas.microsoft.com/office/drawing/2014/main" id="{436C136B-D5F5-B645-5312-828ED7A78B36}"/>
              </a:ext>
            </a:extLst>
          </p:cNvPr>
          <p:cNvSpPr txBox="1"/>
          <p:nvPr/>
        </p:nvSpPr>
        <p:spPr>
          <a:xfrm>
            <a:off x="14843918" y="3453538"/>
            <a:ext cx="3498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Solutions</a:t>
            </a:r>
            <a:endParaRPr lang="en-GR" sz="4000" kern="1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8">
            <a:hlinkClick r:id="rId6"/>
            <a:extLst>
              <a:ext uri="{FF2B5EF4-FFF2-40B4-BE49-F238E27FC236}">
                <a16:creationId xmlns:a16="http://schemas.microsoft.com/office/drawing/2014/main" id="{3D9F44E4-1AC6-FDED-D4B8-AC8331446A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28650" y="3147590"/>
            <a:ext cx="1346200" cy="1346200"/>
          </a:xfrm>
          <a:prstGeom prst="rect">
            <a:avLst/>
          </a:prstGeom>
        </p:spPr>
      </p:pic>
      <p:pic>
        <p:nvPicPr>
          <p:cNvPr id="40" name="Gráfico 39" descr="Bombilla y engranaje">
            <a:extLst>
              <a:ext uri="{FF2B5EF4-FFF2-40B4-BE49-F238E27FC236}">
                <a16:creationId xmlns:a16="http://schemas.microsoft.com/office/drawing/2014/main" id="{EFCF37A0-B9F4-CAB5-7F80-5257FE1902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546887" y="3357734"/>
            <a:ext cx="914400" cy="914400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F9462DCF-88A2-F449-5936-C42B3336AE4C}"/>
              </a:ext>
            </a:extLst>
          </p:cNvPr>
          <p:cNvSpPr txBox="1"/>
          <p:nvPr/>
        </p:nvSpPr>
        <p:spPr>
          <a:xfrm>
            <a:off x="13715006" y="4591050"/>
            <a:ext cx="5334000" cy="5034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  <a:buClr>
                <a:srgbClr val="FF5A63"/>
              </a:buClr>
            </a:pPr>
            <a:r>
              <a:rPr lang="en-US" sz="1999" dirty="0">
                <a:latin typeface="Arial" panose="020B0604020202020204" pitchFamily="34" charset="0"/>
                <a:cs typeface="Arial" panose="020B0604020202020204" pitchFamily="34" charset="0"/>
              </a:rPr>
              <a:t>RU created an AI course to equip students with knowledge and analytical tools to assess AI technologies and their societal integration. Through a series of lectures, discussions, case studies and group projects, the students can explore areas including:</a:t>
            </a:r>
          </a:p>
          <a:p>
            <a:pPr marL="261938" indent="-261938" algn="just">
              <a:lnSpc>
                <a:spcPct val="110000"/>
              </a:lnSpc>
              <a:spcAft>
                <a:spcPts val="600"/>
              </a:spcAft>
              <a:buClr>
                <a:srgbClr val="FF5A63"/>
              </a:buClr>
              <a:buFont typeface="Arial" panose="020B0604020202020204" pitchFamily="34" charset="0"/>
              <a:buChar char="•"/>
            </a:pPr>
            <a:r>
              <a:rPr lang="en-US" sz="1999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99" b="1" dirty="0">
                <a:solidFill>
                  <a:srgbClr val="FF5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of AI-driven decision-making </a:t>
            </a:r>
            <a:r>
              <a:rPr lang="en-US" sz="1999" dirty="0">
                <a:latin typeface="Arial" panose="020B0604020202020204" pitchFamily="34" charset="0"/>
                <a:cs typeface="Arial" panose="020B0604020202020204" pitchFamily="34" charset="0"/>
              </a:rPr>
              <a:t>in fields like government, business, healthcare, and education;</a:t>
            </a:r>
          </a:p>
          <a:p>
            <a:pPr marL="261938" indent="-261938" algn="just">
              <a:lnSpc>
                <a:spcPct val="110000"/>
              </a:lnSpc>
              <a:spcAft>
                <a:spcPts val="600"/>
              </a:spcAft>
              <a:buClr>
                <a:srgbClr val="FF5A63"/>
              </a:buClr>
              <a:buFont typeface="Arial" panose="020B0604020202020204" pitchFamily="34" charset="0"/>
              <a:buChar char="•"/>
            </a:pPr>
            <a:r>
              <a:rPr lang="en-US" sz="1999" b="1" dirty="0">
                <a:solidFill>
                  <a:srgbClr val="FF5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between AI's potential benefits and the risks of perpetuating biases</a:t>
            </a:r>
            <a:r>
              <a:rPr lang="en-US" sz="1999" dirty="0">
                <a:latin typeface="Arial" panose="020B0604020202020204" pitchFamily="34" charset="0"/>
                <a:cs typeface="Arial" panose="020B0604020202020204" pitchFamily="34" charset="0"/>
              </a:rPr>
              <a:t>, inequality and potential existential threats;</a:t>
            </a:r>
          </a:p>
          <a:p>
            <a:pPr marL="261938" indent="-261938" algn="just">
              <a:lnSpc>
                <a:spcPct val="110000"/>
              </a:lnSpc>
              <a:spcAft>
                <a:spcPts val="600"/>
              </a:spcAft>
              <a:buClr>
                <a:srgbClr val="FF5A63"/>
              </a:buClr>
              <a:buFont typeface="Arial" panose="020B0604020202020204" pitchFamily="34" charset="0"/>
              <a:buChar char="•"/>
            </a:pPr>
            <a:r>
              <a:rPr lang="en-US" sz="1999" dirty="0">
                <a:latin typeface="Arial" panose="020B0604020202020204" pitchFamily="34" charset="0"/>
                <a:cs typeface="Arial" panose="020B0604020202020204" pitchFamily="34" charset="0"/>
              </a:rPr>
              <a:t>design of AI systems that respect human rights and dignity.</a:t>
            </a:r>
          </a:p>
        </p:txBody>
      </p:sp>
      <p:sp>
        <p:nvSpPr>
          <p:cNvPr id="42" name="object 18">
            <a:extLst>
              <a:ext uri="{FF2B5EF4-FFF2-40B4-BE49-F238E27FC236}">
                <a16:creationId xmlns:a16="http://schemas.microsoft.com/office/drawing/2014/main" id="{03A283C4-F0B7-969D-60DD-C6D2D71EB9EA}"/>
              </a:ext>
            </a:extLst>
          </p:cNvPr>
          <p:cNvSpPr txBox="1">
            <a:spLocks/>
          </p:cNvSpPr>
          <p:nvPr/>
        </p:nvSpPr>
        <p:spPr>
          <a:xfrm>
            <a:off x="219551" y="439593"/>
            <a:ext cx="3886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5400" dirty="0">
                <a:solidFill>
                  <a:srgbClr val="FFFEFB"/>
                </a:solidFill>
              </a:rPr>
              <a:t>Good practices</a:t>
            </a:r>
            <a:endParaRPr lang="en-US" sz="5400" b="1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7FB2D7EE-670E-37A6-08E5-F12CFF0892F1}"/>
              </a:ext>
            </a:extLst>
          </p:cNvPr>
          <p:cNvSpPr txBox="1"/>
          <p:nvPr/>
        </p:nvSpPr>
        <p:spPr>
          <a:xfrm>
            <a:off x="4309123" y="657241"/>
            <a:ext cx="147945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5A63"/>
                </a:solidFill>
                <a:latin typeface="Arial"/>
                <a:cs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 Seminar management: pioneering the future of event planning</a:t>
            </a:r>
            <a:endParaRPr lang="en-US" sz="4000" b="1" dirty="0">
              <a:solidFill>
                <a:srgbClr val="FF5A63"/>
              </a:solidFill>
              <a:latin typeface="Arial"/>
              <a:cs typeface="Arial"/>
            </a:endParaRP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2F6BB318-5800-2AE5-6BA4-4B12DC145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biLevel thresh="75000"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23" y="3262278"/>
            <a:ext cx="2612055" cy="111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áfico 2" descr="Robot">
            <a:extLst>
              <a:ext uri="{FF2B5EF4-FFF2-40B4-BE49-F238E27FC236}">
                <a16:creationId xmlns:a16="http://schemas.microsoft.com/office/drawing/2014/main" id="{4E90F985-423A-A12D-64F1-902F6327FAB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4959" y="7021432"/>
            <a:ext cx="914400" cy="9144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E344C10-2534-C34A-D01E-0B1BACE62E9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23250" y="9243724"/>
            <a:ext cx="2857500" cy="628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 Diagonal Corner of Rectangle 8">
            <a:extLst>
              <a:ext uri="{FF2B5EF4-FFF2-40B4-BE49-F238E27FC236}">
                <a16:creationId xmlns:a16="http://schemas.microsoft.com/office/drawing/2014/main" id="{10F77875-AEBE-B697-88CA-E8B5A79179BA}"/>
              </a:ext>
            </a:extLst>
          </p:cNvPr>
          <p:cNvSpPr/>
          <p:nvPr/>
        </p:nvSpPr>
        <p:spPr>
          <a:xfrm flipH="1">
            <a:off x="10356849" y="2754745"/>
            <a:ext cx="7686000" cy="7167190"/>
          </a:xfrm>
          <a:prstGeom prst="round2DiagRect">
            <a:avLst/>
          </a:prstGeom>
          <a:solidFill>
            <a:schemeClr val="accent1"/>
          </a:solidFill>
          <a:ln w="8255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62" name="Round Diagonal Corner of Rectangle 25">
            <a:extLst>
              <a:ext uri="{FF2B5EF4-FFF2-40B4-BE49-F238E27FC236}">
                <a16:creationId xmlns:a16="http://schemas.microsoft.com/office/drawing/2014/main" id="{06C1F5A1-CAEE-E9BF-C8DC-DACC22671707}"/>
              </a:ext>
            </a:extLst>
          </p:cNvPr>
          <p:cNvSpPr/>
          <p:nvPr/>
        </p:nvSpPr>
        <p:spPr>
          <a:xfrm>
            <a:off x="1897879" y="2765730"/>
            <a:ext cx="7684164" cy="7167191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2" name="object 24">
            <a:extLst>
              <a:ext uri="{FF2B5EF4-FFF2-40B4-BE49-F238E27FC236}">
                <a16:creationId xmlns:a16="http://schemas.microsoft.com/office/drawing/2014/main" id="{F1D515B1-304D-F2B3-3F99-59EC14319302}"/>
              </a:ext>
            </a:extLst>
          </p:cNvPr>
          <p:cNvSpPr txBox="1"/>
          <p:nvPr/>
        </p:nvSpPr>
        <p:spPr>
          <a:xfrm>
            <a:off x="3035284" y="2783121"/>
            <a:ext cx="536648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800" dirty="0">
                <a:solidFill>
                  <a:srgbClr val="FF5A63"/>
                </a:solidFill>
                <a:latin typeface="Arial"/>
                <a:cs typeface="Arial"/>
              </a:rPr>
              <a:t>Results and benefits</a:t>
            </a:r>
          </a:p>
        </p:txBody>
      </p:sp>
      <p:sp>
        <p:nvSpPr>
          <p:cNvPr id="79" name="object 24">
            <a:extLst>
              <a:ext uri="{FF2B5EF4-FFF2-40B4-BE49-F238E27FC236}">
                <a16:creationId xmlns:a16="http://schemas.microsoft.com/office/drawing/2014/main" id="{24F9164C-22D7-B798-5467-0371BFD7FCEF}"/>
              </a:ext>
            </a:extLst>
          </p:cNvPr>
          <p:cNvSpPr txBox="1"/>
          <p:nvPr/>
        </p:nvSpPr>
        <p:spPr>
          <a:xfrm>
            <a:off x="11426510" y="3151361"/>
            <a:ext cx="470894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800" dirty="0">
                <a:solidFill>
                  <a:srgbClr val="FFFEFB"/>
                </a:solidFill>
                <a:latin typeface="Arial"/>
                <a:cs typeface="Arial"/>
              </a:rPr>
              <a:t>Lessons learnt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110FF6EA-757B-31E7-D80B-200C42ED5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887" y="2911535"/>
            <a:ext cx="1249829" cy="1231141"/>
          </a:xfrm>
          <a:prstGeom prst="rect">
            <a:avLst/>
          </a:prstGeom>
        </p:spPr>
      </p:pic>
      <p:pic>
        <p:nvPicPr>
          <p:cNvPr id="4" name="Picture 118">
            <a:extLst>
              <a:ext uri="{FF2B5EF4-FFF2-40B4-BE49-F238E27FC236}">
                <a16:creationId xmlns:a16="http://schemas.microsoft.com/office/drawing/2014/main" id="{E0C19225-5A1E-46CC-21FE-C8D89819B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90197" y="2960057"/>
            <a:ext cx="1122157" cy="113409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ject 12">
            <a:extLst>
              <a:ext uri="{FF2B5EF4-FFF2-40B4-BE49-F238E27FC236}">
                <a16:creationId xmlns:a16="http://schemas.microsoft.com/office/drawing/2014/main" id="{A38B4CF2-6CC2-2928-39F4-43F5E83996F6}"/>
              </a:ext>
            </a:extLst>
          </p:cNvPr>
          <p:cNvSpPr txBox="1"/>
          <p:nvPr/>
        </p:nvSpPr>
        <p:spPr>
          <a:xfrm>
            <a:off x="2281222" y="4396356"/>
            <a:ext cx="6899476" cy="470705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400"/>
              </a:spcAft>
            </a:pPr>
            <a:r>
              <a:rPr lang="en-GB" sz="2400" b="1" spc="-10" dirty="0">
                <a:solidFill>
                  <a:srgbClr val="FF5A63"/>
                </a:solidFill>
                <a:latin typeface="Arial"/>
                <a:cs typeface="Arial"/>
              </a:rPr>
              <a:t>AI assessment</a:t>
            </a:r>
            <a:endParaRPr lang="en-GB" sz="2400" b="1" dirty="0">
              <a:solidFill>
                <a:srgbClr val="FF5A63"/>
              </a:solidFill>
              <a:latin typeface="Arial"/>
              <a:cs typeface="Arial"/>
            </a:endParaRP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training allows students to properly assess AI technologies, including their implications and development.</a:t>
            </a:r>
          </a:p>
          <a:p>
            <a:pPr marL="0" marR="0" algn="just">
              <a:spcBef>
                <a:spcPts val="1800"/>
              </a:spcBef>
              <a:spcAft>
                <a:spcPts val="400"/>
              </a:spcAft>
            </a:pPr>
            <a:r>
              <a:rPr lang="en-GB" sz="2400" b="1" spc="-10" dirty="0">
                <a:solidFill>
                  <a:srgbClr val="FF5A63"/>
                </a:solidFill>
                <a:latin typeface="Arial"/>
                <a:cs typeface="Arial"/>
              </a:rPr>
              <a:t>Societal implications</a:t>
            </a:r>
            <a:endParaRPr lang="en-GB" sz="2400" b="1" dirty="0">
              <a:solidFill>
                <a:srgbClr val="FF5A63"/>
              </a:solidFill>
              <a:latin typeface="Arial"/>
              <a:cs typeface="Arial"/>
            </a:endParaRPr>
          </a:p>
          <a:p>
            <a:pPr algn="just"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Training provides students with the tools to evaluate the societal implications of AI and its potential impact on decision-making on variou</a:t>
            </a:r>
            <a:r>
              <a:rPr lang="en-GB" sz="20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 fields such as government, business, healthcare and education.</a:t>
            </a:r>
            <a:endParaRPr lang="en-GB" sz="2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spcAft>
                <a:spcPts val="400"/>
              </a:spcAft>
            </a:pPr>
            <a:r>
              <a:rPr lang="en-GB" sz="2400" b="1" spc="-10" dirty="0">
                <a:solidFill>
                  <a:srgbClr val="FF5A63"/>
                </a:solidFill>
                <a:latin typeface="Arial"/>
                <a:cs typeface="Arial"/>
              </a:rPr>
              <a:t>Ethical AI awareness</a:t>
            </a:r>
            <a:endParaRPr lang="en-GB" sz="2400" b="1" dirty="0">
              <a:solidFill>
                <a:srgbClr val="FF5A63"/>
              </a:solidFill>
              <a:latin typeface="Arial"/>
              <a:cs typeface="Arial"/>
            </a:endParaRPr>
          </a:p>
          <a:p>
            <a:pPr algn="just"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mandatory training on ethical AI equips future leaders with a solid grounding in ethics and responsible innovation development.</a:t>
            </a:r>
          </a:p>
        </p:txBody>
      </p:sp>
      <p:sp>
        <p:nvSpPr>
          <p:cNvPr id="37" name="object 12">
            <a:extLst>
              <a:ext uri="{FF2B5EF4-FFF2-40B4-BE49-F238E27FC236}">
                <a16:creationId xmlns:a16="http://schemas.microsoft.com/office/drawing/2014/main" id="{6D727D3C-2D4E-EDE8-6605-1AD64DD92DBD}"/>
              </a:ext>
            </a:extLst>
          </p:cNvPr>
          <p:cNvSpPr txBox="1"/>
          <p:nvPr/>
        </p:nvSpPr>
        <p:spPr>
          <a:xfrm>
            <a:off x="10612892" y="4789421"/>
            <a:ext cx="3401558" cy="389856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FFFEFB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Start marketing efforts at least six months in advance, as it is a challenging task that can take significant lead time.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FFFEFB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Allow for flexibility within selected course material, as the policy and governance landscape is rapidly changing.</a:t>
            </a:r>
          </a:p>
        </p:txBody>
      </p:sp>
      <p:sp>
        <p:nvSpPr>
          <p:cNvPr id="5" name="object 30">
            <a:extLst>
              <a:ext uri="{FF2B5EF4-FFF2-40B4-BE49-F238E27FC236}">
                <a16:creationId xmlns:a16="http://schemas.microsoft.com/office/drawing/2014/main" id="{C4B7E6B0-4466-1C89-E625-B5FE53834778}"/>
              </a:ext>
            </a:extLst>
          </p:cNvPr>
          <p:cNvSpPr/>
          <p:nvPr/>
        </p:nvSpPr>
        <p:spPr>
          <a:xfrm>
            <a:off x="9966843" y="2911535"/>
            <a:ext cx="1292099" cy="1231141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8" name="Graphic 47">
            <a:extLst>
              <a:ext uri="{FF2B5EF4-FFF2-40B4-BE49-F238E27FC236}">
                <a16:creationId xmlns:a16="http://schemas.microsoft.com/office/drawing/2014/main" id="{84CB1F47-7D97-3768-1558-35F33152C9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99283" y="3031641"/>
            <a:ext cx="936729" cy="946694"/>
          </a:xfrm>
          <a:prstGeom prst="rect">
            <a:avLst/>
          </a:prstGeom>
        </p:spPr>
      </p:pic>
      <p:pic>
        <p:nvPicPr>
          <p:cNvPr id="8" name="Picture 7" descr="A blue cube on a black background&#10;&#10;Description automatically generated">
            <a:extLst>
              <a:ext uri="{FF2B5EF4-FFF2-40B4-BE49-F238E27FC236}">
                <a16:creationId xmlns:a16="http://schemas.microsoft.com/office/drawing/2014/main" id="{3651117A-B272-230F-54CA-781EC843D2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50" y="9236731"/>
            <a:ext cx="943937" cy="888410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BE277BC8-A6D0-3130-6FC5-B3A935A4A41E}"/>
              </a:ext>
            </a:extLst>
          </p:cNvPr>
          <p:cNvSpPr/>
          <p:nvPr/>
        </p:nvSpPr>
        <p:spPr>
          <a:xfrm>
            <a:off x="3956050" y="250923"/>
            <a:ext cx="15315063" cy="2097504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30">
            <a:extLst>
              <a:ext uri="{FF2B5EF4-FFF2-40B4-BE49-F238E27FC236}">
                <a16:creationId xmlns:a16="http://schemas.microsoft.com/office/drawing/2014/main" id="{B9823A3F-7264-A4A1-5717-06D0071AA03C}"/>
              </a:ext>
            </a:extLst>
          </p:cNvPr>
          <p:cNvSpPr/>
          <p:nvPr/>
        </p:nvSpPr>
        <p:spPr>
          <a:xfrm>
            <a:off x="0" y="203265"/>
            <a:ext cx="4105751" cy="2068256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5A63"/>
          </a:solidFill>
          <a:ln w="31750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8">
            <a:extLst>
              <a:ext uri="{FF2B5EF4-FFF2-40B4-BE49-F238E27FC236}">
                <a16:creationId xmlns:a16="http://schemas.microsoft.com/office/drawing/2014/main" id="{00E4CB61-F934-787A-7523-A065F1FBDC4E}"/>
              </a:ext>
            </a:extLst>
          </p:cNvPr>
          <p:cNvSpPr txBox="1">
            <a:spLocks/>
          </p:cNvSpPr>
          <p:nvPr/>
        </p:nvSpPr>
        <p:spPr>
          <a:xfrm>
            <a:off x="219551" y="439593"/>
            <a:ext cx="3886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5400" dirty="0">
                <a:solidFill>
                  <a:srgbClr val="FFFEFB"/>
                </a:solidFill>
              </a:rPr>
              <a:t>Good practices</a:t>
            </a:r>
            <a:endParaRPr lang="en-US" sz="5400" b="1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7" name="CuadroTexto 9">
            <a:extLst>
              <a:ext uri="{FF2B5EF4-FFF2-40B4-BE49-F238E27FC236}">
                <a16:creationId xmlns:a16="http://schemas.microsoft.com/office/drawing/2014/main" id="{764C8F47-32FC-F5A5-9829-977129B6684D}"/>
              </a:ext>
            </a:extLst>
          </p:cNvPr>
          <p:cNvSpPr txBox="1"/>
          <p:nvPr/>
        </p:nvSpPr>
        <p:spPr>
          <a:xfrm>
            <a:off x="4309123" y="657241"/>
            <a:ext cx="147945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5A63"/>
                </a:solid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 Seminar management: pioneering the future of event planning</a:t>
            </a:r>
            <a:endParaRPr lang="en-US" sz="4000" b="1" dirty="0">
              <a:solidFill>
                <a:srgbClr val="FF5A63"/>
              </a:solidFill>
              <a:latin typeface="Arial"/>
              <a:cs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73D4355-021F-4E50-581B-758964142AFC}"/>
              </a:ext>
            </a:extLst>
          </p:cNvPr>
          <p:cNvSpPr txBox="1"/>
          <p:nvPr/>
        </p:nvSpPr>
        <p:spPr>
          <a:xfrm>
            <a:off x="10567647" y="4190788"/>
            <a:ext cx="316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FEFB"/>
                </a:solidFill>
              </a:rPr>
              <a:t>Do’s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B6F44A-6C28-130B-A221-28D91708407E}"/>
              </a:ext>
            </a:extLst>
          </p:cNvPr>
          <p:cNvSpPr txBox="1"/>
          <p:nvPr/>
        </p:nvSpPr>
        <p:spPr>
          <a:xfrm>
            <a:off x="14377631" y="4190788"/>
            <a:ext cx="3401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FEFB"/>
                </a:solidFill>
              </a:rPr>
              <a:t>Don’ts</a:t>
            </a: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DDF70D38-6B25-F9E1-8640-9DAFF91CE3E3}"/>
              </a:ext>
            </a:extLst>
          </p:cNvPr>
          <p:cNvSpPr txBox="1"/>
          <p:nvPr/>
        </p:nvSpPr>
        <p:spPr>
          <a:xfrm>
            <a:off x="14422892" y="4789421"/>
            <a:ext cx="3401558" cy="182107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FFFEFB"/>
              </a:buClr>
              <a:buFont typeface="Arial" panose="020B0604020202020204" pitchFamily="34" charset="0"/>
              <a:buChar char="×"/>
            </a:pPr>
            <a:r>
              <a:rPr lang="en-GB" sz="2000" dirty="0">
                <a:solidFill>
                  <a:srgbClr val="FFFE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rushing into creating coursework before fully analysing the current policy landscape locally and regionally. </a:t>
            </a:r>
          </a:p>
        </p:txBody>
      </p:sp>
      <p:pic>
        <p:nvPicPr>
          <p:cNvPr id="14" name="Picture 91">
            <a:extLst>
              <a:ext uri="{FF2B5EF4-FFF2-40B4-BE49-F238E27FC236}">
                <a16:creationId xmlns:a16="http://schemas.microsoft.com/office/drawing/2014/main" id="{35FE08A6-70AD-6707-B6E8-C238D0AD62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849744" y="2539544"/>
            <a:ext cx="1380607" cy="138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6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E48D434-196C-0554-ABF6-6D111C4BD13E}"/>
              </a:ext>
            </a:extLst>
          </p:cNvPr>
          <p:cNvSpPr/>
          <p:nvPr/>
        </p:nvSpPr>
        <p:spPr>
          <a:xfrm>
            <a:off x="4105752" y="250923"/>
            <a:ext cx="15165362" cy="2097504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lang="es-ES" dirty="0"/>
          </a:p>
        </p:txBody>
      </p:sp>
      <p:sp>
        <p:nvSpPr>
          <p:cNvPr id="11" name="object 30">
            <a:extLst>
              <a:ext uri="{FF2B5EF4-FFF2-40B4-BE49-F238E27FC236}">
                <a16:creationId xmlns:a16="http://schemas.microsoft.com/office/drawing/2014/main" id="{1566C5BF-9627-D9E6-E997-905E7309622D}"/>
              </a:ext>
            </a:extLst>
          </p:cNvPr>
          <p:cNvSpPr/>
          <p:nvPr/>
        </p:nvSpPr>
        <p:spPr>
          <a:xfrm>
            <a:off x="0" y="250923"/>
            <a:ext cx="4105751" cy="2113097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0064FF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6FBF3EEC-00B1-CA83-4886-CC53B57AF0C4}"/>
              </a:ext>
            </a:extLst>
          </p:cNvPr>
          <p:cNvSpPr/>
          <p:nvPr/>
        </p:nvSpPr>
        <p:spPr>
          <a:xfrm>
            <a:off x="12047752" y="6672960"/>
            <a:ext cx="7223361" cy="945328"/>
          </a:xfrm>
          <a:prstGeom prst="roundRect">
            <a:avLst/>
          </a:prstGeom>
          <a:solidFill>
            <a:srgbClr val="006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18293C7C-033B-9A00-88A0-7D0A6D1251C5}"/>
              </a:ext>
            </a:extLst>
          </p:cNvPr>
          <p:cNvSpPr/>
          <p:nvPr/>
        </p:nvSpPr>
        <p:spPr>
          <a:xfrm>
            <a:off x="12047753" y="3143250"/>
            <a:ext cx="7223361" cy="945328"/>
          </a:xfrm>
          <a:prstGeom prst="roundRect">
            <a:avLst/>
          </a:prstGeom>
          <a:solidFill>
            <a:srgbClr val="006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 Diagonal Corner of Rectangle 22">
            <a:extLst>
              <a:ext uri="{FF2B5EF4-FFF2-40B4-BE49-F238E27FC236}">
                <a16:creationId xmlns:a16="http://schemas.microsoft.com/office/drawing/2014/main" id="{4ADF89D8-0430-B498-F5FE-96D6A6D22EB1}"/>
              </a:ext>
            </a:extLst>
          </p:cNvPr>
          <p:cNvSpPr/>
          <p:nvPr/>
        </p:nvSpPr>
        <p:spPr>
          <a:xfrm>
            <a:off x="6393563" y="7915507"/>
            <a:ext cx="5102659" cy="1836381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21" name="Round Diagonal Corner of Rectangle 28">
            <a:extLst>
              <a:ext uri="{FF2B5EF4-FFF2-40B4-BE49-F238E27FC236}">
                <a16:creationId xmlns:a16="http://schemas.microsoft.com/office/drawing/2014/main" id="{A8E6501D-4164-88D3-9412-997D62E582C1}"/>
              </a:ext>
            </a:extLst>
          </p:cNvPr>
          <p:cNvSpPr/>
          <p:nvPr/>
        </p:nvSpPr>
        <p:spPr>
          <a:xfrm>
            <a:off x="855733" y="3145650"/>
            <a:ext cx="4548117" cy="1836381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3" name="object 30">
            <a:extLst>
              <a:ext uri="{FF2B5EF4-FFF2-40B4-BE49-F238E27FC236}">
                <a16:creationId xmlns:a16="http://schemas.microsoft.com/office/drawing/2014/main" id="{60970399-4C94-A849-2967-C3EBB882083A}"/>
              </a:ext>
            </a:extLst>
          </p:cNvPr>
          <p:cNvSpPr/>
          <p:nvPr/>
        </p:nvSpPr>
        <p:spPr>
          <a:xfrm>
            <a:off x="537902" y="3374250"/>
            <a:ext cx="1343833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0064FF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580DF1C-C080-D637-3C70-14CA729F7403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r="41667"/>
          <a:stretch/>
        </p:blipFill>
        <p:spPr>
          <a:xfrm>
            <a:off x="6093523" y="8304497"/>
            <a:ext cx="1058400" cy="1058400"/>
          </a:xfrm>
          <a:prstGeom prst="rect">
            <a:avLst/>
          </a:prstGeom>
        </p:spPr>
      </p:pic>
      <p:sp>
        <p:nvSpPr>
          <p:cNvPr id="15" name="object 20">
            <a:extLst>
              <a:ext uri="{FF2B5EF4-FFF2-40B4-BE49-F238E27FC236}">
                <a16:creationId xmlns:a16="http://schemas.microsoft.com/office/drawing/2014/main" id="{AA21B63E-ED3E-5852-412B-76941F97D89A}"/>
              </a:ext>
            </a:extLst>
          </p:cNvPr>
          <p:cNvSpPr txBox="1"/>
          <p:nvPr/>
        </p:nvSpPr>
        <p:spPr>
          <a:xfrm>
            <a:off x="461702" y="3725458"/>
            <a:ext cx="152400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50" dirty="0">
                <a:solidFill>
                  <a:srgbClr val="FFFEFB"/>
                </a:solidFill>
                <a:latin typeface="Arial"/>
                <a:cs typeface="Arial"/>
              </a:rPr>
              <a:t>EDIH</a:t>
            </a:r>
            <a:endParaRPr sz="4000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120" name="Round Diagonal Corner of Rectangle 22">
            <a:extLst>
              <a:ext uri="{FF2B5EF4-FFF2-40B4-BE49-F238E27FC236}">
                <a16:creationId xmlns:a16="http://schemas.microsoft.com/office/drawing/2014/main" id="{00C7E32F-6CE9-698C-B415-8DECE1E6425A}"/>
              </a:ext>
            </a:extLst>
          </p:cNvPr>
          <p:cNvSpPr/>
          <p:nvPr/>
        </p:nvSpPr>
        <p:spPr>
          <a:xfrm>
            <a:off x="6393563" y="3145650"/>
            <a:ext cx="5102659" cy="1836381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93" name="Round Diagonal Corner of Rectangle 8">
            <a:extLst>
              <a:ext uri="{FF2B5EF4-FFF2-40B4-BE49-F238E27FC236}">
                <a16:creationId xmlns:a16="http://schemas.microsoft.com/office/drawing/2014/main" id="{0F4F9754-ACD6-6474-E5A8-D3588CFA4739}"/>
              </a:ext>
            </a:extLst>
          </p:cNvPr>
          <p:cNvSpPr/>
          <p:nvPr/>
        </p:nvSpPr>
        <p:spPr>
          <a:xfrm flipH="1">
            <a:off x="1402856" y="5374836"/>
            <a:ext cx="3927784" cy="4377052"/>
          </a:xfrm>
          <a:prstGeom prst="round2DiagRect">
            <a:avLst/>
          </a:prstGeom>
          <a:solidFill>
            <a:srgbClr val="0064FF"/>
          </a:solidFill>
          <a:ln w="8255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26" name="object 13">
            <a:extLst>
              <a:ext uri="{FF2B5EF4-FFF2-40B4-BE49-F238E27FC236}">
                <a16:creationId xmlns:a16="http://schemas.microsoft.com/office/drawing/2014/main" id="{E4C4069B-1193-0B01-E9A3-A71A26B2B57C}"/>
              </a:ext>
            </a:extLst>
          </p:cNvPr>
          <p:cNvSpPr txBox="1"/>
          <p:nvPr/>
        </p:nvSpPr>
        <p:spPr>
          <a:xfrm>
            <a:off x="1670051" y="5484688"/>
            <a:ext cx="3604492" cy="29431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FFFEFB"/>
                </a:solidFill>
                <a:latin typeface="Arial"/>
                <a:cs typeface="Arial"/>
              </a:rPr>
              <a:t>CUSTOMER</a:t>
            </a:r>
          </a:p>
          <a:p>
            <a:pPr marL="271463" marR="5080" indent="-258763">
              <a:lnSpc>
                <a:spcPct val="1071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EFB"/>
                </a:solidFill>
                <a:latin typeface="Arial"/>
                <a:cs typeface="Arial"/>
              </a:rPr>
              <a:t>Miðeind</a:t>
            </a:r>
          </a:p>
          <a:p>
            <a:pPr marL="271463" marR="5080" indent="-258763">
              <a:lnSpc>
                <a:spcPct val="1071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lang="en-GB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271463" marR="5080" indent="-258763">
              <a:lnSpc>
                <a:spcPct val="1071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EFB"/>
                </a:solidFill>
                <a:latin typeface="Arial"/>
                <a:cs typeface="Arial"/>
              </a:rPr>
              <a:t>Small-sized enterprise (10-49 employees)</a:t>
            </a:r>
          </a:p>
          <a:p>
            <a:pPr marL="271463" marR="5080" indent="-258763">
              <a:lnSpc>
                <a:spcPct val="1071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EFB"/>
                </a:solidFill>
                <a:latin typeface="Arial"/>
                <a:cs typeface="Arial"/>
              </a:rPr>
              <a:t>Specialised in genetic testing.</a:t>
            </a:r>
          </a:p>
        </p:txBody>
      </p:sp>
      <p:sp>
        <p:nvSpPr>
          <p:cNvPr id="31" name="object 16">
            <a:extLst>
              <a:ext uri="{FF2B5EF4-FFF2-40B4-BE49-F238E27FC236}">
                <a16:creationId xmlns:a16="http://schemas.microsoft.com/office/drawing/2014/main" id="{9A496795-BBD8-8AD8-0132-68B9389A2973}"/>
              </a:ext>
            </a:extLst>
          </p:cNvPr>
          <p:cNvSpPr txBox="1"/>
          <p:nvPr/>
        </p:nvSpPr>
        <p:spPr>
          <a:xfrm>
            <a:off x="12237805" y="4354178"/>
            <a:ext cx="7033307" cy="181915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50"/>
              </a:spcBef>
              <a:spcAft>
                <a:spcPts val="600"/>
              </a:spcAft>
              <a:buClr>
                <a:srgbClr val="0064FF"/>
              </a:buClr>
            </a:pPr>
            <a:r>
              <a:rPr lang="en-US" sz="2000" b="1" dirty="0">
                <a:solidFill>
                  <a:srgbClr val="0064FF"/>
                </a:solidFill>
                <a:latin typeface="Arial"/>
                <a:cs typeface="Arial"/>
              </a:rPr>
              <a:t>Enable Icelandic LLMs</a:t>
            </a:r>
            <a:r>
              <a:rPr lang="en-US" sz="2000" dirty="0">
                <a:latin typeface="Arial"/>
                <a:cs typeface="Arial"/>
              </a:rPr>
              <a:t> by bringing Miðeind together with other European experts to obtain a Horizon Europe grant: TrustLLM. </a:t>
            </a:r>
            <a:r>
              <a:rPr lang="en-US" sz="2000" b="1" dirty="0">
                <a:solidFill>
                  <a:srgbClr val="0064FF"/>
                </a:solidFill>
                <a:latin typeface="Arial"/>
                <a:cs typeface="Arial"/>
              </a:rPr>
              <a:t>Miðeind required advanced HPC resources, and skilled personnel </a:t>
            </a:r>
            <a:r>
              <a:rPr lang="en-US" sz="2000" dirty="0">
                <a:latin typeface="Arial"/>
                <a:cs typeface="Arial"/>
              </a:rPr>
              <a:t>to fully capitalise on the potential of advanced LLMs.</a:t>
            </a:r>
          </a:p>
        </p:txBody>
      </p:sp>
      <p:sp>
        <p:nvSpPr>
          <p:cNvPr id="73" name="object 16">
            <a:extLst>
              <a:ext uri="{FF2B5EF4-FFF2-40B4-BE49-F238E27FC236}">
                <a16:creationId xmlns:a16="http://schemas.microsoft.com/office/drawing/2014/main" id="{25E50347-ACB6-D80C-EC28-B743A1F3657F}"/>
              </a:ext>
            </a:extLst>
          </p:cNvPr>
          <p:cNvSpPr txBox="1"/>
          <p:nvPr/>
        </p:nvSpPr>
        <p:spPr>
          <a:xfrm>
            <a:off x="7475332" y="4024381"/>
            <a:ext cx="3532269" cy="77450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50"/>
              </a:spcBef>
            </a:pPr>
            <a:r>
              <a:rPr lang="en-US" sz="2400" dirty="0">
                <a:latin typeface="Arial"/>
                <a:cs typeface="Arial"/>
              </a:rPr>
              <a:t>Test before invest and support to find investment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65F685D6-A53B-C54D-1CB3-E3D203DEE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192" y="5373092"/>
            <a:ext cx="1380607" cy="1383918"/>
          </a:xfrm>
          <a:prstGeom prst="rect">
            <a:avLst/>
          </a:prstGeom>
        </p:spPr>
      </p:pic>
      <p:sp>
        <p:nvSpPr>
          <p:cNvPr id="99" name="Round Diagonal Corner of Rectangle 22">
            <a:extLst>
              <a:ext uri="{FF2B5EF4-FFF2-40B4-BE49-F238E27FC236}">
                <a16:creationId xmlns:a16="http://schemas.microsoft.com/office/drawing/2014/main" id="{8F534E9A-C1EB-6C0D-90FF-577BA1AA9700}"/>
              </a:ext>
            </a:extLst>
          </p:cNvPr>
          <p:cNvSpPr/>
          <p:nvPr/>
        </p:nvSpPr>
        <p:spPr>
          <a:xfrm>
            <a:off x="6397191" y="5373092"/>
            <a:ext cx="5102659" cy="1992109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4013B2B6-CECC-475A-ED47-B5EA63E1B6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2391" y="5774708"/>
            <a:ext cx="1059532" cy="1059532"/>
          </a:xfrm>
          <a:prstGeom prst="rect">
            <a:avLst/>
          </a:prstGeom>
        </p:spPr>
      </p:pic>
      <p:sp>
        <p:nvSpPr>
          <p:cNvPr id="102" name="object 12">
            <a:extLst>
              <a:ext uri="{FF2B5EF4-FFF2-40B4-BE49-F238E27FC236}">
                <a16:creationId xmlns:a16="http://schemas.microsoft.com/office/drawing/2014/main" id="{5F4069FD-7167-D7FA-3730-39EDA5E20BEB}"/>
              </a:ext>
            </a:extLst>
          </p:cNvPr>
          <p:cNvSpPr txBox="1"/>
          <p:nvPr/>
        </p:nvSpPr>
        <p:spPr>
          <a:xfrm>
            <a:off x="7475333" y="6094288"/>
            <a:ext cx="4020889" cy="1165127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High performance computing and artificial intelligence and decision support</a:t>
            </a:r>
          </a:p>
        </p:txBody>
      </p:sp>
      <p:sp>
        <p:nvSpPr>
          <p:cNvPr id="104" name="object 24">
            <a:extLst>
              <a:ext uri="{FF2B5EF4-FFF2-40B4-BE49-F238E27FC236}">
                <a16:creationId xmlns:a16="http://schemas.microsoft.com/office/drawing/2014/main" id="{617527E1-D1A2-F7DB-EA0A-EBD7C3DF0E0E}"/>
              </a:ext>
            </a:extLst>
          </p:cNvPr>
          <p:cNvSpPr txBox="1"/>
          <p:nvPr/>
        </p:nvSpPr>
        <p:spPr>
          <a:xfrm>
            <a:off x="7457698" y="5460519"/>
            <a:ext cx="30547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D000"/>
                </a:solidFill>
                <a:latin typeface="Arial"/>
                <a:cs typeface="Arial"/>
              </a:rPr>
              <a:t>Technologies</a:t>
            </a:r>
          </a:p>
        </p:txBody>
      </p:sp>
      <p:sp>
        <p:nvSpPr>
          <p:cNvPr id="108" name="object 24">
            <a:extLst>
              <a:ext uri="{FF2B5EF4-FFF2-40B4-BE49-F238E27FC236}">
                <a16:creationId xmlns:a16="http://schemas.microsoft.com/office/drawing/2014/main" id="{16D04336-BA18-BC76-042E-42B7B943F006}"/>
              </a:ext>
            </a:extLst>
          </p:cNvPr>
          <p:cNvSpPr txBox="1"/>
          <p:nvPr/>
        </p:nvSpPr>
        <p:spPr>
          <a:xfrm>
            <a:off x="13252986" y="3277501"/>
            <a:ext cx="344348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FEFB"/>
                </a:solidFill>
                <a:latin typeface="Arial"/>
                <a:cs typeface="Arial"/>
              </a:rPr>
              <a:t>Challenges</a:t>
            </a:r>
          </a:p>
        </p:txBody>
      </p:sp>
      <p:pic>
        <p:nvPicPr>
          <p:cNvPr id="110" name="Graphic 109">
            <a:extLst>
              <a:ext uri="{FF2B5EF4-FFF2-40B4-BE49-F238E27FC236}">
                <a16:creationId xmlns:a16="http://schemas.microsoft.com/office/drawing/2014/main" id="{075AD032-115D-F99C-D268-61BB9D1039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2069336" y="3204063"/>
            <a:ext cx="815031" cy="823702"/>
          </a:xfrm>
          <a:prstGeom prst="rect">
            <a:avLst/>
          </a:prstGeom>
        </p:spPr>
      </p:pic>
      <p:pic>
        <p:nvPicPr>
          <p:cNvPr id="122" name="Picture 121">
            <a:hlinkClick r:id="rId8"/>
            <a:extLst>
              <a:ext uri="{FF2B5EF4-FFF2-40B4-BE49-F238E27FC236}">
                <a16:creationId xmlns:a16="http://schemas.microsoft.com/office/drawing/2014/main" id="{AD16A3E3-79D5-E0B4-8AB6-84704006A612}"/>
              </a:ext>
            </a:extLst>
          </p:cNvPr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6086024" y="3511656"/>
            <a:ext cx="1058400" cy="1058400"/>
          </a:xfrm>
          <a:prstGeom prst="rect">
            <a:avLst/>
          </a:prstGeom>
        </p:spPr>
      </p:pic>
      <p:grpSp>
        <p:nvGrpSpPr>
          <p:cNvPr id="123" name="object 38">
            <a:extLst>
              <a:ext uri="{FF2B5EF4-FFF2-40B4-BE49-F238E27FC236}">
                <a16:creationId xmlns:a16="http://schemas.microsoft.com/office/drawing/2014/main" id="{38B3C644-FF25-DD56-03D9-46DA8DF746E9}"/>
              </a:ext>
            </a:extLst>
          </p:cNvPr>
          <p:cNvGrpSpPr/>
          <p:nvPr/>
        </p:nvGrpSpPr>
        <p:grpSpPr>
          <a:xfrm>
            <a:off x="6230716" y="3716482"/>
            <a:ext cx="769013" cy="711063"/>
            <a:chOff x="10617394" y="1651467"/>
            <a:chExt cx="938530" cy="862330"/>
          </a:xfrm>
        </p:grpSpPr>
        <p:sp>
          <p:nvSpPr>
            <p:cNvPr id="124" name="object 39">
              <a:extLst>
                <a:ext uri="{FF2B5EF4-FFF2-40B4-BE49-F238E27FC236}">
                  <a16:creationId xmlns:a16="http://schemas.microsoft.com/office/drawing/2014/main" id="{A51C0F91-F1FB-A4EB-7BA0-D5074A19C239}"/>
                </a:ext>
              </a:extLst>
            </p:cNvPr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25" name="object 40">
              <a:extLst>
                <a:ext uri="{FF2B5EF4-FFF2-40B4-BE49-F238E27FC236}">
                  <a16:creationId xmlns:a16="http://schemas.microsoft.com/office/drawing/2014/main" id="{E12B4E43-B85E-276C-A504-22A7404AD1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127" name="object 24">
            <a:extLst>
              <a:ext uri="{FF2B5EF4-FFF2-40B4-BE49-F238E27FC236}">
                <a16:creationId xmlns:a16="http://schemas.microsoft.com/office/drawing/2014/main" id="{A017DC5A-BD64-E651-B91F-99887285ED5A}"/>
              </a:ext>
            </a:extLst>
          </p:cNvPr>
          <p:cNvSpPr txBox="1"/>
          <p:nvPr/>
        </p:nvSpPr>
        <p:spPr>
          <a:xfrm>
            <a:off x="7475333" y="3377217"/>
            <a:ext cx="31854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8A4F50"/>
                </a:solidFill>
                <a:latin typeface="Arial"/>
                <a:cs typeface="Arial"/>
              </a:rPr>
              <a:t>Service type</a:t>
            </a:r>
          </a:p>
        </p:txBody>
      </p:sp>
      <p:sp>
        <p:nvSpPr>
          <p:cNvPr id="6" name="object 37">
            <a:extLst>
              <a:ext uri="{FF2B5EF4-FFF2-40B4-BE49-F238E27FC236}">
                <a16:creationId xmlns:a16="http://schemas.microsoft.com/office/drawing/2014/main" id="{8223AC19-21BA-BA94-7684-69DEBCF62772}"/>
              </a:ext>
            </a:extLst>
          </p:cNvPr>
          <p:cNvSpPr/>
          <p:nvPr/>
        </p:nvSpPr>
        <p:spPr>
          <a:xfrm>
            <a:off x="6269644" y="8527487"/>
            <a:ext cx="715683" cy="657210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2">
            <a:extLst>
              <a:ext uri="{FF2B5EF4-FFF2-40B4-BE49-F238E27FC236}">
                <a16:creationId xmlns:a16="http://schemas.microsoft.com/office/drawing/2014/main" id="{ADEC8F06-6DFE-5C83-8E4E-5DB1C191FE5B}"/>
              </a:ext>
            </a:extLst>
          </p:cNvPr>
          <p:cNvSpPr txBox="1"/>
          <p:nvPr/>
        </p:nvSpPr>
        <p:spPr>
          <a:xfrm>
            <a:off x="7475332" y="8985320"/>
            <a:ext cx="3532269" cy="374783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Language technologies</a:t>
            </a:r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417B19EB-A564-9CD3-D710-800ED3F83B22}"/>
              </a:ext>
            </a:extLst>
          </p:cNvPr>
          <p:cNvSpPr txBox="1"/>
          <p:nvPr/>
        </p:nvSpPr>
        <p:spPr>
          <a:xfrm>
            <a:off x="7475332" y="8188002"/>
            <a:ext cx="305551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5A63"/>
                </a:solidFill>
                <a:latin typeface="Arial"/>
                <a:cs typeface="Arial"/>
              </a:rPr>
              <a:t>Sectors</a:t>
            </a:r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FA88EC73-39F0-ACF3-5F4C-BCB9DC079525}"/>
              </a:ext>
            </a:extLst>
          </p:cNvPr>
          <p:cNvSpPr txBox="1"/>
          <p:nvPr/>
        </p:nvSpPr>
        <p:spPr>
          <a:xfrm>
            <a:off x="12168061" y="7791450"/>
            <a:ext cx="7103052" cy="190892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63525" marR="5080" indent="-250825" algn="just">
              <a:lnSpc>
                <a:spcPct val="120000"/>
              </a:lnSpc>
              <a:spcBef>
                <a:spcPts val="50"/>
              </a:spcBef>
              <a:spcAft>
                <a:spcPts val="600"/>
              </a:spcAft>
              <a:buClr>
                <a:srgbClr val="0064FF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Miðeind was provided with </a:t>
            </a:r>
            <a:r>
              <a:rPr lang="en-US" sz="2000" b="1" dirty="0">
                <a:solidFill>
                  <a:schemeClr val="accent2"/>
                </a:solidFill>
                <a:latin typeface="Arial"/>
                <a:cs typeface="Arial"/>
              </a:rPr>
              <a:t>HPC resources </a:t>
            </a:r>
            <a:r>
              <a:rPr lang="en-US" sz="2000" dirty="0">
                <a:latin typeface="Arial"/>
                <a:cs typeface="Arial"/>
              </a:rPr>
              <a:t>to be employed in its own facilities in order to improve its Icelandic LLMs.</a:t>
            </a:r>
          </a:p>
          <a:p>
            <a:pPr marL="263525" marR="5080" indent="-250825" algn="just">
              <a:lnSpc>
                <a:spcPct val="120000"/>
              </a:lnSpc>
              <a:spcBef>
                <a:spcPts val="50"/>
              </a:spcBef>
              <a:spcAft>
                <a:spcPts val="600"/>
              </a:spcAft>
              <a:buClr>
                <a:srgbClr val="0064FF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The need for skilled personnel was addressed strategically by jointly </a:t>
            </a:r>
            <a:r>
              <a:rPr lang="en-US" sz="2000" b="1" dirty="0">
                <a:solidFill>
                  <a:schemeClr val="accent2"/>
                </a:solidFill>
                <a:latin typeface="Arial"/>
                <a:cs typeface="Arial"/>
              </a:rPr>
              <a:t>engaging in European grants</a:t>
            </a:r>
            <a:r>
              <a:rPr lang="en-US" sz="2000" dirty="0">
                <a:latin typeface="Arial"/>
                <a:cs typeface="Arial"/>
              </a:rPr>
              <a:t>, enabling the creation of additional positions at Miðeind.</a:t>
            </a:r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id="{CC77C351-750C-8C91-D7A2-1B84A1CC897F}"/>
              </a:ext>
            </a:extLst>
          </p:cNvPr>
          <p:cNvSpPr txBox="1"/>
          <p:nvPr/>
        </p:nvSpPr>
        <p:spPr>
          <a:xfrm>
            <a:off x="13274301" y="6824577"/>
            <a:ext cx="344348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FEFB"/>
                </a:solidFill>
                <a:latin typeface="Arial"/>
                <a:cs typeface="Arial"/>
              </a:rPr>
              <a:t>Solutions</a:t>
            </a:r>
          </a:p>
        </p:txBody>
      </p:sp>
      <p:pic>
        <p:nvPicPr>
          <p:cNvPr id="34" name="Gráfico 33" descr="Bombilla y engranaje">
            <a:extLst>
              <a:ext uri="{FF2B5EF4-FFF2-40B4-BE49-F238E27FC236}">
                <a16:creationId xmlns:a16="http://schemas.microsoft.com/office/drawing/2014/main" id="{7F572B6F-C5A9-D652-F9D2-A1D4373953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168060" y="6688424"/>
            <a:ext cx="914400" cy="914400"/>
          </a:xfrm>
          <a:prstGeom prst="rect">
            <a:avLst/>
          </a:prstGeom>
        </p:spPr>
      </p:pic>
      <p:sp>
        <p:nvSpPr>
          <p:cNvPr id="5" name="object 18">
            <a:extLst>
              <a:ext uri="{FF2B5EF4-FFF2-40B4-BE49-F238E27FC236}">
                <a16:creationId xmlns:a16="http://schemas.microsoft.com/office/drawing/2014/main" id="{648EC0C8-230F-9C52-5E84-6AB75CDE4C0B}"/>
              </a:ext>
            </a:extLst>
          </p:cNvPr>
          <p:cNvSpPr txBox="1">
            <a:spLocks/>
          </p:cNvSpPr>
          <p:nvPr/>
        </p:nvSpPr>
        <p:spPr>
          <a:xfrm>
            <a:off x="219551" y="439593"/>
            <a:ext cx="3886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5400" dirty="0">
                <a:solidFill>
                  <a:srgbClr val="FFFEFB"/>
                </a:solidFill>
              </a:rPr>
              <a:t>Success stories</a:t>
            </a:r>
            <a:endParaRPr lang="en-US" sz="5400" b="1" dirty="0">
              <a:solidFill>
                <a:srgbClr val="FFFEFB"/>
              </a:solidFill>
              <a:latin typeface="Arial"/>
              <a:cs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C29B4C7-E98D-C502-BF68-2B520198EB71}"/>
              </a:ext>
            </a:extLst>
          </p:cNvPr>
          <p:cNvSpPr txBox="1"/>
          <p:nvPr/>
        </p:nvSpPr>
        <p:spPr>
          <a:xfrm>
            <a:off x="4413250" y="492171"/>
            <a:ext cx="149442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64FF"/>
                </a:solidFill>
                <a:latin typeface="Arial"/>
                <a:cs typeface="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SME Miðeind secures EU Horizon funding for breakthrough HPC solutions: TrustLLM</a:t>
            </a:r>
            <a:endParaRPr lang="en-GB" sz="4800" b="1" dirty="0">
              <a:solidFill>
                <a:srgbClr val="0064FF"/>
              </a:solidFill>
              <a:latin typeface="Arial"/>
              <a:cs typeface="Arial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435C83F-5A3C-2C84-D28E-10B89947A9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36850" y="8427801"/>
            <a:ext cx="1247887" cy="1247887"/>
          </a:xfrm>
          <a:prstGeom prst="rect">
            <a:avLst/>
          </a:prstGeom>
        </p:spPr>
      </p:pic>
      <p:pic>
        <p:nvPicPr>
          <p:cNvPr id="14" name="Picture 2" descr="logo">
            <a:extLst>
              <a:ext uri="{FF2B5EF4-FFF2-40B4-BE49-F238E27FC236}">
                <a16:creationId xmlns:a16="http://schemas.microsoft.com/office/drawing/2014/main" id="{1FA7675E-9AC0-4DC0-E940-1FA050994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biLevel thresh="75000"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06" y="3459941"/>
            <a:ext cx="2612055" cy="111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áfico 2" descr="Robot">
            <a:extLst>
              <a:ext uri="{FF2B5EF4-FFF2-40B4-BE49-F238E27FC236}">
                <a16:creationId xmlns:a16="http://schemas.microsoft.com/office/drawing/2014/main" id="{4E90F985-423A-A12D-64F1-902F6327FAB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77671" y="5807527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und Diagonal Corner of Rectangle 25">
            <a:extLst>
              <a:ext uri="{FF2B5EF4-FFF2-40B4-BE49-F238E27FC236}">
                <a16:creationId xmlns:a16="http://schemas.microsoft.com/office/drawing/2014/main" id="{49409763-1038-2A36-7377-B92F5A6C197F}"/>
              </a:ext>
            </a:extLst>
          </p:cNvPr>
          <p:cNvSpPr/>
          <p:nvPr/>
        </p:nvSpPr>
        <p:spPr>
          <a:xfrm>
            <a:off x="6619252" y="2780142"/>
            <a:ext cx="12672142" cy="4894559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GR" dirty="0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16F8501A-9C01-9F34-2CF8-69D7BD875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650" y="2939043"/>
            <a:ext cx="1078060" cy="1078060"/>
          </a:xfrm>
          <a:prstGeom prst="rect">
            <a:avLst/>
          </a:prstGeom>
        </p:spPr>
      </p:pic>
      <p:sp>
        <p:nvSpPr>
          <p:cNvPr id="16" name="object 24">
            <a:extLst>
              <a:ext uri="{FF2B5EF4-FFF2-40B4-BE49-F238E27FC236}">
                <a16:creationId xmlns:a16="http://schemas.microsoft.com/office/drawing/2014/main" id="{921206F8-94A7-348D-3713-11B6C9E7A66E}"/>
              </a:ext>
            </a:extLst>
          </p:cNvPr>
          <p:cNvSpPr txBox="1"/>
          <p:nvPr/>
        </p:nvSpPr>
        <p:spPr>
          <a:xfrm>
            <a:off x="7926892" y="2936371"/>
            <a:ext cx="111369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0064FF"/>
                </a:solidFill>
                <a:latin typeface="Arial"/>
                <a:cs typeface="Arial"/>
              </a:rPr>
              <a:t>Results and benefits</a:t>
            </a: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E3B820FC-3A7A-EBE3-AED2-C1C2EAFE6732}"/>
              </a:ext>
            </a:extLst>
          </p:cNvPr>
          <p:cNvSpPr txBox="1"/>
          <p:nvPr/>
        </p:nvSpPr>
        <p:spPr>
          <a:xfrm>
            <a:off x="7926892" y="3676650"/>
            <a:ext cx="11008578" cy="390683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algn="just">
              <a:spcBef>
                <a:spcPts val="1800"/>
              </a:spcBef>
              <a:spcAft>
                <a:spcPts val="800"/>
              </a:spcAft>
            </a:pPr>
            <a:r>
              <a:rPr lang="en-US" sz="2000" b="1" spc="-10" dirty="0">
                <a:solidFill>
                  <a:srgbClr val="0064FF"/>
                </a:solidFill>
                <a:latin typeface="Arial"/>
                <a:cs typeface="Arial"/>
              </a:rPr>
              <a:t>Access to HPC resources</a:t>
            </a:r>
          </a:p>
          <a:p>
            <a:pPr algn="just"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High-performance computing (HPC) resources, put at disposal of </a:t>
            </a: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Miðeind</a:t>
            </a:r>
            <a:r>
              <a:rPr lang="en-US" sz="20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are essential for developing advanced Icelandic Large Language Models (LLMs).</a:t>
            </a:r>
          </a:p>
          <a:p>
            <a:pPr algn="just">
              <a:spcBef>
                <a:spcPts val="1200"/>
              </a:spcBef>
              <a:spcAft>
                <a:spcPts val="800"/>
              </a:spcAft>
            </a:pPr>
            <a:r>
              <a:rPr lang="en-US" sz="2000" b="1" spc="-10" dirty="0">
                <a:solidFill>
                  <a:srgbClr val="0064FF"/>
                </a:solidFill>
                <a:latin typeface="Arial"/>
                <a:cs typeface="Arial"/>
              </a:rPr>
              <a:t>European Grant TrustLLM</a:t>
            </a:r>
          </a:p>
          <a:p>
            <a:pPr algn="just"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Through the TrustLLM grant, Miðeind gained the opportunity for extensive collaboration with European LLM experts, such as those at AI Sweden. This collaboration provides Miðeind with valuable knowledge and expertise.</a:t>
            </a:r>
          </a:p>
          <a:p>
            <a:pPr algn="just">
              <a:spcBef>
                <a:spcPts val="1200"/>
              </a:spcBef>
              <a:spcAft>
                <a:spcPts val="800"/>
              </a:spcAft>
            </a:pPr>
            <a:r>
              <a:rPr lang="en-US" sz="2000" b="1" spc="-10" dirty="0">
                <a:solidFill>
                  <a:srgbClr val="0064FF"/>
                </a:solidFill>
                <a:latin typeface="Arial"/>
                <a:cs typeface="Arial"/>
              </a:rPr>
              <a:t>‘Test before invest' environment</a:t>
            </a:r>
          </a:p>
          <a:p>
            <a:pPr algn="just"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allowed </a:t>
            </a:r>
            <a:r>
              <a:rPr lang="en-GB" sz="20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Miðeind</a:t>
            </a: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to refine and test their LLM-derived products and services, such as chatbots that communicate in Icelandic more effectively than ever before.</a:t>
            </a:r>
          </a:p>
        </p:txBody>
      </p:sp>
      <p:sp>
        <p:nvSpPr>
          <p:cNvPr id="86" name="Round Diagonal Corner of Rectangle 8">
            <a:extLst>
              <a:ext uri="{FF2B5EF4-FFF2-40B4-BE49-F238E27FC236}">
                <a16:creationId xmlns:a16="http://schemas.microsoft.com/office/drawing/2014/main" id="{E68D9832-220F-CD10-C4BB-D9597D9E7538}"/>
              </a:ext>
            </a:extLst>
          </p:cNvPr>
          <p:cNvSpPr/>
          <p:nvPr/>
        </p:nvSpPr>
        <p:spPr>
          <a:xfrm flipH="1">
            <a:off x="900784" y="2780142"/>
            <a:ext cx="5188866" cy="7297307"/>
          </a:xfrm>
          <a:prstGeom prst="round2DiagRect">
            <a:avLst>
              <a:gd name="adj1" fmla="val 14612"/>
              <a:gd name="adj2" fmla="val 0"/>
            </a:avLst>
          </a:prstGeom>
          <a:solidFill>
            <a:srgbClr val="0064FF"/>
          </a:solidFill>
          <a:ln w="8255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87" name="object 24">
            <a:extLst>
              <a:ext uri="{FF2B5EF4-FFF2-40B4-BE49-F238E27FC236}">
                <a16:creationId xmlns:a16="http://schemas.microsoft.com/office/drawing/2014/main" id="{D1552B47-3D3F-407B-B9F3-DFB55F036155}"/>
              </a:ext>
            </a:extLst>
          </p:cNvPr>
          <p:cNvSpPr txBox="1"/>
          <p:nvPr/>
        </p:nvSpPr>
        <p:spPr>
          <a:xfrm>
            <a:off x="1887586" y="2894953"/>
            <a:ext cx="4202064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US" sz="4000" dirty="0">
                <a:solidFill>
                  <a:schemeClr val="bg2"/>
                </a:solidFill>
                <a:latin typeface="Arial"/>
                <a:cs typeface="Arial"/>
              </a:rPr>
              <a:t>Thanks to EDIH-IS the SME achieved:</a:t>
            </a:r>
            <a:r>
              <a:rPr lang="en-US" sz="4000" dirty="0">
                <a:solidFill>
                  <a:srgbClr val="0064FF"/>
                </a:solidFill>
                <a:latin typeface="Arial"/>
                <a:cs typeface="Arial"/>
              </a:rPr>
              <a:t>:</a:t>
            </a:r>
          </a:p>
        </p:txBody>
      </p:sp>
      <p:pic>
        <p:nvPicPr>
          <p:cNvPr id="17" name="Picture 118">
            <a:extLst>
              <a:ext uri="{FF2B5EF4-FFF2-40B4-BE49-F238E27FC236}">
                <a16:creationId xmlns:a16="http://schemas.microsoft.com/office/drawing/2014/main" id="{F914222C-D65F-101A-42C1-91CEC42A00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62539" y="3033151"/>
            <a:ext cx="895726" cy="90525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object 12">
            <a:extLst>
              <a:ext uri="{FF2B5EF4-FFF2-40B4-BE49-F238E27FC236}">
                <a16:creationId xmlns:a16="http://schemas.microsoft.com/office/drawing/2014/main" id="{564A0588-0146-6490-0335-713F04B8BD0C}"/>
              </a:ext>
            </a:extLst>
          </p:cNvPr>
          <p:cNvSpPr txBox="1"/>
          <p:nvPr/>
        </p:nvSpPr>
        <p:spPr>
          <a:xfrm>
            <a:off x="1136650" y="5094116"/>
            <a:ext cx="4648200" cy="440896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outreach in Europe: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EDIH-IS has played a crucial role in fostering Miðeind’s participation in outreach efforts within the European LLM communities to foster collaboration and knowledge sharing;</a:t>
            </a:r>
          </a:p>
          <a:p>
            <a:pPr marL="457200" indent="-457200" algn="just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computing time access: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time access has increased through the EuroHPC Joint Undertaking in collaboration with the National Competence Centre for HPC.</a:t>
            </a:r>
          </a:p>
        </p:txBody>
      </p:sp>
      <p:sp>
        <p:nvSpPr>
          <p:cNvPr id="20" name="object 30">
            <a:extLst>
              <a:ext uri="{FF2B5EF4-FFF2-40B4-BE49-F238E27FC236}">
                <a16:creationId xmlns:a16="http://schemas.microsoft.com/office/drawing/2014/main" id="{E7667C24-77BA-5964-DD9E-46B9808DD891}"/>
              </a:ext>
            </a:extLst>
          </p:cNvPr>
          <p:cNvSpPr/>
          <p:nvPr/>
        </p:nvSpPr>
        <p:spPr>
          <a:xfrm>
            <a:off x="527050" y="2936371"/>
            <a:ext cx="1088730" cy="1080732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3101FE1D-B129-0D74-99F1-E200753F0A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3740" y="3024299"/>
            <a:ext cx="895350" cy="904875"/>
          </a:xfrm>
          <a:prstGeom prst="rect">
            <a:avLst/>
          </a:prstGeom>
        </p:spPr>
      </p:pic>
      <p:sp>
        <p:nvSpPr>
          <p:cNvPr id="2" name="Round Diagonal Corner of Rectangle 8">
            <a:extLst>
              <a:ext uri="{FF2B5EF4-FFF2-40B4-BE49-F238E27FC236}">
                <a16:creationId xmlns:a16="http://schemas.microsoft.com/office/drawing/2014/main" id="{02B1FC2E-4D81-E026-8AA5-8D9F188EC541}"/>
              </a:ext>
            </a:extLst>
          </p:cNvPr>
          <p:cNvSpPr/>
          <p:nvPr/>
        </p:nvSpPr>
        <p:spPr>
          <a:xfrm flipH="1">
            <a:off x="6562537" y="7979500"/>
            <a:ext cx="12729891" cy="2097950"/>
          </a:xfrm>
          <a:prstGeom prst="round2DiagRect">
            <a:avLst>
              <a:gd name="adj1" fmla="val 14612"/>
              <a:gd name="adj2" fmla="val 0"/>
            </a:avLst>
          </a:prstGeom>
          <a:solidFill>
            <a:srgbClr val="0064FF"/>
          </a:solidFill>
          <a:ln w="8255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3" name="object 30">
            <a:extLst>
              <a:ext uri="{FF2B5EF4-FFF2-40B4-BE49-F238E27FC236}">
                <a16:creationId xmlns:a16="http://schemas.microsoft.com/office/drawing/2014/main" id="{D978581E-6F55-2A40-6EA2-AEF9C54CCD21}"/>
              </a:ext>
            </a:extLst>
          </p:cNvPr>
          <p:cNvSpPr/>
          <p:nvPr/>
        </p:nvSpPr>
        <p:spPr>
          <a:xfrm>
            <a:off x="6470650" y="8131900"/>
            <a:ext cx="1088730" cy="1080732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noFill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4">
            <a:extLst>
              <a:ext uri="{FF2B5EF4-FFF2-40B4-BE49-F238E27FC236}">
                <a16:creationId xmlns:a16="http://schemas.microsoft.com/office/drawing/2014/main" id="{11874505-093A-AAB8-D4FC-74B544C96D35}"/>
              </a:ext>
            </a:extLst>
          </p:cNvPr>
          <p:cNvSpPr txBox="1"/>
          <p:nvPr/>
        </p:nvSpPr>
        <p:spPr>
          <a:xfrm>
            <a:off x="7926892" y="8098733"/>
            <a:ext cx="707815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FFFEFB"/>
                </a:solidFill>
                <a:latin typeface="Arial"/>
                <a:cs typeface="Arial"/>
              </a:rPr>
              <a:t>Lessons learnt</a:t>
            </a:r>
          </a:p>
        </p:txBody>
      </p:sp>
      <p:sp>
        <p:nvSpPr>
          <p:cNvPr id="7" name="object 12">
            <a:extLst>
              <a:ext uri="{FF2B5EF4-FFF2-40B4-BE49-F238E27FC236}">
                <a16:creationId xmlns:a16="http://schemas.microsoft.com/office/drawing/2014/main" id="{F8D875A7-ED2E-F15C-C84B-7ECFA627B7DD}"/>
              </a:ext>
            </a:extLst>
          </p:cNvPr>
          <p:cNvSpPr txBox="1"/>
          <p:nvPr/>
        </p:nvSpPr>
        <p:spPr>
          <a:xfrm>
            <a:off x="7926893" y="8787105"/>
            <a:ext cx="11136934" cy="117756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36562" indent="-342900" algn="just">
              <a:lnSpc>
                <a:spcPct val="107000"/>
              </a:lnSpc>
              <a:spcAft>
                <a:spcPts val="800"/>
              </a:spcAft>
              <a:buClr>
                <a:srgbClr val="FFFEFB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FEFB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Providing tactical consulting and ad hoc support is useful.</a:t>
            </a:r>
          </a:p>
          <a:p>
            <a:pPr marL="436562" indent="-342900" algn="just">
              <a:lnSpc>
                <a:spcPct val="107000"/>
              </a:lnSpc>
              <a:spcAft>
                <a:spcPts val="800"/>
              </a:spcAft>
              <a:buClr>
                <a:srgbClr val="FFFEFB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Investing in capacity-building for personnel is a powerful tool </a:t>
            </a:r>
            <a:r>
              <a:rPr lang="en-US" sz="2000">
                <a:solidFill>
                  <a:srgbClr val="FFFEFB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 growth.</a:t>
            </a:r>
            <a:endParaRPr lang="en-US" sz="2000" dirty="0">
              <a:solidFill>
                <a:srgbClr val="FFFEFB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36562" indent="-342900" algn="just">
              <a:lnSpc>
                <a:spcPct val="107000"/>
              </a:lnSpc>
              <a:spcAft>
                <a:spcPts val="800"/>
              </a:spcAft>
              <a:buClr>
                <a:srgbClr val="FFFEFB"/>
              </a:buClr>
              <a:buFont typeface="Arial" panose="020B0604020202020204" pitchFamily="34" charset="0"/>
              <a:buChar char="×"/>
            </a:pPr>
            <a:r>
              <a:rPr lang="en-US" sz="2000" dirty="0">
                <a:solidFill>
                  <a:srgbClr val="FFFEFB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Relying solely on external support and overlooking long-term knowledge building.</a:t>
            </a:r>
            <a:endParaRPr lang="en-US" sz="2000" dirty="0">
              <a:solidFill>
                <a:srgbClr val="FFFEFB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47">
            <a:extLst>
              <a:ext uri="{FF2B5EF4-FFF2-40B4-BE49-F238E27FC236}">
                <a16:creationId xmlns:a16="http://schemas.microsoft.com/office/drawing/2014/main" id="{7CBC088A-36F8-3051-E0E0-7D6B8E5F93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41315" y="8198919"/>
            <a:ext cx="936729" cy="946694"/>
          </a:xfrm>
          <a:prstGeom prst="rect">
            <a:avLst/>
          </a:prstGeom>
        </p:spPr>
      </p:pic>
      <p:sp>
        <p:nvSpPr>
          <p:cNvPr id="21" name="object 2">
            <a:extLst>
              <a:ext uri="{FF2B5EF4-FFF2-40B4-BE49-F238E27FC236}">
                <a16:creationId xmlns:a16="http://schemas.microsoft.com/office/drawing/2014/main" id="{CEEF4D69-5824-1547-F9A1-018B2BE4F12E}"/>
              </a:ext>
            </a:extLst>
          </p:cNvPr>
          <p:cNvSpPr/>
          <p:nvPr/>
        </p:nvSpPr>
        <p:spPr>
          <a:xfrm>
            <a:off x="4105752" y="250923"/>
            <a:ext cx="15165362" cy="2097504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lang="es-ES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65DBEBE-4B62-8E7B-78C5-9A2530BC800C}"/>
              </a:ext>
            </a:extLst>
          </p:cNvPr>
          <p:cNvSpPr txBox="1"/>
          <p:nvPr/>
        </p:nvSpPr>
        <p:spPr>
          <a:xfrm>
            <a:off x="4413250" y="492171"/>
            <a:ext cx="149442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64FF"/>
                </a:solidFill>
                <a:latin typeface="Arial"/>
                <a:cs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SME Miðeind secures EU Horizon funding for breakthrough HPC solutions: TrustLLM</a:t>
            </a:r>
            <a:endParaRPr lang="en-GB" sz="4800" b="1" dirty="0">
              <a:solidFill>
                <a:srgbClr val="0064FF"/>
              </a:solidFill>
              <a:latin typeface="Arial"/>
              <a:cs typeface="Arial"/>
            </a:endParaRPr>
          </a:p>
        </p:txBody>
      </p:sp>
      <p:sp>
        <p:nvSpPr>
          <p:cNvPr id="4" name="object 30">
            <a:extLst>
              <a:ext uri="{FF2B5EF4-FFF2-40B4-BE49-F238E27FC236}">
                <a16:creationId xmlns:a16="http://schemas.microsoft.com/office/drawing/2014/main" id="{7DFDC43A-939E-A1A5-09E5-374284CDC3E0}"/>
              </a:ext>
            </a:extLst>
          </p:cNvPr>
          <p:cNvSpPr/>
          <p:nvPr/>
        </p:nvSpPr>
        <p:spPr>
          <a:xfrm>
            <a:off x="0" y="250923"/>
            <a:ext cx="4105751" cy="2113097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0064FF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8">
            <a:extLst>
              <a:ext uri="{FF2B5EF4-FFF2-40B4-BE49-F238E27FC236}">
                <a16:creationId xmlns:a16="http://schemas.microsoft.com/office/drawing/2014/main" id="{16748C65-3BC3-7033-BFE5-CD30D70F5966}"/>
              </a:ext>
            </a:extLst>
          </p:cNvPr>
          <p:cNvSpPr txBox="1">
            <a:spLocks/>
          </p:cNvSpPr>
          <p:nvPr/>
        </p:nvSpPr>
        <p:spPr>
          <a:xfrm>
            <a:off x="219551" y="439593"/>
            <a:ext cx="3886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US" sz="5400" dirty="0">
                <a:solidFill>
                  <a:srgbClr val="FFFEFB"/>
                </a:solidFill>
              </a:rPr>
              <a:t>Success stories</a:t>
            </a:r>
            <a:endParaRPr lang="en-US" sz="5400" b="1" dirty="0">
              <a:solidFill>
                <a:srgbClr val="FFFEF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919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947</Words>
  <Application>Microsoft Office PowerPoint</Application>
  <PresentationFormat>Custom</PresentationFormat>
  <Paragraphs>96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Arial Black</vt:lpstr>
      <vt:lpstr>Calibri</vt:lpstr>
      <vt:lpstr>EC Square Sans Cond Pro</vt:lpstr>
      <vt:lpstr>Wingdings</vt:lpstr>
      <vt:lpstr>Office Theme</vt:lpstr>
      <vt:lpstr>PowerPoint Presentation</vt:lpstr>
      <vt:lpstr>Iceland</vt:lpstr>
      <vt:lpstr>Network overview: 1 member – 1 EDIH</vt:lpstr>
      <vt:lpstr>Services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GKOURMA Adriana</cp:lastModifiedBy>
  <cp:revision>112</cp:revision>
  <dcterms:created xsi:type="dcterms:W3CDTF">2024-01-26T07:25:23Z</dcterms:created>
  <dcterms:modified xsi:type="dcterms:W3CDTF">2025-04-07T07:58:37Z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