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62" r:id="rId4"/>
    <p:sldId id="258" r:id="rId5"/>
    <p:sldId id="259" r:id="rId6"/>
    <p:sldId id="263" r:id="rId7"/>
    <p:sldId id="264" r:id="rId8"/>
    <p:sldId id="265" r:id="rId9"/>
    <p:sldId id="266" r:id="rId10"/>
  </p:sldIdLst>
  <p:sldSz cx="20104100" cy="11315700"/>
  <p:notesSz cx="20104100" cy="11315700"/>
  <p:defaultTextStyle>
    <a:defPPr>
      <a:defRPr kern="0"/>
    </a:defPPr>
  </p:defaultTextStyle>
  <p:extLst>
    <p:ext uri="{EFAFB233-063F-42B5-8137-9DF3F51BA10A}">
      <p15:sldGuideLst xmlns:p15="http://schemas.microsoft.com/office/powerpoint/2012/main">
        <p15:guide id="1" orient="horz" pos="2220" userDrawn="1">
          <p15:clr>
            <a:srgbClr val="A4A3A4"/>
          </p15:clr>
        </p15:guide>
        <p15:guide id="2" pos="9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19CB1-FBDB-794C-9AD9-420A8EFF7EB3}" name="MCSHANE Monica" initials="MM" userId="S::mmcshane@netcompany.com::34252f48-7702-4a6b-8f91-2588f7229e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63"/>
    <a:srgbClr val="FFFEFB"/>
    <a:srgbClr val="0064FF"/>
    <a:srgbClr val="419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110" autoAdjust="0"/>
  </p:normalViewPr>
  <p:slideViewPr>
    <p:cSldViewPr>
      <p:cViewPr varScale="1">
        <p:scale>
          <a:sx n="47" d="100"/>
          <a:sy n="47" d="100"/>
        </p:scale>
        <p:origin x="62" y="67"/>
      </p:cViewPr>
      <p:guideLst>
        <p:guide orient="horz" pos="2220"/>
        <p:guide pos="9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SHANE Monica" userId="34252f48-7702-4a6b-8f91-2588f7229e6f" providerId="ADAL" clId="{5AABD6E3-FD25-48DB-A318-97A6A9A1AB1C}"/>
    <pc:docChg chg="undo custSel modSld">
      <pc:chgData name="MCSHANE Monica" userId="34252f48-7702-4a6b-8f91-2588f7229e6f" providerId="ADAL" clId="{5AABD6E3-FD25-48DB-A318-97A6A9A1AB1C}" dt="2025-03-28T14:01:55.169" v="376" actId="20577"/>
      <pc:docMkLst>
        <pc:docMk/>
      </pc:docMkLst>
      <pc:sldChg chg="modSp mod">
        <pc:chgData name="MCSHANE Monica" userId="34252f48-7702-4a6b-8f91-2588f7229e6f" providerId="ADAL" clId="{5AABD6E3-FD25-48DB-A318-97A6A9A1AB1C}" dt="2025-03-28T13:57:37.635" v="326" actId="20577"/>
        <pc:sldMkLst>
          <pc:docMk/>
          <pc:sldMk cId="0" sldId="257"/>
        </pc:sldMkLst>
        <pc:spChg chg="mod">
          <ac:chgData name="MCSHANE Monica" userId="34252f48-7702-4a6b-8f91-2588f7229e6f" providerId="ADAL" clId="{5AABD6E3-FD25-48DB-A318-97A6A9A1AB1C}" dt="2025-03-28T13:57:18.091" v="298" actId="20577"/>
          <ac:spMkLst>
            <pc:docMk/>
            <pc:sldMk cId="0" sldId="257"/>
            <ac:spMk id="12" creationId="{00000000-0000-0000-0000-000000000000}"/>
          </ac:spMkLst>
        </pc:spChg>
        <pc:spChg chg="mod">
          <ac:chgData name="MCSHANE Monica" userId="34252f48-7702-4a6b-8f91-2588f7229e6f" providerId="ADAL" clId="{5AABD6E3-FD25-48DB-A318-97A6A9A1AB1C}" dt="2025-03-28T13:57:24.597" v="305" actId="20577"/>
          <ac:spMkLst>
            <pc:docMk/>
            <pc:sldMk cId="0" sldId="257"/>
            <ac:spMk id="13" creationId="{00000000-0000-0000-0000-000000000000}"/>
          </ac:spMkLst>
        </pc:spChg>
        <pc:spChg chg="mod">
          <ac:chgData name="MCSHANE Monica" userId="34252f48-7702-4a6b-8f91-2588f7229e6f" providerId="ADAL" clId="{5AABD6E3-FD25-48DB-A318-97A6A9A1AB1C}" dt="2025-03-28T13:57:37.635" v="326" actId="20577"/>
          <ac:spMkLst>
            <pc:docMk/>
            <pc:sldMk cId="0" sldId="257"/>
            <ac:spMk id="14" creationId="{00000000-0000-0000-0000-000000000000}"/>
          </ac:spMkLst>
        </pc:spChg>
        <pc:spChg chg="mod">
          <ac:chgData name="MCSHANE Monica" userId="34252f48-7702-4a6b-8f91-2588f7229e6f" providerId="ADAL" clId="{5AABD6E3-FD25-48DB-A318-97A6A9A1AB1C}" dt="2025-03-28T13:56:56.008" v="295" actId="113"/>
          <ac:spMkLst>
            <pc:docMk/>
            <pc:sldMk cId="0" sldId="257"/>
            <ac:spMk id="65" creationId="{00000000-0000-0000-0000-000000000000}"/>
          </ac:spMkLst>
        </pc:spChg>
      </pc:sldChg>
      <pc:sldChg chg="modSp mod">
        <pc:chgData name="MCSHANE Monica" userId="34252f48-7702-4a6b-8f91-2588f7229e6f" providerId="ADAL" clId="{5AABD6E3-FD25-48DB-A318-97A6A9A1AB1C}" dt="2025-03-26T10:29:40.828" v="12" actId="20577"/>
        <pc:sldMkLst>
          <pc:docMk/>
          <pc:sldMk cId="0" sldId="258"/>
        </pc:sldMkLst>
        <pc:spChg chg="mod">
          <ac:chgData name="MCSHANE Monica" userId="34252f48-7702-4a6b-8f91-2588f7229e6f" providerId="ADAL" clId="{5AABD6E3-FD25-48DB-A318-97A6A9A1AB1C}" dt="2025-03-26T10:29:40.828" v="12" actId="20577"/>
          <ac:spMkLst>
            <pc:docMk/>
            <pc:sldMk cId="0" sldId="258"/>
            <ac:spMk id="18" creationId="{00000000-0000-0000-0000-000000000000}"/>
          </ac:spMkLst>
        </pc:spChg>
      </pc:sldChg>
      <pc:sldChg chg="modSp mod">
        <pc:chgData name="MCSHANE Monica" userId="34252f48-7702-4a6b-8f91-2588f7229e6f" providerId="ADAL" clId="{5AABD6E3-FD25-48DB-A318-97A6A9A1AB1C}" dt="2025-03-26T10:32:23.140" v="22" actId="790"/>
        <pc:sldMkLst>
          <pc:docMk/>
          <pc:sldMk cId="0" sldId="259"/>
        </pc:sldMkLst>
        <pc:spChg chg="mod">
          <ac:chgData name="MCSHANE Monica" userId="34252f48-7702-4a6b-8f91-2588f7229e6f" providerId="ADAL" clId="{5AABD6E3-FD25-48DB-A318-97A6A9A1AB1C}" dt="2025-03-26T10:30:53.543" v="19" actId="20577"/>
          <ac:spMkLst>
            <pc:docMk/>
            <pc:sldMk cId="0" sldId="259"/>
            <ac:spMk id="16" creationId="{00000000-0000-0000-0000-000000000000}"/>
          </ac:spMkLst>
        </pc:spChg>
        <pc:spChg chg="mod">
          <ac:chgData name="MCSHANE Monica" userId="34252f48-7702-4a6b-8f91-2588f7229e6f" providerId="ADAL" clId="{5AABD6E3-FD25-48DB-A318-97A6A9A1AB1C}" dt="2025-03-26T10:31:59.430" v="20" actId="790"/>
          <ac:spMkLst>
            <pc:docMk/>
            <pc:sldMk cId="0" sldId="259"/>
            <ac:spMk id="21" creationId="{00000000-0000-0000-0000-000000000000}"/>
          </ac:spMkLst>
        </pc:spChg>
        <pc:spChg chg="mod">
          <ac:chgData name="MCSHANE Monica" userId="34252f48-7702-4a6b-8f91-2588f7229e6f" providerId="ADAL" clId="{5AABD6E3-FD25-48DB-A318-97A6A9A1AB1C}" dt="2025-03-26T10:32:23.140" v="22" actId="790"/>
          <ac:spMkLst>
            <pc:docMk/>
            <pc:sldMk cId="0" sldId="259"/>
            <ac:spMk id="23" creationId="{00000000-0000-0000-0000-000000000000}"/>
          </ac:spMkLst>
        </pc:spChg>
      </pc:sldChg>
      <pc:sldChg chg="modSp mod">
        <pc:chgData name="MCSHANE Monica" userId="34252f48-7702-4a6b-8f91-2588f7229e6f" providerId="ADAL" clId="{5AABD6E3-FD25-48DB-A318-97A6A9A1AB1C}" dt="2025-03-26T10:29:35.530" v="11" actId="20577"/>
        <pc:sldMkLst>
          <pc:docMk/>
          <pc:sldMk cId="304213165" sldId="262"/>
        </pc:sldMkLst>
        <pc:spChg chg="mod">
          <ac:chgData name="MCSHANE Monica" userId="34252f48-7702-4a6b-8f91-2588f7229e6f" providerId="ADAL" clId="{5AABD6E3-FD25-48DB-A318-97A6A9A1AB1C}" dt="2025-03-26T10:29:35.530" v="11" actId="20577"/>
          <ac:spMkLst>
            <pc:docMk/>
            <pc:sldMk cId="304213165" sldId="262"/>
            <ac:spMk id="18" creationId="{00000000-0000-0000-0000-000000000000}"/>
          </ac:spMkLst>
        </pc:spChg>
      </pc:sldChg>
      <pc:sldChg chg="modSp mod">
        <pc:chgData name="MCSHANE Monica" userId="34252f48-7702-4a6b-8f91-2588f7229e6f" providerId="ADAL" clId="{5AABD6E3-FD25-48DB-A318-97A6A9A1AB1C}" dt="2025-03-28T13:58:07.783" v="328" actId="255"/>
        <pc:sldMkLst>
          <pc:docMk/>
          <pc:sldMk cId="0" sldId="263"/>
        </pc:sldMkLst>
        <pc:spChg chg="mod">
          <ac:chgData name="MCSHANE Monica" userId="34252f48-7702-4a6b-8f91-2588f7229e6f" providerId="ADAL" clId="{5AABD6E3-FD25-48DB-A318-97A6A9A1AB1C}" dt="2025-03-26T10:42:08.456" v="41" actId="20577"/>
          <ac:spMkLst>
            <pc:docMk/>
            <pc:sldMk cId="0" sldId="263"/>
            <ac:spMk id="5" creationId="{648EC0C8-230F-9C52-5E84-6AB75CDE4C0B}"/>
          </ac:spMkLst>
        </pc:spChg>
        <pc:spChg chg="mod">
          <ac:chgData name="MCSHANE Monica" userId="34252f48-7702-4a6b-8f91-2588f7229e6f" providerId="ADAL" clId="{5AABD6E3-FD25-48DB-A318-97A6A9A1AB1C}" dt="2025-03-28T13:58:07.783" v="328" actId="255"/>
          <ac:spMkLst>
            <pc:docMk/>
            <pc:sldMk cId="0" sldId="263"/>
            <ac:spMk id="9" creationId="{AC29B4C7-E98D-C502-BF68-2B520198EB71}"/>
          </ac:spMkLst>
        </pc:spChg>
        <pc:spChg chg="mod">
          <ac:chgData name="MCSHANE Monica" userId="34252f48-7702-4a6b-8f91-2588f7229e6f" providerId="ADAL" clId="{5AABD6E3-FD25-48DB-A318-97A6A9A1AB1C}" dt="2025-03-26T15:10:10.158" v="284" actId="20577"/>
          <ac:spMkLst>
            <pc:docMk/>
            <pc:sldMk cId="0" sldId="263"/>
            <ac:spMk id="25" creationId="{FA88EC73-39F0-ACF3-5F4C-BCB9DC079525}"/>
          </ac:spMkLst>
        </pc:spChg>
        <pc:spChg chg="mod">
          <ac:chgData name="MCSHANE Monica" userId="34252f48-7702-4a6b-8f91-2588f7229e6f" providerId="ADAL" clId="{5AABD6E3-FD25-48DB-A318-97A6A9A1AB1C}" dt="2025-03-26T10:32:58.460" v="25" actId="20577"/>
          <ac:spMkLst>
            <pc:docMk/>
            <pc:sldMk cId="0" sldId="263"/>
            <ac:spMk id="26" creationId="{E4C4069B-1193-0B01-E9A3-A71A26B2B57C}"/>
          </ac:spMkLst>
        </pc:spChg>
        <pc:spChg chg="mod">
          <ac:chgData name="MCSHANE Monica" userId="34252f48-7702-4a6b-8f91-2588f7229e6f" providerId="ADAL" clId="{5AABD6E3-FD25-48DB-A318-97A6A9A1AB1C}" dt="2025-03-26T10:33:07.338" v="26" actId="20577"/>
          <ac:spMkLst>
            <pc:docMk/>
            <pc:sldMk cId="0" sldId="263"/>
            <ac:spMk id="102" creationId="{5F4069FD-7167-D7FA-3730-39EDA5E20BEB}"/>
          </ac:spMkLst>
        </pc:spChg>
      </pc:sldChg>
      <pc:sldChg chg="modSp mod">
        <pc:chgData name="MCSHANE Monica" userId="34252f48-7702-4a6b-8f91-2588f7229e6f" providerId="ADAL" clId="{5AABD6E3-FD25-48DB-A318-97A6A9A1AB1C}" dt="2025-03-28T13:58:50.168" v="341" actId="20577"/>
        <pc:sldMkLst>
          <pc:docMk/>
          <pc:sldMk cId="3949198013" sldId="264"/>
        </pc:sldMkLst>
        <pc:spChg chg="mod">
          <ac:chgData name="MCSHANE Monica" userId="34252f48-7702-4a6b-8f91-2588f7229e6f" providerId="ADAL" clId="{5AABD6E3-FD25-48DB-A318-97A6A9A1AB1C}" dt="2025-03-26T10:42:12.910" v="42" actId="20577"/>
          <ac:spMkLst>
            <pc:docMk/>
            <pc:sldMk cId="3949198013" sldId="264"/>
            <ac:spMk id="5" creationId="{16748C65-3BC3-7033-BFE5-CD30D70F5966}"/>
          </ac:spMkLst>
        </pc:spChg>
        <pc:spChg chg="mod">
          <ac:chgData name="MCSHANE Monica" userId="34252f48-7702-4a6b-8f91-2588f7229e6f" providerId="ADAL" clId="{5AABD6E3-FD25-48DB-A318-97A6A9A1AB1C}" dt="2025-03-26T10:44:47.255" v="97" actId="20577"/>
          <ac:spMkLst>
            <pc:docMk/>
            <pc:sldMk cId="3949198013" sldId="264"/>
            <ac:spMk id="6" creationId="{11874505-093A-AAB8-D4FC-74B544C96D35}"/>
          </ac:spMkLst>
        </pc:spChg>
        <pc:spChg chg="mod">
          <ac:chgData name="MCSHANE Monica" userId="34252f48-7702-4a6b-8f91-2588f7229e6f" providerId="ADAL" clId="{5AABD6E3-FD25-48DB-A318-97A6A9A1AB1C}" dt="2025-03-26T15:10:18.042" v="286" actId="20577"/>
          <ac:spMkLst>
            <pc:docMk/>
            <pc:sldMk cId="3949198013" sldId="264"/>
            <ac:spMk id="7" creationId="{F8D875A7-ED2E-F15C-C84B-7ECFA627B7DD}"/>
          </ac:spMkLst>
        </pc:spChg>
        <pc:spChg chg="mod">
          <ac:chgData name="MCSHANE Monica" userId="34252f48-7702-4a6b-8f91-2588f7229e6f" providerId="ADAL" clId="{5AABD6E3-FD25-48DB-A318-97A6A9A1AB1C}" dt="2025-03-28T13:58:28.067" v="330" actId="255"/>
          <ac:spMkLst>
            <pc:docMk/>
            <pc:sldMk cId="3949198013" sldId="264"/>
            <ac:spMk id="8" creationId="{A1738F42-B95B-F727-4A0D-71A4EBE4570B}"/>
          </ac:spMkLst>
        </pc:spChg>
        <pc:spChg chg="mod">
          <ac:chgData name="MCSHANE Monica" userId="34252f48-7702-4a6b-8f91-2588f7229e6f" providerId="ADAL" clId="{5AABD6E3-FD25-48DB-A318-97A6A9A1AB1C}" dt="2025-03-28T13:58:31.400" v="332" actId="20577"/>
          <ac:spMkLst>
            <pc:docMk/>
            <pc:sldMk cId="3949198013" sldId="264"/>
            <ac:spMk id="16" creationId="{921206F8-94A7-348D-3713-11B6C9E7A66E}"/>
          </ac:spMkLst>
        </pc:spChg>
        <pc:spChg chg="mod">
          <ac:chgData name="MCSHANE Monica" userId="34252f48-7702-4a6b-8f91-2588f7229e6f" providerId="ADAL" clId="{5AABD6E3-FD25-48DB-A318-97A6A9A1AB1C}" dt="2025-03-28T13:58:50.168" v="341" actId="20577"/>
          <ac:spMkLst>
            <pc:docMk/>
            <pc:sldMk cId="3949198013" sldId="264"/>
            <ac:spMk id="18" creationId="{E3B820FC-3A7A-EBE3-AED2-C1C2EAFE6732}"/>
          </ac:spMkLst>
        </pc:spChg>
        <pc:spChg chg="mod">
          <ac:chgData name="MCSHANE Monica" userId="34252f48-7702-4a6b-8f91-2588f7229e6f" providerId="ADAL" clId="{5AABD6E3-FD25-48DB-A318-97A6A9A1AB1C}" dt="2025-03-26T10:44:43.394" v="94" actId="20577"/>
          <ac:spMkLst>
            <pc:docMk/>
            <pc:sldMk cId="3949198013" sldId="264"/>
            <ac:spMk id="19" creationId="{564A0588-0146-6490-0335-713F04B8BD0C}"/>
          </ac:spMkLst>
        </pc:spChg>
      </pc:sldChg>
      <pc:sldChg chg="modSp mod">
        <pc:chgData name="MCSHANE Monica" userId="34252f48-7702-4a6b-8f91-2588f7229e6f" providerId="ADAL" clId="{5AABD6E3-FD25-48DB-A318-97A6A9A1AB1C}" dt="2025-03-28T13:59:29.884" v="342" actId="20577"/>
        <pc:sldMkLst>
          <pc:docMk/>
          <pc:sldMk cId="2985741115" sldId="265"/>
        </pc:sldMkLst>
        <pc:spChg chg="mod">
          <ac:chgData name="MCSHANE Monica" userId="34252f48-7702-4a6b-8f91-2588f7229e6f" providerId="ADAL" clId="{5AABD6E3-FD25-48DB-A318-97A6A9A1AB1C}" dt="2025-03-26T10:47:42.495" v="142" actId="20577"/>
          <ac:spMkLst>
            <pc:docMk/>
            <pc:sldMk cId="2985741115" sldId="265"/>
            <ac:spMk id="4" creationId="{EDA15FB9-E51B-85F6-AF35-217ACDC88345}"/>
          </ac:spMkLst>
        </pc:spChg>
        <pc:spChg chg="mod">
          <ac:chgData name="MCSHANE Monica" userId="34252f48-7702-4a6b-8f91-2588f7229e6f" providerId="ADAL" clId="{5AABD6E3-FD25-48DB-A318-97A6A9A1AB1C}" dt="2025-03-26T10:46:11.635" v="132" actId="20577"/>
          <ac:spMkLst>
            <pc:docMk/>
            <pc:sldMk cId="2985741115" sldId="265"/>
            <ac:spMk id="6" creationId="{481A3E7C-006F-5BF8-94D7-65E90A0086CB}"/>
          </ac:spMkLst>
        </pc:spChg>
        <pc:spChg chg="mod">
          <ac:chgData name="MCSHANE Monica" userId="34252f48-7702-4a6b-8f91-2588f7229e6f" providerId="ADAL" clId="{5AABD6E3-FD25-48DB-A318-97A6A9A1AB1C}" dt="2025-03-28T13:59:29.884" v="342" actId="20577"/>
          <ac:spMkLst>
            <pc:docMk/>
            <pc:sldMk cId="2985741115" sldId="265"/>
            <ac:spMk id="8" creationId="{D4A81275-3A66-5874-BE7B-58386ECC10FE}"/>
          </ac:spMkLst>
        </pc:spChg>
        <pc:spChg chg="mod">
          <ac:chgData name="MCSHANE Monica" userId="34252f48-7702-4a6b-8f91-2588f7229e6f" providerId="ADAL" clId="{5AABD6E3-FD25-48DB-A318-97A6A9A1AB1C}" dt="2025-03-26T10:48:54.096" v="172" actId="20577"/>
          <ac:spMkLst>
            <pc:docMk/>
            <pc:sldMk cId="2985741115" sldId="265"/>
            <ac:spMk id="20" creationId="{C3449CFE-9B19-B9C4-70F3-FE7880074B81}"/>
          </ac:spMkLst>
        </pc:spChg>
        <pc:spChg chg="mod">
          <ac:chgData name="MCSHANE Monica" userId="34252f48-7702-4a6b-8f91-2588f7229e6f" providerId="ADAL" clId="{5AABD6E3-FD25-48DB-A318-97A6A9A1AB1C}" dt="2025-03-26T15:10:51.065" v="294" actId="20577"/>
          <ac:spMkLst>
            <pc:docMk/>
            <pc:sldMk cId="2985741115" sldId="265"/>
            <ac:spMk id="43" creationId="{CDB0E6BF-CFFB-9F62-3BF3-4B3574E9175B}"/>
          </ac:spMkLst>
        </pc:spChg>
      </pc:sldChg>
      <pc:sldChg chg="modSp mod">
        <pc:chgData name="MCSHANE Monica" userId="34252f48-7702-4a6b-8f91-2588f7229e6f" providerId="ADAL" clId="{5AABD6E3-FD25-48DB-A318-97A6A9A1AB1C}" dt="2025-03-28T14:01:55.169" v="376" actId="20577"/>
        <pc:sldMkLst>
          <pc:docMk/>
          <pc:sldMk cId="974005614" sldId="266"/>
        </pc:sldMkLst>
        <pc:spChg chg="mod">
          <ac:chgData name="MCSHANE Monica" userId="34252f48-7702-4a6b-8f91-2588f7229e6f" providerId="ADAL" clId="{5AABD6E3-FD25-48DB-A318-97A6A9A1AB1C}" dt="2025-03-26T10:51:37.468" v="223" actId="20577"/>
          <ac:spMkLst>
            <pc:docMk/>
            <pc:sldMk cId="974005614" sldId="266"/>
            <ac:spMk id="2" creationId="{F1D515B1-304D-F2B3-3F99-59EC14319302}"/>
          </ac:spMkLst>
        </pc:spChg>
        <pc:spChg chg="mod">
          <ac:chgData name="MCSHANE Monica" userId="34252f48-7702-4a6b-8f91-2588f7229e6f" providerId="ADAL" clId="{5AABD6E3-FD25-48DB-A318-97A6A9A1AB1C}" dt="2025-03-26T10:51:34.321" v="222" actId="20577"/>
          <ac:spMkLst>
            <pc:docMk/>
            <pc:sldMk cId="974005614" sldId="266"/>
            <ac:spMk id="9" creationId="{52F2D806-1865-2C9A-1CDF-E91F81B3EF2D}"/>
          </ac:spMkLst>
        </pc:spChg>
        <pc:spChg chg="mod">
          <ac:chgData name="MCSHANE Monica" userId="34252f48-7702-4a6b-8f91-2588f7229e6f" providerId="ADAL" clId="{5AABD6E3-FD25-48DB-A318-97A6A9A1AB1C}" dt="2025-03-26T10:52:27.699" v="245" actId="20577"/>
          <ac:spMkLst>
            <pc:docMk/>
            <pc:sldMk cId="974005614" sldId="266"/>
            <ac:spMk id="12" creationId="{A38B4CF2-6CC2-2928-39F4-43F5E83996F6}"/>
          </ac:spMkLst>
        </pc:spChg>
        <pc:spChg chg="mod">
          <ac:chgData name="MCSHANE Monica" userId="34252f48-7702-4a6b-8f91-2588f7229e6f" providerId="ADAL" clId="{5AABD6E3-FD25-48DB-A318-97A6A9A1AB1C}" dt="2025-03-26T10:55:14.195" v="270" actId="20577"/>
          <ac:spMkLst>
            <pc:docMk/>
            <pc:sldMk cId="974005614" sldId="266"/>
            <ac:spMk id="14" creationId="{BE34ED42-3491-124C-8CE4-223001B9C406}"/>
          </ac:spMkLst>
        </pc:spChg>
        <pc:spChg chg="mod">
          <ac:chgData name="MCSHANE Monica" userId="34252f48-7702-4a6b-8f91-2588f7229e6f" providerId="ADAL" clId="{5AABD6E3-FD25-48DB-A318-97A6A9A1AB1C}" dt="2025-03-26T10:51:17.308" v="214" actId="20577"/>
          <ac:spMkLst>
            <pc:docMk/>
            <pc:sldMk cId="974005614" sldId="266"/>
            <ac:spMk id="15" creationId="{00E4CB61-F934-787A-7523-A065F1FBDC4E}"/>
          </ac:spMkLst>
        </pc:spChg>
        <pc:spChg chg="mod">
          <ac:chgData name="MCSHANE Monica" userId="34252f48-7702-4a6b-8f91-2588f7229e6f" providerId="ADAL" clId="{5AABD6E3-FD25-48DB-A318-97A6A9A1AB1C}" dt="2025-03-26T15:10:41.196" v="290" actId="20577"/>
          <ac:spMkLst>
            <pc:docMk/>
            <pc:sldMk cId="974005614" sldId="266"/>
            <ac:spMk id="17" creationId="{C027A755-276D-02D7-C1A0-F90F6F4A2F5F}"/>
          </ac:spMkLst>
        </pc:spChg>
        <pc:spChg chg="mod">
          <ac:chgData name="MCSHANE Monica" userId="34252f48-7702-4a6b-8f91-2588f7229e6f" providerId="ADAL" clId="{5AABD6E3-FD25-48DB-A318-97A6A9A1AB1C}" dt="2025-03-28T14:01:55.169" v="376" actId="20577"/>
          <ac:spMkLst>
            <pc:docMk/>
            <pc:sldMk cId="974005614" sldId="266"/>
            <ac:spMk id="19" creationId="{3D76756B-C53C-1586-FC44-0DF4C8EA3E2B}"/>
          </ac:spMkLst>
        </pc:spChg>
        <pc:spChg chg="mod">
          <ac:chgData name="MCSHANE Monica" userId="34252f48-7702-4a6b-8f91-2588f7229e6f" providerId="ADAL" clId="{5AABD6E3-FD25-48DB-A318-97A6A9A1AB1C}" dt="2025-03-26T10:53:28.150" v="249" actId="20577"/>
          <ac:spMkLst>
            <pc:docMk/>
            <pc:sldMk cId="974005614" sldId="266"/>
            <ac:spMk id="79" creationId="{24F9164C-22D7-B798-5467-0371BFD7FC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FA5189-93E9-4C4E-BE7A-47A81D6A19A4}" type="datetimeFigureOut">
              <a:rPr lang="en-US" smtClean="0"/>
              <a:t>4/7/2025</a:t>
            </a:fld>
            <a:endParaRPr lang="en-US"/>
          </a:p>
        </p:txBody>
      </p:sp>
      <p:sp>
        <p:nvSpPr>
          <p:cNvPr id="4" name="Slide Image Placeholder 3"/>
          <p:cNvSpPr>
            <a:spLocks noGrp="1" noRot="1" noChangeAspect="1"/>
          </p:cNvSpPr>
          <p:nvPr>
            <p:ph type="sldImg" idx="2"/>
          </p:nvPr>
        </p:nvSpPr>
        <p:spPr>
          <a:xfrm>
            <a:off x="6659563" y="1414463"/>
            <a:ext cx="6784975" cy="381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5125"/>
            <a:ext cx="16084550" cy="4456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896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8963"/>
            <a:ext cx="8712200" cy="566737"/>
          </a:xfrm>
          <a:prstGeom prst="rect">
            <a:avLst/>
          </a:prstGeom>
        </p:spPr>
        <p:txBody>
          <a:bodyPr vert="horz" lIns="91440" tIns="45720" rIns="91440" bIns="45720" rtlCol="0" anchor="b"/>
          <a:lstStyle>
            <a:lvl1pPr algn="r">
              <a:defRPr sz="1200"/>
            </a:lvl1pPr>
          </a:lstStyle>
          <a:p>
            <a:fld id="{D2B00628-95DE-492E-A981-A62A468CC73F}" type="slidenum">
              <a:rPr lang="en-US" smtClean="0"/>
              <a:t>‹#›</a:t>
            </a:fld>
            <a:endParaRPr lang="en-US"/>
          </a:p>
        </p:txBody>
      </p:sp>
    </p:spTree>
    <p:extLst>
      <p:ext uri="{BB962C8B-B14F-4D97-AF65-F5344CB8AC3E}">
        <p14:creationId xmlns:p14="http://schemas.microsoft.com/office/powerpoint/2010/main" val="28264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3</a:t>
            </a:fld>
            <a:endParaRPr lang="en-US"/>
          </a:p>
        </p:txBody>
      </p:sp>
    </p:spTree>
    <p:extLst>
      <p:ext uri="{BB962C8B-B14F-4D97-AF65-F5344CB8AC3E}">
        <p14:creationId xmlns:p14="http://schemas.microsoft.com/office/powerpoint/2010/main" val="212345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00628-95DE-492E-A981-A62A468CC73F}" type="slidenum">
              <a:rPr lang="en-US" smtClean="0"/>
              <a:t>4</a:t>
            </a:fld>
            <a:endParaRPr lang="en-US"/>
          </a:p>
        </p:txBody>
      </p:sp>
    </p:spTree>
    <p:extLst>
      <p:ext uri="{BB962C8B-B14F-4D97-AF65-F5344CB8AC3E}">
        <p14:creationId xmlns:p14="http://schemas.microsoft.com/office/powerpoint/2010/main" val="389692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2B00628-95DE-492E-A981-A62A468CC73F}" type="slidenum">
              <a:rPr lang="en-US" smtClean="0"/>
              <a:t>6</a:t>
            </a:fld>
            <a:endParaRPr lang="en-US"/>
          </a:p>
        </p:txBody>
      </p:sp>
    </p:spTree>
    <p:extLst>
      <p:ext uri="{BB962C8B-B14F-4D97-AF65-F5344CB8AC3E}">
        <p14:creationId xmlns:p14="http://schemas.microsoft.com/office/powerpoint/2010/main" val="362996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7</a:t>
            </a:fld>
            <a:endParaRPr lang="en-US"/>
          </a:p>
        </p:txBody>
      </p:sp>
    </p:spTree>
    <p:extLst>
      <p:ext uri="{BB962C8B-B14F-4D97-AF65-F5344CB8AC3E}">
        <p14:creationId xmlns:p14="http://schemas.microsoft.com/office/powerpoint/2010/main" val="137908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2B00628-95DE-492E-A981-A62A468CC73F}" type="slidenum">
              <a:rPr lang="en-US" smtClean="0"/>
              <a:t>8</a:t>
            </a:fld>
            <a:endParaRPr lang="en-US"/>
          </a:p>
        </p:txBody>
      </p:sp>
    </p:spTree>
    <p:extLst>
      <p:ext uri="{BB962C8B-B14F-4D97-AF65-F5344CB8AC3E}">
        <p14:creationId xmlns:p14="http://schemas.microsoft.com/office/powerpoint/2010/main" val="415365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F7A846A3-1B3D-4014-B7B6-0669640B9810}" type="slidenum">
              <a:rPr lang="es-ES" smtClean="0"/>
              <a:t>9</a:t>
            </a:fld>
            <a:endParaRPr lang="es-ES"/>
          </a:p>
        </p:txBody>
      </p:sp>
    </p:spTree>
    <p:extLst>
      <p:ext uri="{BB962C8B-B14F-4D97-AF65-F5344CB8AC3E}">
        <p14:creationId xmlns:p14="http://schemas.microsoft.com/office/powerpoint/2010/main" val="265075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7867"/>
            <a:ext cx="17088486" cy="2376297"/>
          </a:xfrm>
          <a:prstGeom prst="rect">
            <a:avLst/>
          </a:prstGeom>
        </p:spPr>
        <p:txBody>
          <a:bodyPr wrap="square" lIns="0" tIns="0" rIns="0" bIns="0">
            <a:spAutoFit/>
          </a:bodyPr>
          <a:lstStyle>
            <a:lvl1pPr>
              <a:defRPr sz="5000" b="1" i="0">
                <a:solidFill>
                  <a:srgbClr val="F7F6F1"/>
                </a:solidFill>
                <a:latin typeface="Arial"/>
                <a:cs typeface="Arial"/>
              </a:defRPr>
            </a:lvl1pPr>
          </a:lstStyle>
          <a:p>
            <a:endParaRPr/>
          </a:p>
        </p:txBody>
      </p:sp>
      <p:sp>
        <p:nvSpPr>
          <p:cNvPr id="3" name="Holder 3"/>
          <p:cNvSpPr>
            <a:spLocks noGrp="1"/>
          </p:cNvSpPr>
          <p:nvPr>
            <p:ph type="subTitle" idx="4"/>
          </p:nvPr>
        </p:nvSpPr>
        <p:spPr>
          <a:xfrm>
            <a:off x="3015615" y="6336792"/>
            <a:ext cx="14072870" cy="2828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sz="half" idx="2"/>
          </p:nvPr>
        </p:nvSpPr>
        <p:spPr>
          <a:xfrm>
            <a:off x="1005205" y="2602611"/>
            <a:ext cx="8745284"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2611"/>
            <a:ext cx="8745284" cy="74683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9350"/>
          </a:xfrm>
          <a:custGeom>
            <a:avLst/>
            <a:gdLst/>
            <a:ahLst/>
            <a:cxnLst/>
            <a:rect l="l" t="t" r="r" b="b"/>
            <a:pathLst>
              <a:path w="20104100" h="11309350">
                <a:moveTo>
                  <a:pt x="20104100" y="0"/>
                </a:moveTo>
                <a:lnTo>
                  <a:pt x="0" y="0"/>
                </a:lnTo>
                <a:lnTo>
                  <a:pt x="0" y="11309349"/>
                </a:lnTo>
                <a:lnTo>
                  <a:pt x="20104100" y="11309349"/>
                </a:lnTo>
                <a:lnTo>
                  <a:pt x="20104100" y="0"/>
                </a:lnTo>
                <a:close/>
              </a:path>
            </a:pathLst>
          </a:custGeom>
          <a:solidFill>
            <a:srgbClr val="0064FF"/>
          </a:solidFill>
        </p:spPr>
        <p:txBody>
          <a:bodyPr wrap="square" lIns="0" tIns="0" rIns="0" bIns="0" rtlCol="0"/>
          <a:lstStyle/>
          <a:p>
            <a:endParaRPr/>
          </a:p>
        </p:txBody>
      </p:sp>
      <p:sp>
        <p:nvSpPr>
          <p:cNvPr id="17" name="bg object 17"/>
          <p:cNvSpPr/>
          <p:nvPr/>
        </p:nvSpPr>
        <p:spPr>
          <a:xfrm>
            <a:off x="516181" y="10336490"/>
            <a:ext cx="361315" cy="456565"/>
          </a:xfrm>
          <a:custGeom>
            <a:avLst/>
            <a:gdLst/>
            <a:ahLst/>
            <a:cxnLst/>
            <a:rect l="l" t="t" r="r" b="b"/>
            <a:pathLst>
              <a:path w="361315" h="456565">
                <a:moveTo>
                  <a:pt x="43694" y="0"/>
                </a:moveTo>
                <a:lnTo>
                  <a:pt x="26456" y="3509"/>
                </a:lnTo>
                <a:lnTo>
                  <a:pt x="12519" y="13134"/>
                </a:lnTo>
                <a:lnTo>
                  <a:pt x="3246" y="27197"/>
                </a:lnTo>
                <a:lnTo>
                  <a:pt x="0" y="44018"/>
                </a:lnTo>
                <a:lnTo>
                  <a:pt x="246" y="75116"/>
                </a:lnTo>
                <a:lnTo>
                  <a:pt x="372" y="357879"/>
                </a:lnTo>
                <a:lnTo>
                  <a:pt x="206" y="385891"/>
                </a:lnTo>
                <a:lnTo>
                  <a:pt x="0" y="412059"/>
                </a:lnTo>
                <a:lnTo>
                  <a:pt x="3265" y="428941"/>
                </a:lnTo>
                <a:lnTo>
                  <a:pt x="12572" y="443001"/>
                </a:lnTo>
                <a:lnTo>
                  <a:pt x="26521" y="452599"/>
                </a:lnTo>
                <a:lnTo>
                  <a:pt x="43713" y="456097"/>
                </a:lnTo>
                <a:lnTo>
                  <a:pt x="286656" y="455880"/>
                </a:lnTo>
                <a:lnTo>
                  <a:pt x="323742" y="445953"/>
                </a:lnTo>
                <a:lnTo>
                  <a:pt x="329102" y="440720"/>
                </a:lnTo>
                <a:lnTo>
                  <a:pt x="221339" y="440720"/>
                </a:lnTo>
                <a:lnTo>
                  <a:pt x="47920" y="440639"/>
                </a:lnTo>
                <a:lnTo>
                  <a:pt x="33340" y="438712"/>
                </a:lnTo>
                <a:lnTo>
                  <a:pt x="23256" y="432792"/>
                </a:lnTo>
                <a:lnTo>
                  <a:pt x="17400" y="422619"/>
                </a:lnTo>
                <a:lnTo>
                  <a:pt x="15505" y="407934"/>
                </a:lnTo>
                <a:lnTo>
                  <a:pt x="15509" y="47346"/>
                </a:lnTo>
                <a:lnTo>
                  <a:pt x="47309" y="15451"/>
                </a:lnTo>
                <a:lnTo>
                  <a:pt x="331760" y="15422"/>
                </a:lnTo>
                <a:lnTo>
                  <a:pt x="320958" y="7058"/>
                </a:lnTo>
                <a:lnTo>
                  <a:pt x="290812" y="244"/>
                </a:lnTo>
                <a:lnTo>
                  <a:pt x="142490" y="244"/>
                </a:lnTo>
                <a:lnTo>
                  <a:pt x="43694" y="0"/>
                </a:lnTo>
                <a:close/>
              </a:path>
              <a:path w="361315" h="456565">
                <a:moveTo>
                  <a:pt x="280342" y="455887"/>
                </a:moveTo>
                <a:lnTo>
                  <a:pt x="140890" y="455887"/>
                </a:lnTo>
                <a:lnTo>
                  <a:pt x="238068" y="455934"/>
                </a:lnTo>
                <a:lnTo>
                  <a:pt x="280342" y="455887"/>
                </a:lnTo>
                <a:close/>
              </a:path>
              <a:path w="361315" h="456565">
                <a:moveTo>
                  <a:pt x="331315" y="321873"/>
                </a:moveTo>
                <a:lnTo>
                  <a:pt x="269762" y="321873"/>
                </a:lnTo>
                <a:lnTo>
                  <a:pt x="285619" y="321913"/>
                </a:lnTo>
                <a:lnTo>
                  <a:pt x="308896" y="326623"/>
                </a:lnTo>
                <a:lnTo>
                  <a:pt x="327985" y="339256"/>
                </a:lnTo>
                <a:lnTo>
                  <a:pt x="340921" y="357879"/>
                </a:lnTo>
                <a:lnTo>
                  <a:pt x="345743" y="380563"/>
                </a:lnTo>
                <a:lnTo>
                  <a:pt x="341161" y="403670"/>
                </a:lnTo>
                <a:lnTo>
                  <a:pt x="328442" y="422697"/>
                </a:lnTo>
                <a:lnTo>
                  <a:pt x="309468" y="435653"/>
                </a:lnTo>
                <a:lnTo>
                  <a:pt x="286117" y="440545"/>
                </a:lnTo>
                <a:lnTo>
                  <a:pt x="221339" y="440720"/>
                </a:lnTo>
                <a:lnTo>
                  <a:pt x="329102" y="440720"/>
                </a:lnTo>
                <a:lnTo>
                  <a:pt x="349777" y="420537"/>
                </a:lnTo>
                <a:lnTo>
                  <a:pt x="360873" y="385891"/>
                </a:lnTo>
                <a:lnTo>
                  <a:pt x="353143" y="348275"/>
                </a:lnTo>
                <a:lnTo>
                  <a:pt x="340794" y="329784"/>
                </a:lnTo>
                <a:lnTo>
                  <a:pt x="331315" y="321873"/>
                </a:lnTo>
                <a:close/>
              </a:path>
              <a:path w="361315" h="456565">
                <a:moveTo>
                  <a:pt x="156558" y="440648"/>
                </a:moveTo>
                <a:lnTo>
                  <a:pt x="75079" y="440655"/>
                </a:lnTo>
                <a:lnTo>
                  <a:pt x="162845" y="440655"/>
                </a:lnTo>
                <a:lnTo>
                  <a:pt x="156558" y="440648"/>
                </a:lnTo>
                <a:close/>
              </a:path>
              <a:path w="361315" h="456565">
                <a:moveTo>
                  <a:pt x="175417" y="273274"/>
                </a:moveTo>
                <a:lnTo>
                  <a:pt x="151478" y="273354"/>
                </a:lnTo>
                <a:lnTo>
                  <a:pt x="143421" y="276214"/>
                </a:lnTo>
                <a:lnTo>
                  <a:pt x="138282" y="284535"/>
                </a:lnTo>
                <a:lnTo>
                  <a:pt x="134267" y="297544"/>
                </a:lnTo>
                <a:lnTo>
                  <a:pt x="137343" y="309466"/>
                </a:lnTo>
                <a:lnTo>
                  <a:pt x="146345" y="318238"/>
                </a:lnTo>
                <a:lnTo>
                  <a:pt x="160110" y="321800"/>
                </a:lnTo>
                <a:lnTo>
                  <a:pt x="191147" y="321977"/>
                </a:lnTo>
                <a:lnTo>
                  <a:pt x="331315" y="321873"/>
                </a:lnTo>
                <a:lnTo>
                  <a:pt x="325001" y="316603"/>
                </a:lnTo>
                <a:lnTo>
                  <a:pt x="305999" y="308644"/>
                </a:lnTo>
                <a:lnTo>
                  <a:pt x="284023" y="305817"/>
                </a:lnTo>
                <a:lnTo>
                  <a:pt x="159143" y="305742"/>
                </a:lnTo>
                <a:lnTo>
                  <a:pt x="152326" y="304587"/>
                </a:lnTo>
                <a:lnTo>
                  <a:pt x="150480" y="301676"/>
                </a:lnTo>
                <a:lnTo>
                  <a:pt x="150483" y="293449"/>
                </a:lnTo>
                <a:lnTo>
                  <a:pt x="152379" y="290617"/>
                </a:lnTo>
                <a:lnTo>
                  <a:pt x="158733" y="289452"/>
                </a:lnTo>
                <a:lnTo>
                  <a:pt x="207323" y="289452"/>
                </a:lnTo>
                <a:lnTo>
                  <a:pt x="213198" y="289399"/>
                </a:lnTo>
                <a:lnTo>
                  <a:pt x="227563" y="288038"/>
                </a:lnTo>
                <a:lnTo>
                  <a:pt x="240859" y="284144"/>
                </a:lnTo>
                <a:lnTo>
                  <a:pt x="252849" y="277332"/>
                </a:lnTo>
                <a:lnTo>
                  <a:pt x="257013" y="273300"/>
                </a:lnTo>
                <a:lnTo>
                  <a:pt x="190095" y="273300"/>
                </a:lnTo>
                <a:lnTo>
                  <a:pt x="175417" y="273274"/>
                </a:lnTo>
                <a:close/>
              </a:path>
              <a:path w="361315" h="456565">
                <a:moveTo>
                  <a:pt x="224302" y="305572"/>
                </a:moveTo>
                <a:lnTo>
                  <a:pt x="164577" y="305676"/>
                </a:lnTo>
                <a:lnTo>
                  <a:pt x="161885" y="305676"/>
                </a:lnTo>
                <a:lnTo>
                  <a:pt x="159143" y="305742"/>
                </a:lnTo>
                <a:lnTo>
                  <a:pt x="274038" y="305742"/>
                </a:lnTo>
                <a:lnTo>
                  <a:pt x="224302" y="305572"/>
                </a:lnTo>
                <a:close/>
              </a:path>
              <a:path w="361315" h="456565">
                <a:moveTo>
                  <a:pt x="207323" y="289452"/>
                </a:moveTo>
                <a:lnTo>
                  <a:pt x="158733" y="289452"/>
                </a:lnTo>
                <a:lnTo>
                  <a:pt x="188231" y="289519"/>
                </a:lnTo>
                <a:lnTo>
                  <a:pt x="207323" y="289452"/>
                </a:lnTo>
                <a:close/>
              </a:path>
              <a:path w="361315" h="456565">
                <a:moveTo>
                  <a:pt x="257162" y="182809"/>
                </a:moveTo>
                <a:lnTo>
                  <a:pt x="202192" y="182809"/>
                </a:lnTo>
                <a:lnTo>
                  <a:pt x="216392" y="182846"/>
                </a:lnTo>
                <a:lnTo>
                  <a:pt x="237154" y="187551"/>
                </a:lnTo>
                <a:lnTo>
                  <a:pt x="252603" y="199927"/>
                </a:lnTo>
                <a:lnTo>
                  <a:pt x="261040" y="217834"/>
                </a:lnTo>
                <a:lnTo>
                  <a:pt x="260796" y="239135"/>
                </a:lnTo>
                <a:lnTo>
                  <a:pt x="233331" y="270298"/>
                </a:lnTo>
                <a:lnTo>
                  <a:pt x="190095" y="273300"/>
                </a:lnTo>
                <a:lnTo>
                  <a:pt x="257013" y="273300"/>
                </a:lnTo>
                <a:lnTo>
                  <a:pt x="263297" y="267215"/>
                </a:lnTo>
                <a:lnTo>
                  <a:pt x="272789" y="252050"/>
                </a:lnTo>
                <a:lnTo>
                  <a:pt x="277441" y="236135"/>
                </a:lnTo>
                <a:lnTo>
                  <a:pt x="277176" y="219619"/>
                </a:lnTo>
                <a:lnTo>
                  <a:pt x="271916" y="202653"/>
                </a:lnTo>
                <a:lnTo>
                  <a:pt x="262034" y="186955"/>
                </a:lnTo>
                <a:lnTo>
                  <a:pt x="257162" y="182809"/>
                </a:lnTo>
                <a:close/>
              </a:path>
              <a:path w="361315" h="456565">
                <a:moveTo>
                  <a:pt x="153553" y="134115"/>
                </a:moveTo>
                <a:lnTo>
                  <a:pt x="145378" y="136118"/>
                </a:lnTo>
                <a:lnTo>
                  <a:pt x="139634" y="143484"/>
                </a:lnTo>
                <a:lnTo>
                  <a:pt x="136086" y="149254"/>
                </a:lnTo>
                <a:lnTo>
                  <a:pt x="134282" y="155315"/>
                </a:lnTo>
                <a:lnTo>
                  <a:pt x="134340" y="161638"/>
                </a:lnTo>
                <a:lnTo>
                  <a:pt x="173852" y="182837"/>
                </a:lnTo>
                <a:lnTo>
                  <a:pt x="188021" y="182846"/>
                </a:lnTo>
                <a:lnTo>
                  <a:pt x="257162" y="182809"/>
                </a:lnTo>
                <a:lnTo>
                  <a:pt x="214763" y="166647"/>
                </a:lnTo>
                <a:lnTo>
                  <a:pt x="159641" y="166594"/>
                </a:lnTo>
                <a:lnTo>
                  <a:pt x="152927" y="165850"/>
                </a:lnTo>
                <a:lnTo>
                  <a:pt x="150567" y="163193"/>
                </a:lnTo>
                <a:lnTo>
                  <a:pt x="150414" y="153905"/>
                </a:lnTo>
                <a:lnTo>
                  <a:pt x="152771" y="151026"/>
                </a:lnTo>
                <a:lnTo>
                  <a:pt x="160076" y="150323"/>
                </a:lnTo>
                <a:lnTo>
                  <a:pt x="281995" y="150323"/>
                </a:lnTo>
                <a:lnTo>
                  <a:pt x="310905" y="145629"/>
                </a:lnTo>
                <a:lnTo>
                  <a:pt x="330971" y="134162"/>
                </a:lnTo>
                <a:lnTo>
                  <a:pt x="224552" y="134162"/>
                </a:lnTo>
                <a:lnTo>
                  <a:pt x="153553" y="134115"/>
                </a:lnTo>
                <a:close/>
              </a:path>
              <a:path w="361315" h="456565">
                <a:moveTo>
                  <a:pt x="189463" y="166445"/>
                </a:moveTo>
                <a:lnTo>
                  <a:pt x="161904" y="166553"/>
                </a:lnTo>
                <a:lnTo>
                  <a:pt x="159641" y="166594"/>
                </a:lnTo>
                <a:lnTo>
                  <a:pt x="211300" y="166594"/>
                </a:lnTo>
                <a:lnTo>
                  <a:pt x="202116" y="166452"/>
                </a:lnTo>
                <a:lnTo>
                  <a:pt x="189463" y="166445"/>
                </a:lnTo>
                <a:close/>
              </a:path>
              <a:path w="361315" h="456565">
                <a:moveTo>
                  <a:pt x="281995" y="150323"/>
                </a:moveTo>
                <a:lnTo>
                  <a:pt x="160076" y="150323"/>
                </a:lnTo>
                <a:lnTo>
                  <a:pt x="162561" y="150370"/>
                </a:lnTo>
                <a:lnTo>
                  <a:pt x="281782" y="150357"/>
                </a:lnTo>
                <a:lnTo>
                  <a:pt x="281995" y="150323"/>
                </a:lnTo>
                <a:close/>
              </a:path>
              <a:path w="361315" h="456565">
                <a:moveTo>
                  <a:pt x="331760" y="15422"/>
                </a:moveTo>
                <a:lnTo>
                  <a:pt x="191444" y="15422"/>
                </a:lnTo>
                <a:lnTo>
                  <a:pt x="287532" y="15489"/>
                </a:lnTo>
                <a:lnTo>
                  <a:pt x="311387" y="19926"/>
                </a:lnTo>
                <a:lnTo>
                  <a:pt x="329904" y="32257"/>
                </a:lnTo>
                <a:lnTo>
                  <a:pt x="341790" y="51111"/>
                </a:lnTo>
                <a:lnTo>
                  <a:pt x="345756" y="75116"/>
                </a:lnTo>
                <a:lnTo>
                  <a:pt x="340845" y="98011"/>
                </a:lnTo>
                <a:lnTo>
                  <a:pt x="328129" y="116723"/>
                </a:lnTo>
                <a:lnTo>
                  <a:pt x="309445" y="129371"/>
                </a:lnTo>
                <a:lnTo>
                  <a:pt x="286630" y="134071"/>
                </a:lnTo>
                <a:lnTo>
                  <a:pt x="224552" y="134162"/>
                </a:lnTo>
                <a:lnTo>
                  <a:pt x="330971" y="134162"/>
                </a:lnTo>
                <a:lnTo>
                  <a:pt x="334500" y="132145"/>
                </a:lnTo>
                <a:lnTo>
                  <a:pt x="351431" y="110888"/>
                </a:lnTo>
                <a:lnTo>
                  <a:pt x="360561" y="82837"/>
                </a:lnTo>
                <a:lnTo>
                  <a:pt x="358627" y="51651"/>
                </a:lnTo>
                <a:lnTo>
                  <a:pt x="344515" y="25297"/>
                </a:lnTo>
                <a:lnTo>
                  <a:pt x="331760" y="15422"/>
                </a:lnTo>
                <a:close/>
              </a:path>
              <a:path w="361315" h="456565">
                <a:moveTo>
                  <a:pt x="241288" y="191"/>
                </a:moveTo>
                <a:lnTo>
                  <a:pt x="142490" y="244"/>
                </a:lnTo>
                <a:lnTo>
                  <a:pt x="290812" y="244"/>
                </a:lnTo>
                <a:lnTo>
                  <a:pt x="241288" y="191"/>
                </a:lnTo>
                <a:close/>
              </a:path>
            </a:pathLst>
          </a:custGeom>
          <a:solidFill>
            <a:srgbClr val="0068FF"/>
          </a:solidFill>
        </p:spPr>
        <p:txBody>
          <a:bodyPr wrap="square" lIns="0" tIns="0" rIns="0" bIns="0" rtlCol="0"/>
          <a:lstStyle/>
          <a:p>
            <a:endParaRPr/>
          </a:p>
        </p:txBody>
      </p:sp>
      <p:sp>
        <p:nvSpPr>
          <p:cNvPr id="18" name="bg object 18"/>
          <p:cNvSpPr/>
          <p:nvPr/>
        </p:nvSpPr>
        <p:spPr>
          <a:xfrm>
            <a:off x="1447831" y="10336458"/>
            <a:ext cx="379730" cy="456565"/>
          </a:xfrm>
          <a:custGeom>
            <a:avLst/>
            <a:gdLst/>
            <a:ahLst/>
            <a:cxnLst/>
            <a:rect l="l" t="t" r="r" b="b"/>
            <a:pathLst>
              <a:path w="379730" h="456565">
                <a:moveTo>
                  <a:pt x="243109" y="287048"/>
                </a:moveTo>
                <a:lnTo>
                  <a:pt x="176181" y="287048"/>
                </a:lnTo>
                <a:lnTo>
                  <a:pt x="226881" y="287105"/>
                </a:lnTo>
                <a:lnTo>
                  <a:pt x="229495" y="289696"/>
                </a:lnTo>
                <a:lnTo>
                  <a:pt x="229527" y="373899"/>
                </a:lnTo>
                <a:lnTo>
                  <a:pt x="239610" y="418947"/>
                </a:lnTo>
                <a:lnTo>
                  <a:pt x="298478" y="456037"/>
                </a:lnTo>
                <a:lnTo>
                  <a:pt x="334680" y="449743"/>
                </a:lnTo>
                <a:lnTo>
                  <a:pt x="349868" y="440126"/>
                </a:lnTo>
                <a:lnTo>
                  <a:pt x="298457" y="440126"/>
                </a:lnTo>
                <a:lnTo>
                  <a:pt x="281138" y="435993"/>
                </a:lnTo>
                <a:lnTo>
                  <a:pt x="247911" y="399376"/>
                </a:lnTo>
                <a:lnTo>
                  <a:pt x="244682" y="385713"/>
                </a:lnTo>
                <a:lnTo>
                  <a:pt x="244796" y="357331"/>
                </a:lnTo>
                <a:lnTo>
                  <a:pt x="244762" y="297062"/>
                </a:lnTo>
                <a:lnTo>
                  <a:pt x="243109" y="287048"/>
                </a:lnTo>
                <a:close/>
              </a:path>
              <a:path w="379730" h="456565">
                <a:moveTo>
                  <a:pt x="79579" y="0"/>
                </a:moveTo>
                <a:lnTo>
                  <a:pt x="24491" y="19927"/>
                </a:lnTo>
                <a:lnTo>
                  <a:pt x="3216" y="54786"/>
                </a:lnTo>
                <a:lnTo>
                  <a:pt x="19" y="114034"/>
                </a:lnTo>
                <a:lnTo>
                  <a:pt x="0" y="160576"/>
                </a:lnTo>
                <a:lnTo>
                  <a:pt x="122" y="377419"/>
                </a:lnTo>
                <a:lnTo>
                  <a:pt x="16738" y="428094"/>
                </a:lnTo>
                <a:lnTo>
                  <a:pt x="62261" y="455092"/>
                </a:lnTo>
                <a:lnTo>
                  <a:pt x="89080" y="454817"/>
                </a:lnTo>
                <a:lnTo>
                  <a:pt x="113960" y="444960"/>
                </a:lnTo>
                <a:lnTo>
                  <a:pt x="118827" y="440716"/>
                </a:lnTo>
                <a:lnTo>
                  <a:pt x="79792" y="440716"/>
                </a:lnTo>
                <a:lnTo>
                  <a:pt x="64701" y="439805"/>
                </a:lnTo>
                <a:lnTo>
                  <a:pt x="26816" y="415913"/>
                </a:lnTo>
                <a:lnTo>
                  <a:pt x="15411" y="375403"/>
                </a:lnTo>
                <a:lnTo>
                  <a:pt x="15414" y="83755"/>
                </a:lnTo>
                <a:lnTo>
                  <a:pt x="29936" y="37052"/>
                </a:lnTo>
                <a:lnTo>
                  <a:pt x="73879" y="15628"/>
                </a:lnTo>
                <a:lnTo>
                  <a:pt x="118762" y="15628"/>
                </a:lnTo>
                <a:lnTo>
                  <a:pt x="113952" y="10878"/>
                </a:lnTo>
                <a:lnTo>
                  <a:pt x="79579" y="0"/>
                </a:lnTo>
                <a:close/>
              </a:path>
              <a:path w="379730" h="456565">
                <a:moveTo>
                  <a:pt x="189888" y="271681"/>
                </a:moveTo>
                <a:lnTo>
                  <a:pt x="149576" y="273524"/>
                </a:lnTo>
                <a:lnTo>
                  <a:pt x="134910" y="373899"/>
                </a:lnTo>
                <a:lnTo>
                  <a:pt x="134812" y="378138"/>
                </a:lnTo>
                <a:lnTo>
                  <a:pt x="120486" y="419203"/>
                </a:lnTo>
                <a:lnTo>
                  <a:pt x="79792" y="440716"/>
                </a:lnTo>
                <a:lnTo>
                  <a:pt x="118827" y="440716"/>
                </a:lnTo>
                <a:lnTo>
                  <a:pt x="133239" y="428151"/>
                </a:lnTo>
                <a:lnTo>
                  <a:pt x="145737" y="405815"/>
                </a:lnTo>
                <a:lnTo>
                  <a:pt x="150269" y="379378"/>
                </a:lnTo>
                <a:lnTo>
                  <a:pt x="150337" y="289994"/>
                </a:lnTo>
                <a:lnTo>
                  <a:pt x="153164" y="287105"/>
                </a:lnTo>
                <a:lnTo>
                  <a:pt x="243109" y="287048"/>
                </a:lnTo>
                <a:lnTo>
                  <a:pt x="243030" y="286573"/>
                </a:lnTo>
                <a:lnTo>
                  <a:pt x="238047" y="278616"/>
                </a:lnTo>
                <a:lnTo>
                  <a:pt x="230128" y="273570"/>
                </a:lnTo>
                <a:lnTo>
                  <a:pt x="219579" y="271767"/>
                </a:lnTo>
                <a:lnTo>
                  <a:pt x="189888" y="271681"/>
                </a:lnTo>
                <a:close/>
              </a:path>
              <a:path w="379730" h="456565">
                <a:moveTo>
                  <a:pt x="349293" y="15955"/>
                </a:moveTo>
                <a:lnTo>
                  <a:pt x="296720" y="15955"/>
                </a:lnTo>
                <a:lnTo>
                  <a:pt x="317795" y="16767"/>
                </a:lnTo>
                <a:lnTo>
                  <a:pt x="336721" y="24896"/>
                </a:lnTo>
                <a:lnTo>
                  <a:pt x="361715" y="58978"/>
                </a:lnTo>
                <a:lnTo>
                  <a:pt x="364329" y="376536"/>
                </a:lnTo>
                <a:lnTo>
                  <a:pt x="363860" y="385713"/>
                </a:lnTo>
                <a:lnTo>
                  <a:pt x="342537" y="426855"/>
                </a:lnTo>
                <a:lnTo>
                  <a:pt x="298457" y="440126"/>
                </a:lnTo>
                <a:lnTo>
                  <a:pt x="349868" y="440126"/>
                </a:lnTo>
                <a:lnTo>
                  <a:pt x="376700" y="401663"/>
                </a:lnTo>
                <a:lnTo>
                  <a:pt x="379600" y="357331"/>
                </a:lnTo>
                <a:lnTo>
                  <a:pt x="379478" y="73993"/>
                </a:lnTo>
                <a:lnTo>
                  <a:pt x="379370" y="71538"/>
                </a:lnTo>
                <a:lnTo>
                  <a:pt x="378584" y="64803"/>
                </a:lnTo>
                <a:lnTo>
                  <a:pt x="371648" y="41792"/>
                </a:lnTo>
                <a:lnTo>
                  <a:pt x="357645" y="22174"/>
                </a:lnTo>
                <a:lnTo>
                  <a:pt x="349293" y="15955"/>
                </a:lnTo>
                <a:close/>
              </a:path>
              <a:path w="379730" h="456565">
                <a:moveTo>
                  <a:pt x="118762" y="15628"/>
                </a:moveTo>
                <a:lnTo>
                  <a:pt x="73879" y="15628"/>
                </a:lnTo>
                <a:lnTo>
                  <a:pt x="90758" y="17519"/>
                </a:lnTo>
                <a:lnTo>
                  <a:pt x="106623" y="24472"/>
                </a:lnTo>
                <a:lnTo>
                  <a:pt x="133789" y="65443"/>
                </a:lnTo>
                <a:lnTo>
                  <a:pt x="134937" y="134971"/>
                </a:lnTo>
                <a:lnTo>
                  <a:pt x="135061" y="160752"/>
                </a:lnTo>
                <a:lnTo>
                  <a:pt x="190146" y="184477"/>
                </a:lnTo>
                <a:lnTo>
                  <a:pt x="206342" y="184395"/>
                </a:lnTo>
                <a:lnTo>
                  <a:pt x="243062" y="169790"/>
                </a:lnTo>
                <a:lnTo>
                  <a:pt x="243199" y="169053"/>
                </a:lnTo>
                <a:lnTo>
                  <a:pt x="189847" y="169053"/>
                </a:lnTo>
                <a:lnTo>
                  <a:pt x="152970" y="169001"/>
                </a:lnTo>
                <a:lnTo>
                  <a:pt x="150372" y="166420"/>
                </a:lnTo>
                <a:lnTo>
                  <a:pt x="150302" y="83755"/>
                </a:lnTo>
                <a:lnTo>
                  <a:pt x="150182" y="73993"/>
                </a:lnTo>
                <a:lnTo>
                  <a:pt x="150092" y="71940"/>
                </a:lnTo>
                <a:lnTo>
                  <a:pt x="139627" y="36232"/>
                </a:lnTo>
                <a:lnTo>
                  <a:pt x="118762" y="15628"/>
                </a:lnTo>
                <a:close/>
              </a:path>
              <a:path w="379730" h="456565">
                <a:moveTo>
                  <a:pt x="315576" y="573"/>
                </a:moveTo>
                <a:lnTo>
                  <a:pt x="255086" y="18556"/>
                </a:lnTo>
                <a:lnTo>
                  <a:pt x="229529" y="76320"/>
                </a:lnTo>
                <a:lnTo>
                  <a:pt x="229504" y="166420"/>
                </a:lnTo>
                <a:lnTo>
                  <a:pt x="226987" y="169007"/>
                </a:lnTo>
                <a:lnTo>
                  <a:pt x="189847" y="169053"/>
                </a:lnTo>
                <a:lnTo>
                  <a:pt x="243199" y="169053"/>
                </a:lnTo>
                <a:lnTo>
                  <a:pt x="244747" y="160752"/>
                </a:lnTo>
                <a:lnTo>
                  <a:pt x="244798" y="76320"/>
                </a:lnTo>
                <a:lnTo>
                  <a:pt x="248652" y="54428"/>
                </a:lnTo>
                <a:lnTo>
                  <a:pt x="259356" y="36179"/>
                </a:lnTo>
                <a:lnTo>
                  <a:pt x="275761" y="22917"/>
                </a:lnTo>
                <a:lnTo>
                  <a:pt x="296720" y="15955"/>
                </a:lnTo>
                <a:lnTo>
                  <a:pt x="349293" y="15955"/>
                </a:lnTo>
                <a:lnTo>
                  <a:pt x="338359" y="7813"/>
                </a:lnTo>
                <a:lnTo>
                  <a:pt x="315576" y="573"/>
                </a:lnTo>
                <a:close/>
              </a:path>
            </a:pathLst>
          </a:custGeom>
          <a:solidFill>
            <a:srgbClr val="0068FF"/>
          </a:solidFill>
        </p:spPr>
        <p:txBody>
          <a:bodyPr wrap="square" lIns="0" tIns="0" rIns="0" bIns="0" rtlCol="0"/>
          <a:lstStyle/>
          <a:p>
            <a:endParaRPr/>
          </a:p>
        </p:txBody>
      </p:sp>
      <p:sp>
        <p:nvSpPr>
          <p:cNvPr id="19" name="bg object 19"/>
          <p:cNvSpPr/>
          <p:nvPr/>
        </p:nvSpPr>
        <p:spPr>
          <a:xfrm>
            <a:off x="910590" y="10336427"/>
            <a:ext cx="501650" cy="456565"/>
          </a:xfrm>
          <a:custGeom>
            <a:avLst/>
            <a:gdLst/>
            <a:ahLst/>
            <a:cxnLst/>
            <a:rect l="l" t="t" r="r" b="b"/>
            <a:pathLst>
              <a:path w="501650" h="456565">
                <a:moveTo>
                  <a:pt x="313766" y="225920"/>
                </a:moveTo>
                <a:lnTo>
                  <a:pt x="309308" y="182486"/>
                </a:lnTo>
                <a:lnTo>
                  <a:pt x="298564" y="146291"/>
                </a:lnTo>
                <a:lnTo>
                  <a:pt x="298564" y="222211"/>
                </a:lnTo>
                <a:lnTo>
                  <a:pt x="295008" y="267677"/>
                </a:lnTo>
                <a:lnTo>
                  <a:pt x="281686" y="311353"/>
                </a:lnTo>
                <a:lnTo>
                  <a:pt x="258914" y="351675"/>
                </a:lnTo>
                <a:lnTo>
                  <a:pt x="226999" y="387083"/>
                </a:lnTo>
                <a:lnTo>
                  <a:pt x="170929" y="423291"/>
                </a:lnTo>
                <a:lnTo>
                  <a:pt x="106019" y="439572"/>
                </a:lnTo>
                <a:lnTo>
                  <a:pt x="74676" y="440791"/>
                </a:lnTo>
                <a:lnTo>
                  <a:pt x="43332" y="440563"/>
                </a:lnTo>
                <a:lnTo>
                  <a:pt x="15417" y="412407"/>
                </a:lnTo>
                <a:lnTo>
                  <a:pt x="15405" y="44488"/>
                </a:lnTo>
                <a:lnTo>
                  <a:pt x="17284" y="32715"/>
                </a:lnTo>
                <a:lnTo>
                  <a:pt x="23012" y="23431"/>
                </a:lnTo>
                <a:lnTo>
                  <a:pt x="32207" y="17602"/>
                </a:lnTo>
                <a:lnTo>
                  <a:pt x="44577" y="15582"/>
                </a:lnTo>
                <a:lnTo>
                  <a:pt x="87998" y="15519"/>
                </a:lnTo>
                <a:lnTo>
                  <a:pt x="106718" y="16560"/>
                </a:lnTo>
                <a:lnTo>
                  <a:pt x="173964" y="35064"/>
                </a:lnTo>
                <a:lnTo>
                  <a:pt x="214388" y="58737"/>
                </a:lnTo>
                <a:lnTo>
                  <a:pt x="248221" y="91020"/>
                </a:lnTo>
                <a:lnTo>
                  <a:pt x="275183" y="132156"/>
                </a:lnTo>
                <a:lnTo>
                  <a:pt x="292061" y="176517"/>
                </a:lnTo>
                <a:lnTo>
                  <a:pt x="298564" y="222211"/>
                </a:lnTo>
                <a:lnTo>
                  <a:pt x="298564" y="146291"/>
                </a:lnTo>
                <a:lnTo>
                  <a:pt x="277850" y="105041"/>
                </a:lnTo>
                <a:lnTo>
                  <a:pt x="250761" y="71081"/>
                </a:lnTo>
                <a:lnTo>
                  <a:pt x="220738" y="44488"/>
                </a:lnTo>
                <a:lnTo>
                  <a:pt x="187502" y="24079"/>
                </a:lnTo>
                <a:lnTo>
                  <a:pt x="165341" y="15392"/>
                </a:lnTo>
                <a:lnTo>
                  <a:pt x="151155" y="9817"/>
                </a:lnTo>
                <a:lnTo>
                  <a:pt x="111798" y="1638"/>
                </a:lnTo>
                <a:lnTo>
                  <a:pt x="95148" y="266"/>
                </a:lnTo>
                <a:lnTo>
                  <a:pt x="78473" y="0"/>
                </a:lnTo>
                <a:lnTo>
                  <a:pt x="45097" y="317"/>
                </a:lnTo>
                <a:lnTo>
                  <a:pt x="3136" y="26416"/>
                </a:lnTo>
                <a:lnTo>
                  <a:pt x="0" y="412407"/>
                </a:lnTo>
                <a:lnTo>
                  <a:pt x="3175" y="430174"/>
                </a:lnTo>
                <a:lnTo>
                  <a:pt x="12090" y="443903"/>
                </a:lnTo>
                <a:lnTo>
                  <a:pt x="25882" y="452793"/>
                </a:lnTo>
                <a:lnTo>
                  <a:pt x="43738" y="455980"/>
                </a:lnTo>
                <a:lnTo>
                  <a:pt x="55880" y="456018"/>
                </a:lnTo>
                <a:lnTo>
                  <a:pt x="92303" y="455955"/>
                </a:lnTo>
                <a:lnTo>
                  <a:pt x="141312" y="449580"/>
                </a:lnTo>
                <a:lnTo>
                  <a:pt x="202082" y="424446"/>
                </a:lnTo>
                <a:lnTo>
                  <a:pt x="240614" y="395668"/>
                </a:lnTo>
                <a:lnTo>
                  <a:pt x="271919" y="360032"/>
                </a:lnTo>
                <a:lnTo>
                  <a:pt x="295122" y="318922"/>
                </a:lnTo>
                <a:lnTo>
                  <a:pt x="309372" y="273748"/>
                </a:lnTo>
                <a:lnTo>
                  <a:pt x="313766" y="225920"/>
                </a:lnTo>
                <a:close/>
              </a:path>
              <a:path w="501650" h="456565">
                <a:moveTo>
                  <a:pt x="501040" y="378701"/>
                </a:moveTo>
                <a:lnTo>
                  <a:pt x="501002" y="72834"/>
                </a:lnTo>
                <a:lnTo>
                  <a:pt x="489902" y="36017"/>
                </a:lnTo>
                <a:lnTo>
                  <a:pt x="484771" y="30264"/>
                </a:lnTo>
                <a:lnTo>
                  <a:pt x="484771" y="382104"/>
                </a:lnTo>
                <a:lnTo>
                  <a:pt x="482777" y="398221"/>
                </a:lnTo>
                <a:lnTo>
                  <a:pt x="454101" y="433133"/>
                </a:lnTo>
                <a:lnTo>
                  <a:pt x="422998" y="440956"/>
                </a:lnTo>
                <a:lnTo>
                  <a:pt x="407720" y="437984"/>
                </a:lnTo>
                <a:lnTo>
                  <a:pt x="373253" y="409790"/>
                </a:lnTo>
                <a:lnTo>
                  <a:pt x="366280" y="305079"/>
                </a:lnTo>
                <a:lnTo>
                  <a:pt x="366382" y="74142"/>
                </a:lnTo>
                <a:lnTo>
                  <a:pt x="371182" y="51066"/>
                </a:lnTo>
                <a:lnTo>
                  <a:pt x="384124" y="32410"/>
                </a:lnTo>
                <a:lnTo>
                  <a:pt x="403186" y="19989"/>
                </a:lnTo>
                <a:lnTo>
                  <a:pt x="426377" y="15595"/>
                </a:lnTo>
                <a:lnTo>
                  <a:pt x="449262" y="20332"/>
                </a:lnTo>
                <a:lnTo>
                  <a:pt x="467804" y="32931"/>
                </a:lnTo>
                <a:lnTo>
                  <a:pt x="480225" y="51663"/>
                </a:lnTo>
                <a:lnTo>
                  <a:pt x="484670" y="74142"/>
                </a:lnTo>
                <a:lnTo>
                  <a:pt x="484771" y="382104"/>
                </a:lnTo>
                <a:lnTo>
                  <a:pt x="484771" y="30264"/>
                </a:lnTo>
                <a:lnTo>
                  <a:pt x="471690" y="15595"/>
                </a:lnTo>
                <a:lnTo>
                  <a:pt x="471398" y="15265"/>
                </a:lnTo>
                <a:lnTo>
                  <a:pt x="446265" y="2908"/>
                </a:lnTo>
                <a:lnTo>
                  <a:pt x="390296" y="8737"/>
                </a:lnTo>
                <a:lnTo>
                  <a:pt x="355777" y="48272"/>
                </a:lnTo>
                <a:lnTo>
                  <a:pt x="351053" y="383743"/>
                </a:lnTo>
                <a:lnTo>
                  <a:pt x="358927" y="415340"/>
                </a:lnTo>
                <a:lnTo>
                  <a:pt x="379387" y="439953"/>
                </a:lnTo>
                <a:lnTo>
                  <a:pt x="408089" y="454202"/>
                </a:lnTo>
                <a:lnTo>
                  <a:pt x="440690" y="454698"/>
                </a:lnTo>
                <a:lnTo>
                  <a:pt x="465556" y="444639"/>
                </a:lnTo>
                <a:lnTo>
                  <a:pt x="469709" y="440956"/>
                </a:lnTo>
                <a:lnTo>
                  <a:pt x="484581" y="427786"/>
                </a:lnTo>
                <a:lnTo>
                  <a:pt x="496747" y="405384"/>
                </a:lnTo>
                <a:lnTo>
                  <a:pt x="501040" y="378701"/>
                </a:lnTo>
                <a:close/>
              </a:path>
            </a:pathLst>
          </a:custGeom>
          <a:solidFill>
            <a:srgbClr val="0068FF"/>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2037895" y="10336728"/>
            <a:ext cx="1243225" cy="457772"/>
          </a:xfrm>
          <a:prstGeom prst="rect">
            <a:avLst/>
          </a:prstGeom>
        </p:spPr>
      </p:pic>
      <p:sp>
        <p:nvSpPr>
          <p:cNvPr id="21" name="bg object 21"/>
          <p:cNvSpPr/>
          <p:nvPr/>
        </p:nvSpPr>
        <p:spPr>
          <a:xfrm>
            <a:off x="1927628" y="10337534"/>
            <a:ext cx="12065" cy="454659"/>
          </a:xfrm>
          <a:custGeom>
            <a:avLst/>
            <a:gdLst/>
            <a:ahLst/>
            <a:cxnLst/>
            <a:rect l="l" t="t" r="r" b="b"/>
            <a:pathLst>
              <a:path w="12064" h="454659">
                <a:moveTo>
                  <a:pt x="11511" y="0"/>
                </a:moveTo>
                <a:lnTo>
                  <a:pt x="5430" y="6"/>
                </a:lnTo>
                <a:lnTo>
                  <a:pt x="0" y="12"/>
                </a:lnTo>
                <a:lnTo>
                  <a:pt x="2287" y="6483"/>
                </a:lnTo>
                <a:lnTo>
                  <a:pt x="2240" y="449418"/>
                </a:lnTo>
                <a:lnTo>
                  <a:pt x="2334" y="454294"/>
                </a:lnTo>
                <a:lnTo>
                  <a:pt x="8600" y="454577"/>
                </a:lnTo>
                <a:lnTo>
                  <a:pt x="9126" y="447493"/>
                </a:lnTo>
                <a:lnTo>
                  <a:pt x="8954" y="6666"/>
                </a:lnTo>
                <a:lnTo>
                  <a:pt x="11511" y="0"/>
                </a:lnTo>
                <a:close/>
              </a:path>
            </a:pathLst>
          </a:custGeom>
          <a:solidFill>
            <a:srgbClr val="0068FF"/>
          </a:solidFill>
        </p:spPr>
        <p:txBody>
          <a:bodyPr wrap="square" lIns="0" tIns="0" rIns="0" bIns="0" rtlCol="0"/>
          <a:lstStyle/>
          <a:p>
            <a:endParaRPr/>
          </a:p>
        </p:txBody>
      </p:sp>
      <p:sp>
        <p:nvSpPr>
          <p:cNvPr id="22" name="bg object 22"/>
          <p:cNvSpPr/>
          <p:nvPr/>
        </p:nvSpPr>
        <p:spPr>
          <a:xfrm>
            <a:off x="523533" y="39782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3" name="bg object 23"/>
          <p:cNvSpPr/>
          <p:nvPr/>
        </p:nvSpPr>
        <p:spPr>
          <a:xfrm>
            <a:off x="519112" y="8321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4" name="bg object 24"/>
          <p:cNvSpPr/>
          <p:nvPr/>
        </p:nvSpPr>
        <p:spPr>
          <a:xfrm>
            <a:off x="523533" y="9845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pic>
        <p:nvPicPr>
          <p:cNvPr id="25" name="bg object 25"/>
          <p:cNvPicPr/>
          <p:nvPr/>
        </p:nvPicPr>
        <p:blipFill>
          <a:blip r:embed="rId3" cstate="print"/>
          <a:stretch>
            <a:fillRect/>
          </a:stretch>
        </p:blipFill>
        <p:spPr>
          <a:xfrm>
            <a:off x="523533" y="540344"/>
            <a:ext cx="8351445" cy="29045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9350"/>
          </a:xfrm>
          <a:custGeom>
            <a:avLst/>
            <a:gdLst/>
            <a:ahLst/>
            <a:cxnLst/>
            <a:rect l="l" t="t" r="r" b="b"/>
            <a:pathLst>
              <a:path w="20104100" h="11309350">
                <a:moveTo>
                  <a:pt x="20104100" y="0"/>
                </a:moveTo>
                <a:lnTo>
                  <a:pt x="0" y="0"/>
                </a:lnTo>
                <a:lnTo>
                  <a:pt x="0" y="11309349"/>
                </a:lnTo>
                <a:lnTo>
                  <a:pt x="20104100" y="11309349"/>
                </a:lnTo>
                <a:lnTo>
                  <a:pt x="20104100" y="0"/>
                </a:lnTo>
                <a:close/>
              </a:path>
            </a:pathLst>
          </a:custGeom>
          <a:solidFill>
            <a:srgbClr val="F8F5F1"/>
          </a:solidFill>
        </p:spPr>
        <p:txBody>
          <a:bodyPr wrap="square" lIns="0" tIns="0" rIns="0" bIns="0" rtlCol="0"/>
          <a:lstStyle/>
          <a:p>
            <a:endParaRPr/>
          </a:p>
        </p:txBody>
      </p:sp>
      <p:sp>
        <p:nvSpPr>
          <p:cNvPr id="17" name="bg object 17"/>
          <p:cNvSpPr/>
          <p:nvPr/>
        </p:nvSpPr>
        <p:spPr>
          <a:xfrm>
            <a:off x="516181" y="10336490"/>
            <a:ext cx="361315" cy="456565"/>
          </a:xfrm>
          <a:custGeom>
            <a:avLst/>
            <a:gdLst/>
            <a:ahLst/>
            <a:cxnLst/>
            <a:rect l="l" t="t" r="r" b="b"/>
            <a:pathLst>
              <a:path w="361315" h="456565">
                <a:moveTo>
                  <a:pt x="43694" y="0"/>
                </a:moveTo>
                <a:lnTo>
                  <a:pt x="26456" y="3509"/>
                </a:lnTo>
                <a:lnTo>
                  <a:pt x="12519" y="13134"/>
                </a:lnTo>
                <a:lnTo>
                  <a:pt x="3246" y="27197"/>
                </a:lnTo>
                <a:lnTo>
                  <a:pt x="0" y="44018"/>
                </a:lnTo>
                <a:lnTo>
                  <a:pt x="246" y="75116"/>
                </a:lnTo>
                <a:lnTo>
                  <a:pt x="372" y="357879"/>
                </a:lnTo>
                <a:lnTo>
                  <a:pt x="206" y="385891"/>
                </a:lnTo>
                <a:lnTo>
                  <a:pt x="0" y="412059"/>
                </a:lnTo>
                <a:lnTo>
                  <a:pt x="3265" y="428941"/>
                </a:lnTo>
                <a:lnTo>
                  <a:pt x="12572" y="443001"/>
                </a:lnTo>
                <a:lnTo>
                  <a:pt x="26521" y="452599"/>
                </a:lnTo>
                <a:lnTo>
                  <a:pt x="43713" y="456097"/>
                </a:lnTo>
                <a:lnTo>
                  <a:pt x="286656" y="455880"/>
                </a:lnTo>
                <a:lnTo>
                  <a:pt x="323742" y="445953"/>
                </a:lnTo>
                <a:lnTo>
                  <a:pt x="329102" y="440720"/>
                </a:lnTo>
                <a:lnTo>
                  <a:pt x="221339" y="440720"/>
                </a:lnTo>
                <a:lnTo>
                  <a:pt x="47920" y="440639"/>
                </a:lnTo>
                <a:lnTo>
                  <a:pt x="33340" y="438712"/>
                </a:lnTo>
                <a:lnTo>
                  <a:pt x="23256" y="432792"/>
                </a:lnTo>
                <a:lnTo>
                  <a:pt x="17400" y="422619"/>
                </a:lnTo>
                <a:lnTo>
                  <a:pt x="15505" y="407934"/>
                </a:lnTo>
                <a:lnTo>
                  <a:pt x="15509" y="47346"/>
                </a:lnTo>
                <a:lnTo>
                  <a:pt x="47309" y="15451"/>
                </a:lnTo>
                <a:lnTo>
                  <a:pt x="331760" y="15422"/>
                </a:lnTo>
                <a:lnTo>
                  <a:pt x="320958" y="7058"/>
                </a:lnTo>
                <a:lnTo>
                  <a:pt x="290812" y="244"/>
                </a:lnTo>
                <a:lnTo>
                  <a:pt x="142490" y="244"/>
                </a:lnTo>
                <a:lnTo>
                  <a:pt x="43694" y="0"/>
                </a:lnTo>
                <a:close/>
              </a:path>
              <a:path w="361315" h="456565">
                <a:moveTo>
                  <a:pt x="280342" y="455887"/>
                </a:moveTo>
                <a:lnTo>
                  <a:pt x="140890" y="455887"/>
                </a:lnTo>
                <a:lnTo>
                  <a:pt x="238068" y="455934"/>
                </a:lnTo>
                <a:lnTo>
                  <a:pt x="280342" y="455887"/>
                </a:lnTo>
                <a:close/>
              </a:path>
              <a:path w="361315" h="456565">
                <a:moveTo>
                  <a:pt x="331315" y="321873"/>
                </a:moveTo>
                <a:lnTo>
                  <a:pt x="269762" y="321873"/>
                </a:lnTo>
                <a:lnTo>
                  <a:pt x="285619" y="321913"/>
                </a:lnTo>
                <a:lnTo>
                  <a:pt x="308896" y="326623"/>
                </a:lnTo>
                <a:lnTo>
                  <a:pt x="327985" y="339256"/>
                </a:lnTo>
                <a:lnTo>
                  <a:pt x="340921" y="357879"/>
                </a:lnTo>
                <a:lnTo>
                  <a:pt x="345743" y="380563"/>
                </a:lnTo>
                <a:lnTo>
                  <a:pt x="341161" y="403670"/>
                </a:lnTo>
                <a:lnTo>
                  <a:pt x="328442" y="422697"/>
                </a:lnTo>
                <a:lnTo>
                  <a:pt x="309468" y="435653"/>
                </a:lnTo>
                <a:lnTo>
                  <a:pt x="286117" y="440545"/>
                </a:lnTo>
                <a:lnTo>
                  <a:pt x="221339" y="440720"/>
                </a:lnTo>
                <a:lnTo>
                  <a:pt x="329102" y="440720"/>
                </a:lnTo>
                <a:lnTo>
                  <a:pt x="349777" y="420537"/>
                </a:lnTo>
                <a:lnTo>
                  <a:pt x="360873" y="385891"/>
                </a:lnTo>
                <a:lnTo>
                  <a:pt x="353143" y="348275"/>
                </a:lnTo>
                <a:lnTo>
                  <a:pt x="340794" y="329784"/>
                </a:lnTo>
                <a:lnTo>
                  <a:pt x="331315" y="321873"/>
                </a:lnTo>
                <a:close/>
              </a:path>
              <a:path w="361315" h="456565">
                <a:moveTo>
                  <a:pt x="156558" y="440648"/>
                </a:moveTo>
                <a:lnTo>
                  <a:pt x="75079" y="440655"/>
                </a:lnTo>
                <a:lnTo>
                  <a:pt x="162845" y="440655"/>
                </a:lnTo>
                <a:lnTo>
                  <a:pt x="156558" y="440648"/>
                </a:lnTo>
                <a:close/>
              </a:path>
              <a:path w="361315" h="456565">
                <a:moveTo>
                  <a:pt x="175417" y="273274"/>
                </a:moveTo>
                <a:lnTo>
                  <a:pt x="151478" y="273354"/>
                </a:lnTo>
                <a:lnTo>
                  <a:pt x="143421" y="276214"/>
                </a:lnTo>
                <a:lnTo>
                  <a:pt x="138282" y="284535"/>
                </a:lnTo>
                <a:lnTo>
                  <a:pt x="134267" y="297544"/>
                </a:lnTo>
                <a:lnTo>
                  <a:pt x="137343" y="309466"/>
                </a:lnTo>
                <a:lnTo>
                  <a:pt x="146345" y="318238"/>
                </a:lnTo>
                <a:lnTo>
                  <a:pt x="160110" y="321800"/>
                </a:lnTo>
                <a:lnTo>
                  <a:pt x="191147" y="321977"/>
                </a:lnTo>
                <a:lnTo>
                  <a:pt x="331315" y="321873"/>
                </a:lnTo>
                <a:lnTo>
                  <a:pt x="325001" y="316603"/>
                </a:lnTo>
                <a:lnTo>
                  <a:pt x="305999" y="308644"/>
                </a:lnTo>
                <a:lnTo>
                  <a:pt x="284023" y="305817"/>
                </a:lnTo>
                <a:lnTo>
                  <a:pt x="159143" y="305742"/>
                </a:lnTo>
                <a:lnTo>
                  <a:pt x="152326" y="304587"/>
                </a:lnTo>
                <a:lnTo>
                  <a:pt x="150480" y="301676"/>
                </a:lnTo>
                <a:lnTo>
                  <a:pt x="150483" y="293449"/>
                </a:lnTo>
                <a:lnTo>
                  <a:pt x="152379" y="290617"/>
                </a:lnTo>
                <a:lnTo>
                  <a:pt x="158733" y="289452"/>
                </a:lnTo>
                <a:lnTo>
                  <a:pt x="207323" y="289452"/>
                </a:lnTo>
                <a:lnTo>
                  <a:pt x="213198" y="289399"/>
                </a:lnTo>
                <a:lnTo>
                  <a:pt x="227563" y="288038"/>
                </a:lnTo>
                <a:lnTo>
                  <a:pt x="240859" y="284144"/>
                </a:lnTo>
                <a:lnTo>
                  <a:pt x="252849" y="277332"/>
                </a:lnTo>
                <a:lnTo>
                  <a:pt x="257013" y="273300"/>
                </a:lnTo>
                <a:lnTo>
                  <a:pt x="190095" y="273300"/>
                </a:lnTo>
                <a:lnTo>
                  <a:pt x="175417" y="273274"/>
                </a:lnTo>
                <a:close/>
              </a:path>
              <a:path w="361315" h="456565">
                <a:moveTo>
                  <a:pt x="224302" y="305572"/>
                </a:moveTo>
                <a:lnTo>
                  <a:pt x="164577" y="305676"/>
                </a:lnTo>
                <a:lnTo>
                  <a:pt x="161885" y="305676"/>
                </a:lnTo>
                <a:lnTo>
                  <a:pt x="159143" y="305742"/>
                </a:lnTo>
                <a:lnTo>
                  <a:pt x="274038" y="305742"/>
                </a:lnTo>
                <a:lnTo>
                  <a:pt x="224302" y="305572"/>
                </a:lnTo>
                <a:close/>
              </a:path>
              <a:path w="361315" h="456565">
                <a:moveTo>
                  <a:pt x="207323" y="289452"/>
                </a:moveTo>
                <a:lnTo>
                  <a:pt x="158733" y="289452"/>
                </a:lnTo>
                <a:lnTo>
                  <a:pt x="188231" y="289519"/>
                </a:lnTo>
                <a:lnTo>
                  <a:pt x="207323" y="289452"/>
                </a:lnTo>
                <a:close/>
              </a:path>
              <a:path w="361315" h="456565">
                <a:moveTo>
                  <a:pt x="257162" y="182809"/>
                </a:moveTo>
                <a:lnTo>
                  <a:pt x="202192" y="182809"/>
                </a:lnTo>
                <a:lnTo>
                  <a:pt x="216392" y="182846"/>
                </a:lnTo>
                <a:lnTo>
                  <a:pt x="237154" y="187551"/>
                </a:lnTo>
                <a:lnTo>
                  <a:pt x="252603" y="199927"/>
                </a:lnTo>
                <a:lnTo>
                  <a:pt x="261040" y="217834"/>
                </a:lnTo>
                <a:lnTo>
                  <a:pt x="260796" y="239135"/>
                </a:lnTo>
                <a:lnTo>
                  <a:pt x="233331" y="270298"/>
                </a:lnTo>
                <a:lnTo>
                  <a:pt x="190095" y="273300"/>
                </a:lnTo>
                <a:lnTo>
                  <a:pt x="257013" y="273300"/>
                </a:lnTo>
                <a:lnTo>
                  <a:pt x="263297" y="267215"/>
                </a:lnTo>
                <a:lnTo>
                  <a:pt x="272789" y="252050"/>
                </a:lnTo>
                <a:lnTo>
                  <a:pt x="277441" y="236135"/>
                </a:lnTo>
                <a:lnTo>
                  <a:pt x="277176" y="219619"/>
                </a:lnTo>
                <a:lnTo>
                  <a:pt x="271916" y="202653"/>
                </a:lnTo>
                <a:lnTo>
                  <a:pt x="262034" y="186955"/>
                </a:lnTo>
                <a:lnTo>
                  <a:pt x="257162" y="182809"/>
                </a:lnTo>
                <a:close/>
              </a:path>
              <a:path w="361315" h="456565">
                <a:moveTo>
                  <a:pt x="153553" y="134115"/>
                </a:moveTo>
                <a:lnTo>
                  <a:pt x="145378" y="136118"/>
                </a:lnTo>
                <a:lnTo>
                  <a:pt x="139634" y="143484"/>
                </a:lnTo>
                <a:lnTo>
                  <a:pt x="136086" y="149254"/>
                </a:lnTo>
                <a:lnTo>
                  <a:pt x="134282" y="155315"/>
                </a:lnTo>
                <a:lnTo>
                  <a:pt x="134340" y="161638"/>
                </a:lnTo>
                <a:lnTo>
                  <a:pt x="173852" y="182837"/>
                </a:lnTo>
                <a:lnTo>
                  <a:pt x="188021" y="182846"/>
                </a:lnTo>
                <a:lnTo>
                  <a:pt x="257162" y="182809"/>
                </a:lnTo>
                <a:lnTo>
                  <a:pt x="214763" y="166647"/>
                </a:lnTo>
                <a:lnTo>
                  <a:pt x="159641" y="166594"/>
                </a:lnTo>
                <a:lnTo>
                  <a:pt x="152927" y="165850"/>
                </a:lnTo>
                <a:lnTo>
                  <a:pt x="150567" y="163193"/>
                </a:lnTo>
                <a:lnTo>
                  <a:pt x="150414" y="153905"/>
                </a:lnTo>
                <a:lnTo>
                  <a:pt x="152771" y="151026"/>
                </a:lnTo>
                <a:lnTo>
                  <a:pt x="160076" y="150323"/>
                </a:lnTo>
                <a:lnTo>
                  <a:pt x="281995" y="150323"/>
                </a:lnTo>
                <a:lnTo>
                  <a:pt x="310905" y="145629"/>
                </a:lnTo>
                <a:lnTo>
                  <a:pt x="330971" y="134162"/>
                </a:lnTo>
                <a:lnTo>
                  <a:pt x="224552" y="134162"/>
                </a:lnTo>
                <a:lnTo>
                  <a:pt x="153553" y="134115"/>
                </a:lnTo>
                <a:close/>
              </a:path>
              <a:path w="361315" h="456565">
                <a:moveTo>
                  <a:pt x="189463" y="166445"/>
                </a:moveTo>
                <a:lnTo>
                  <a:pt x="161904" y="166553"/>
                </a:lnTo>
                <a:lnTo>
                  <a:pt x="159641" y="166594"/>
                </a:lnTo>
                <a:lnTo>
                  <a:pt x="211300" y="166594"/>
                </a:lnTo>
                <a:lnTo>
                  <a:pt x="202116" y="166452"/>
                </a:lnTo>
                <a:lnTo>
                  <a:pt x="189463" y="166445"/>
                </a:lnTo>
                <a:close/>
              </a:path>
              <a:path w="361315" h="456565">
                <a:moveTo>
                  <a:pt x="281995" y="150323"/>
                </a:moveTo>
                <a:lnTo>
                  <a:pt x="160076" y="150323"/>
                </a:lnTo>
                <a:lnTo>
                  <a:pt x="162561" y="150370"/>
                </a:lnTo>
                <a:lnTo>
                  <a:pt x="281782" y="150357"/>
                </a:lnTo>
                <a:lnTo>
                  <a:pt x="281995" y="150323"/>
                </a:lnTo>
                <a:close/>
              </a:path>
              <a:path w="361315" h="456565">
                <a:moveTo>
                  <a:pt x="331760" y="15422"/>
                </a:moveTo>
                <a:lnTo>
                  <a:pt x="191444" y="15422"/>
                </a:lnTo>
                <a:lnTo>
                  <a:pt x="287532" y="15489"/>
                </a:lnTo>
                <a:lnTo>
                  <a:pt x="311387" y="19926"/>
                </a:lnTo>
                <a:lnTo>
                  <a:pt x="329904" y="32257"/>
                </a:lnTo>
                <a:lnTo>
                  <a:pt x="341790" y="51111"/>
                </a:lnTo>
                <a:lnTo>
                  <a:pt x="345756" y="75116"/>
                </a:lnTo>
                <a:lnTo>
                  <a:pt x="340845" y="98011"/>
                </a:lnTo>
                <a:lnTo>
                  <a:pt x="328129" y="116723"/>
                </a:lnTo>
                <a:lnTo>
                  <a:pt x="309445" y="129371"/>
                </a:lnTo>
                <a:lnTo>
                  <a:pt x="286630" y="134071"/>
                </a:lnTo>
                <a:lnTo>
                  <a:pt x="224552" y="134162"/>
                </a:lnTo>
                <a:lnTo>
                  <a:pt x="330971" y="134162"/>
                </a:lnTo>
                <a:lnTo>
                  <a:pt x="334500" y="132145"/>
                </a:lnTo>
                <a:lnTo>
                  <a:pt x="351431" y="110888"/>
                </a:lnTo>
                <a:lnTo>
                  <a:pt x="360561" y="82837"/>
                </a:lnTo>
                <a:lnTo>
                  <a:pt x="358627" y="51651"/>
                </a:lnTo>
                <a:lnTo>
                  <a:pt x="344515" y="25297"/>
                </a:lnTo>
                <a:lnTo>
                  <a:pt x="331760" y="15422"/>
                </a:lnTo>
                <a:close/>
              </a:path>
              <a:path w="361315" h="456565">
                <a:moveTo>
                  <a:pt x="241288" y="191"/>
                </a:moveTo>
                <a:lnTo>
                  <a:pt x="142490" y="244"/>
                </a:lnTo>
                <a:lnTo>
                  <a:pt x="290812" y="244"/>
                </a:lnTo>
                <a:lnTo>
                  <a:pt x="241288" y="191"/>
                </a:lnTo>
                <a:close/>
              </a:path>
            </a:pathLst>
          </a:custGeom>
          <a:solidFill>
            <a:srgbClr val="0068FF"/>
          </a:solidFill>
        </p:spPr>
        <p:txBody>
          <a:bodyPr wrap="square" lIns="0" tIns="0" rIns="0" bIns="0" rtlCol="0"/>
          <a:lstStyle/>
          <a:p>
            <a:endParaRPr/>
          </a:p>
        </p:txBody>
      </p:sp>
      <p:sp>
        <p:nvSpPr>
          <p:cNvPr id="18" name="bg object 18"/>
          <p:cNvSpPr/>
          <p:nvPr/>
        </p:nvSpPr>
        <p:spPr>
          <a:xfrm>
            <a:off x="1447831" y="10336458"/>
            <a:ext cx="379730" cy="456565"/>
          </a:xfrm>
          <a:custGeom>
            <a:avLst/>
            <a:gdLst/>
            <a:ahLst/>
            <a:cxnLst/>
            <a:rect l="l" t="t" r="r" b="b"/>
            <a:pathLst>
              <a:path w="379730" h="456565">
                <a:moveTo>
                  <a:pt x="243109" y="287048"/>
                </a:moveTo>
                <a:lnTo>
                  <a:pt x="176181" y="287048"/>
                </a:lnTo>
                <a:lnTo>
                  <a:pt x="226881" y="287105"/>
                </a:lnTo>
                <a:lnTo>
                  <a:pt x="229495" y="289696"/>
                </a:lnTo>
                <a:lnTo>
                  <a:pt x="229527" y="373899"/>
                </a:lnTo>
                <a:lnTo>
                  <a:pt x="239610" y="418947"/>
                </a:lnTo>
                <a:lnTo>
                  <a:pt x="298478" y="456037"/>
                </a:lnTo>
                <a:lnTo>
                  <a:pt x="334680" y="449743"/>
                </a:lnTo>
                <a:lnTo>
                  <a:pt x="349868" y="440126"/>
                </a:lnTo>
                <a:lnTo>
                  <a:pt x="298457" y="440126"/>
                </a:lnTo>
                <a:lnTo>
                  <a:pt x="281138" y="435993"/>
                </a:lnTo>
                <a:lnTo>
                  <a:pt x="247911" y="399376"/>
                </a:lnTo>
                <a:lnTo>
                  <a:pt x="244682" y="385713"/>
                </a:lnTo>
                <a:lnTo>
                  <a:pt x="244796" y="357331"/>
                </a:lnTo>
                <a:lnTo>
                  <a:pt x="244762" y="297062"/>
                </a:lnTo>
                <a:lnTo>
                  <a:pt x="243109" y="287048"/>
                </a:lnTo>
                <a:close/>
              </a:path>
              <a:path w="379730" h="456565">
                <a:moveTo>
                  <a:pt x="79579" y="0"/>
                </a:moveTo>
                <a:lnTo>
                  <a:pt x="24491" y="19927"/>
                </a:lnTo>
                <a:lnTo>
                  <a:pt x="3216" y="54786"/>
                </a:lnTo>
                <a:lnTo>
                  <a:pt x="19" y="114034"/>
                </a:lnTo>
                <a:lnTo>
                  <a:pt x="0" y="160576"/>
                </a:lnTo>
                <a:lnTo>
                  <a:pt x="122" y="377419"/>
                </a:lnTo>
                <a:lnTo>
                  <a:pt x="16738" y="428094"/>
                </a:lnTo>
                <a:lnTo>
                  <a:pt x="62261" y="455092"/>
                </a:lnTo>
                <a:lnTo>
                  <a:pt x="89080" y="454817"/>
                </a:lnTo>
                <a:lnTo>
                  <a:pt x="113960" y="444960"/>
                </a:lnTo>
                <a:lnTo>
                  <a:pt x="118827" y="440716"/>
                </a:lnTo>
                <a:lnTo>
                  <a:pt x="79792" y="440716"/>
                </a:lnTo>
                <a:lnTo>
                  <a:pt x="64701" y="439805"/>
                </a:lnTo>
                <a:lnTo>
                  <a:pt x="26816" y="415913"/>
                </a:lnTo>
                <a:lnTo>
                  <a:pt x="15411" y="375403"/>
                </a:lnTo>
                <a:lnTo>
                  <a:pt x="15414" y="83755"/>
                </a:lnTo>
                <a:lnTo>
                  <a:pt x="29936" y="37052"/>
                </a:lnTo>
                <a:lnTo>
                  <a:pt x="73879" y="15628"/>
                </a:lnTo>
                <a:lnTo>
                  <a:pt x="118762" y="15628"/>
                </a:lnTo>
                <a:lnTo>
                  <a:pt x="113952" y="10878"/>
                </a:lnTo>
                <a:lnTo>
                  <a:pt x="79579" y="0"/>
                </a:lnTo>
                <a:close/>
              </a:path>
              <a:path w="379730" h="456565">
                <a:moveTo>
                  <a:pt x="189888" y="271681"/>
                </a:moveTo>
                <a:lnTo>
                  <a:pt x="149576" y="273524"/>
                </a:lnTo>
                <a:lnTo>
                  <a:pt x="134910" y="373899"/>
                </a:lnTo>
                <a:lnTo>
                  <a:pt x="134812" y="378138"/>
                </a:lnTo>
                <a:lnTo>
                  <a:pt x="120486" y="419203"/>
                </a:lnTo>
                <a:lnTo>
                  <a:pt x="79792" y="440716"/>
                </a:lnTo>
                <a:lnTo>
                  <a:pt x="118827" y="440716"/>
                </a:lnTo>
                <a:lnTo>
                  <a:pt x="133239" y="428151"/>
                </a:lnTo>
                <a:lnTo>
                  <a:pt x="145737" y="405815"/>
                </a:lnTo>
                <a:lnTo>
                  <a:pt x="150269" y="379378"/>
                </a:lnTo>
                <a:lnTo>
                  <a:pt x="150337" y="289994"/>
                </a:lnTo>
                <a:lnTo>
                  <a:pt x="153164" y="287105"/>
                </a:lnTo>
                <a:lnTo>
                  <a:pt x="243109" y="287048"/>
                </a:lnTo>
                <a:lnTo>
                  <a:pt x="243030" y="286573"/>
                </a:lnTo>
                <a:lnTo>
                  <a:pt x="238047" y="278616"/>
                </a:lnTo>
                <a:lnTo>
                  <a:pt x="230128" y="273570"/>
                </a:lnTo>
                <a:lnTo>
                  <a:pt x="219579" y="271767"/>
                </a:lnTo>
                <a:lnTo>
                  <a:pt x="189888" y="271681"/>
                </a:lnTo>
                <a:close/>
              </a:path>
              <a:path w="379730" h="456565">
                <a:moveTo>
                  <a:pt x="349293" y="15955"/>
                </a:moveTo>
                <a:lnTo>
                  <a:pt x="296720" y="15955"/>
                </a:lnTo>
                <a:lnTo>
                  <a:pt x="317795" y="16767"/>
                </a:lnTo>
                <a:lnTo>
                  <a:pt x="336721" y="24896"/>
                </a:lnTo>
                <a:lnTo>
                  <a:pt x="361715" y="58978"/>
                </a:lnTo>
                <a:lnTo>
                  <a:pt x="364329" y="376536"/>
                </a:lnTo>
                <a:lnTo>
                  <a:pt x="363860" y="385713"/>
                </a:lnTo>
                <a:lnTo>
                  <a:pt x="342537" y="426855"/>
                </a:lnTo>
                <a:lnTo>
                  <a:pt x="298457" y="440126"/>
                </a:lnTo>
                <a:lnTo>
                  <a:pt x="349868" y="440126"/>
                </a:lnTo>
                <a:lnTo>
                  <a:pt x="376700" y="401663"/>
                </a:lnTo>
                <a:lnTo>
                  <a:pt x="379600" y="357331"/>
                </a:lnTo>
                <a:lnTo>
                  <a:pt x="379478" y="73993"/>
                </a:lnTo>
                <a:lnTo>
                  <a:pt x="379370" y="71538"/>
                </a:lnTo>
                <a:lnTo>
                  <a:pt x="378584" y="64803"/>
                </a:lnTo>
                <a:lnTo>
                  <a:pt x="371648" y="41792"/>
                </a:lnTo>
                <a:lnTo>
                  <a:pt x="357645" y="22174"/>
                </a:lnTo>
                <a:lnTo>
                  <a:pt x="349293" y="15955"/>
                </a:lnTo>
                <a:close/>
              </a:path>
              <a:path w="379730" h="456565">
                <a:moveTo>
                  <a:pt x="118762" y="15628"/>
                </a:moveTo>
                <a:lnTo>
                  <a:pt x="73879" y="15628"/>
                </a:lnTo>
                <a:lnTo>
                  <a:pt x="90758" y="17519"/>
                </a:lnTo>
                <a:lnTo>
                  <a:pt x="106623" y="24472"/>
                </a:lnTo>
                <a:lnTo>
                  <a:pt x="133789" y="65443"/>
                </a:lnTo>
                <a:lnTo>
                  <a:pt x="134937" y="134971"/>
                </a:lnTo>
                <a:lnTo>
                  <a:pt x="135061" y="160752"/>
                </a:lnTo>
                <a:lnTo>
                  <a:pt x="190146" y="184477"/>
                </a:lnTo>
                <a:lnTo>
                  <a:pt x="206342" y="184395"/>
                </a:lnTo>
                <a:lnTo>
                  <a:pt x="243062" y="169790"/>
                </a:lnTo>
                <a:lnTo>
                  <a:pt x="243199" y="169053"/>
                </a:lnTo>
                <a:lnTo>
                  <a:pt x="189847" y="169053"/>
                </a:lnTo>
                <a:lnTo>
                  <a:pt x="152970" y="169001"/>
                </a:lnTo>
                <a:lnTo>
                  <a:pt x="150372" y="166420"/>
                </a:lnTo>
                <a:lnTo>
                  <a:pt x="150302" y="83755"/>
                </a:lnTo>
                <a:lnTo>
                  <a:pt x="150182" y="73993"/>
                </a:lnTo>
                <a:lnTo>
                  <a:pt x="150092" y="71940"/>
                </a:lnTo>
                <a:lnTo>
                  <a:pt x="139627" y="36232"/>
                </a:lnTo>
                <a:lnTo>
                  <a:pt x="118762" y="15628"/>
                </a:lnTo>
                <a:close/>
              </a:path>
              <a:path w="379730" h="456565">
                <a:moveTo>
                  <a:pt x="315576" y="573"/>
                </a:moveTo>
                <a:lnTo>
                  <a:pt x="255086" y="18556"/>
                </a:lnTo>
                <a:lnTo>
                  <a:pt x="229529" y="76320"/>
                </a:lnTo>
                <a:lnTo>
                  <a:pt x="229504" y="166420"/>
                </a:lnTo>
                <a:lnTo>
                  <a:pt x="226987" y="169007"/>
                </a:lnTo>
                <a:lnTo>
                  <a:pt x="189847" y="169053"/>
                </a:lnTo>
                <a:lnTo>
                  <a:pt x="243199" y="169053"/>
                </a:lnTo>
                <a:lnTo>
                  <a:pt x="244747" y="160752"/>
                </a:lnTo>
                <a:lnTo>
                  <a:pt x="244798" y="76320"/>
                </a:lnTo>
                <a:lnTo>
                  <a:pt x="248652" y="54428"/>
                </a:lnTo>
                <a:lnTo>
                  <a:pt x="259356" y="36179"/>
                </a:lnTo>
                <a:lnTo>
                  <a:pt x="275761" y="22917"/>
                </a:lnTo>
                <a:lnTo>
                  <a:pt x="296720" y="15955"/>
                </a:lnTo>
                <a:lnTo>
                  <a:pt x="349293" y="15955"/>
                </a:lnTo>
                <a:lnTo>
                  <a:pt x="338359" y="7813"/>
                </a:lnTo>
                <a:lnTo>
                  <a:pt x="315576" y="573"/>
                </a:lnTo>
                <a:close/>
              </a:path>
            </a:pathLst>
          </a:custGeom>
          <a:solidFill>
            <a:srgbClr val="0068FF"/>
          </a:solidFill>
        </p:spPr>
        <p:txBody>
          <a:bodyPr wrap="square" lIns="0" tIns="0" rIns="0" bIns="0" rtlCol="0"/>
          <a:lstStyle/>
          <a:p>
            <a:endParaRPr/>
          </a:p>
        </p:txBody>
      </p:sp>
      <p:sp>
        <p:nvSpPr>
          <p:cNvPr id="19" name="bg object 19"/>
          <p:cNvSpPr/>
          <p:nvPr/>
        </p:nvSpPr>
        <p:spPr>
          <a:xfrm>
            <a:off x="910590" y="10336427"/>
            <a:ext cx="501650" cy="456565"/>
          </a:xfrm>
          <a:custGeom>
            <a:avLst/>
            <a:gdLst/>
            <a:ahLst/>
            <a:cxnLst/>
            <a:rect l="l" t="t" r="r" b="b"/>
            <a:pathLst>
              <a:path w="501650" h="456565">
                <a:moveTo>
                  <a:pt x="313766" y="225920"/>
                </a:moveTo>
                <a:lnTo>
                  <a:pt x="309308" y="182486"/>
                </a:lnTo>
                <a:lnTo>
                  <a:pt x="298564" y="146291"/>
                </a:lnTo>
                <a:lnTo>
                  <a:pt x="298564" y="222211"/>
                </a:lnTo>
                <a:lnTo>
                  <a:pt x="295008" y="267677"/>
                </a:lnTo>
                <a:lnTo>
                  <a:pt x="281686" y="311353"/>
                </a:lnTo>
                <a:lnTo>
                  <a:pt x="258914" y="351675"/>
                </a:lnTo>
                <a:lnTo>
                  <a:pt x="226999" y="387083"/>
                </a:lnTo>
                <a:lnTo>
                  <a:pt x="170929" y="423291"/>
                </a:lnTo>
                <a:lnTo>
                  <a:pt x="106019" y="439572"/>
                </a:lnTo>
                <a:lnTo>
                  <a:pt x="74676" y="440791"/>
                </a:lnTo>
                <a:lnTo>
                  <a:pt x="43332" y="440563"/>
                </a:lnTo>
                <a:lnTo>
                  <a:pt x="15417" y="412407"/>
                </a:lnTo>
                <a:lnTo>
                  <a:pt x="15405" y="44488"/>
                </a:lnTo>
                <a:lnTo>
                  <a:pt x="17284" y="32715"/>
                </a:lnTo>
                <a:lnTo>
                  <a:pt x="23012" y="23431"/>
                </a:lnTo>
                <a:lnTo>
                  <a:pt x="32207" y="17602"/>
                </a:lnTo>
                <a:lnTo>
                  <a:pt x="44577" y="15582"/>
                </a:lnTo>
                <a:lnTo>
                  <a:pt x="87998" y="15519"/>
                </a:lnTo>
                <a:lnTo>
                  <a:pt x="106718" y="16560"/>
                </a:lnTo>
                <a:lnTo>
                  <a:pt x="173964" y="35064"/>
                </a:lnTo>
                <a:lnTo>
                  <a:pt x="214388" y="58737"/>
                </a:lnTo>
                <a:lnTo>
                  <a:pt x="248221" y="91020"/>
                </a:lnTo>
                <a:lnTo>
                  <a:pt x="275183" y="132156"/>
                </a:lnTo>
                <a:lnTo>
                  <a:pt x="292061" y="176517"/>
                </a:lnTo>
                <a:lnTo>
                  <a:pt x="298564" y="222211"/>
                </a:lnTo>
                <a:lnTo>
                  <a:pt x="298564" y="146291"/>
                </a:lnTo>
                <a:lnTo>
                  <a:pt x="277850" y="105041"/>
                </a:lnTo>
                <a:lnTo>
                  <a:pt x="250761" y="71081"/>
                </a:lnTo>
                <a:lnTo>
                  <a:pt x="220738" y="44488"/>
                </a:lnTo>
                <a:lnTo>
                  <a:pt x="187502" y="24079"/>
                </a:lnTo>
                <a:lnTo>
                  <a:pt x="165341" y="15392"/>
                </a:lnTo>
                <a:lnTo>
                  <a:pt x="151155" y="9817"/>
                </a:lnTo>
                <a:lnTo>
                  <a:pt x="111798" y="1638"/>
                </a:lnTo>
                <a:lnTo>
                  <a:pt x="95148" y="266"/>
                </a:lnTo>
                <a:lnTo>
                  <a:pt x="78473" y="0"/>
                </a:lnTo>
                <a:lnTo>
                  <a:pt x="45097" y="317"/>
                </a:lnTo>
                <a:lnTo>
                  <a:pt x="3136" y="26416"/>
                </a:lnTo>
                <a:lnTo>
                  <a:pt x="0" y="412407"/>
                </a:lnTo>
                <a:lnTo>
                  <a:pt x="3175" y="430174"/>
                </a:lnTo>
                <a:lnTo>
                  <a:pt x="12090" y="443903"/>
                </a:lnTo>
                <a:lnTo>
                  <a:pt x="25882" y="452793"/>
                </a:lnTo>
                <a:lnTo>
                  <a:pt x="43738" y="455980"/>
                </a:lnTo>
                <a:lnTo>
                  <a:pt x="55880" y="456018"/>
                </a:lnTo>
                <a:lnTo>
                  <a:pt x="92303" y="455955"/>
                </a:lnTo>
                <a:lnTo>
                  <a:pt x="141312" y="449580"/>
                </a:lnTo>
                <a:lnTo>
                  <a:pt x="202082" y="424446"/>
                </a:lnTo>
                <a:lnTo>
                  <a:pt x="240614" y="395668"/>
                </a:lnTo>
                <a:lnTo>
                  <a:pt x="271919" y="360032"/>
                </a:lnTo>
                <a:lnTo>
                  <a:pt x="295122" y="318922"/>
                </a:lnTo>
                <a:lnTo>
                  <a:pt x="309372" y="273748"/>
                </a:lnTo>
                <a:lnTo>
                  <a:pt x="313766" y="225920"/>
                </a:lnTo>
                <a:close/>
              </a:path>
              <a:path w="501650" h="456565">
                <a:moveTo>
                  <a:pt x="501040" y="378701"/>
                </a:moveTo>
                <a:lnTo>
                  <a:pt x="501002" y="72834"/>
                </a:lnTo>
                <a:lnTo>
                  <a:pt x="489902" y="36017"/>
                </a:lnTo>
                <a:lnTo>
                  <a:pt x="484771" y="30264"/>
                </a:lnTo>
                <a:lnTo>
                  <a:pt x="484771" y="382104"/>
                </a:lnTo>
                <a:lnTo>
                  <a:pt x="482777" y="398221"/>
                </a:lnTo>
                <a:lnTo>
                  <a:pt x="454101" y="433133"/>
                </a:lnTo>
                <a:lnTo>
                  <a:pt x="422998" y="440956"/>
                </a:lnTo>
                <a:lnTo>
                  <a:pt x="407720" y="437984"/>
                </a:lnTo>
                <a:lnTo>
                  <a:pt x="373253" y="409790"/>
                </a:lnTo>
                <a:lnTo>
                  <a:pt x="366280" y="305079"/>
                </a:lnTo>
                <a:lnTo>
                  <a:pt x="366382" y="74142"/>
                </a:lnTo>
                <a:lnTo>
                  <a:pt x="371182" y="51066"/>
                </a:lnTo>
                <a:lnTo>
                  <a:pt x="384124" y="32410"/>
                </a:lnTo>
                <a:lnTo>
                  <a:pt x="403186" y="19989"/>
                </a:lnTo>
                <a:lnTo>
                  <a:pt x="426377" y="15595"/>
                </a:lnTo>
                <a:lnTo>
                  <a:pt x="449262" y="20332"/>
                </a:lnTo>
                <a:lnTo>
                  <a:pt x="467804" y="32931"/>
                </a:lnTo>
                <a:lnTo>
                  <a:pt x="480225" y="51663"/>
                </a:lnTo>
                <a:lnTo>
                  <a:pt x="484670" y="74142"/>
                </a:lnTo>
                <a:lnTo>
                  <a:pt x="484771" y="382104"/>
                </a:lnTo>
                <a:lnTo>
                  <a:pt x="484771" y="30264"/>
                </a:lnTo>
                <a:lnTo>
                  <a:pt x="471690" y="15595"/>
                </a:lnTo>
                <a:lnTo>
                  <a:pt x="471398" y="15265"/>
                </a:lnTo>
                <a:lnTo>
                  <a:pt x="446265" y="2908"/>
                </a:lnTo>
                <a:lnTo>
                  <a:pt x="390296" y="8737"/>
                </a:lnTo>
                <a:lnTo>
                  <a:pt x="355777" y="48272"/>
                </a:lnTo>
                <a:lnTo>
                  <a:pt x="351053" y="383743"/>
                </a:lnTo>
                <a:lnTo>
                  <a:pt x="358927" y="415340"/>
                </a:lnTo>
                <a:lnTo>
                  <a:pt x="379387" y="439953"/>
                </a:lnTo>
                <a:lnTo>
                  <a:pt x="408089" y="454202"/>
                </a:lnTo>
                <a:lnTo>
                  <a:pt x="440690" y="454698"/>
                </a:lnTo>
                <a:lnTo>
                  <a:pt x="465556" y="444639"/>
                </a:lnTo>
                <a:lnTo>
                  <a:pt x="469709" y="440956"/>
                </a:lnTo>
                <a:lnTo>
                  <a:pt x="484581" y="427786"/>
                </a:lnTo>
                <a:lnTo>
                  <a:pt x="496747" y="405384"/>
                </a:lnTo>
                <a:lnTo>
                  <a:pt x="501040" y="378701"/>
                </a:lnTo>
                <a:close/>
              </a:path>
            </a:pathLst>
          </a:custGeom>
          <a:solidFill>
            <a:srgbClr val="0068FF"/>
          </a:solidFill>
        </p:spPr>
        <p:txBody>
          <a:bodyPr wrap="square" lIns="0" tIns="0" rIns="0" bIns="0" rtlCol="0"/>
          <a:lstStyle/>
          <a:p>
            <a:endParaRPr/>
          </a:p>
        </p:txBody>
      </p:sp>
      <p:pic>
        <p:nvPicPr>
          <p:cNvPr id="20" name="bg object 20"/>
          <p:cNvPicPr/>
          <p:nvPr/>
        </p:nvPicPr>
        <p:blipFill>
          <a:blip r:embed="rId7" cstate="print"/>
          <a:stretch>
            <a:fillRect/>
          </a:stretch>
        </p:blipFill>
        <p:spPr>
          <a:xfrm>
            <a:off x="2037895" y="10336728"/>
            <a:ext cx="1243225" cy="457772"/>
          </a:xfrm>
          <a:prstGeom prst="rect">
            <a:avLst/>
          </a:prstGeom>
        </p:spPr>
      </p:pic>
      <p:sp>
        <p:nvSpPr>
          <p:cNvPr id="21" name="bg object 21"/>
          <p:cNvSpPr/>
          <p:nvPr/>
        </p:nvSpPr>
        <p:spPr>
          <a:xfrm>
            <a:off x="1927628" y="10337534"/>
            <a:ext cx="12065" cy="454659"/>
          </a:xfrm>
          <a:custGeom>
            <a:avLst/>
            <a:gdLst/>
            <a:ahLst/>
            <a:cxnLst/>
            <a:rect l="l" t="t" r="r" b="b"/>
            <a:pathLst>
              <a:path w="12064" h="454659">
                <a:moveTo>
                  <a:pt x="11511" y="0"/>
                </a:moveTo>
                <a:lnTo>
                  <a:pt x="5430" y="6"/>
                </a:lnTo>
                <a:lnTo>
                  <a:pt x="0" y="12"/>
                </a:lnTo>
                <a:lnTo>
                  <a:pt x="2287" y="6483"/>
                </a:lnTo>
                <a:lnTo>
                  <a:pt x="2240" y="449418"/>
                </a:lnTo>
                <a:lnTo>
                  <a:pt x="2334" y="454294"/>
                </a:lnTo>
                <a:lnTo>
                  <a:pt x="8600" y="454577"/>
                </a:lnTo>
                <a:lnTo>
                  <a:pt x="9126" y="447493"/>
                </a:lnTo>
                <a:lnTo>
                  <a:pt x="8954" y="6666"/>
                </a:lnTo>
                <a:lnTo>
                  <a:pt x="11511" y="0"/>
                </a:lnTo>
                <a:close/>
              </a:path>
            </a:pathLst>
          </a:custGeom>
          <a:solidFill>
            <a:srgbClr val="0068FF"/>
          </a:solidFill>
        </p:spPr>
        <p:txBody>
          <a:bodyPr wrap="square" lIns="0" tIns="0" rIns="0" bIns="0" rtlCol="0"/>
          <a:lstStyle/>
          <a:p>
            <a:endParaRPr/>
          </a:p>
        </p:txBody>
      </p:sp>
      <p:pic>
        <p:nvPicPr>
          <p:cNvPr id="22" name="bg object 22"/>
          <p:cNvPicPr/>
          <p:nvPr/>
        </p:nvPicPr>
        <p:blipFill>
          <a:blip r:embed="rId8" cstate="print"/>
          <a:stretch>
            <a:fillRect/>
          </a:stretch>
        </p:blipFill>
        <p:spPr>
          <a:xfrm>
            <a:off x="18579033" y="10491946"/>
            <a:ext cx="867143" cy="293860"/>
          </a:xfrm>
          <a:prstGeom prst="rect">
            <a:avLst/>
          </a:prstGeom>
        </p:spPr>
      </p:pic>
      <p:sp>
        <p:nvSpPr>
          <p:cNvPr id="23" name="bg object 23"/>
          <p:cNvSpPr/>
          <p:nvPr/>
        </p:nvSpPr>
        <p:spPr>
          <a:xfrm>
            <a:off x="19524623" y="10442019"/>
            <a:ext cx="29845" cy="342265"/>
          </a:xfrm>
          <a:custGeom>
            <a:avLst/>
            <a:gdLst/>
            <a:ahLst/>
            <a:cxnLst/>
            <a:rect l="l" t="t" r="r" b="b"/>
            <a:pathLst>
              <a:path w="29844" h="342265">
                <a:moveTo>
                  <a:pt x="29253" y="0"/>
                </a:moveTo>
                <a:lnTo>
                  <a:pt x="0" y="0"/>
                </a:lnTo>
                <a:lnTo>
                  <a:pt x="0" y="342236"/>
                </a:lnTo>
                <a:lnTo>
                  <a:pt x="29253" y="342236"/>
                </a:lnTo>
                <a:lnTo>
                  <a:pt x="29253" y="0"/>
                </a:lnTo>
                <a:close/>
              </a:path>
            </a:pathLst>
          </a:custGeom>
          <a:solidFill>
            <a:srgbClr val="034EA2"/>
          </a:solidFill>
        </p:spPr>
        <p:txBody>
          <a:bodyPr wrap="square" lIns="0" tIns="0" rIns="0" bIns="0" rtlCol="0"/>
          <a:lstStyle/>
          <a:p>
            <a:endParaRPr/>
          </a:p>
        </p:txBody>
      </p:sp>
      <p:sp>
        <p:nvSpPr>
          <p:cNvPr id="24" name="bg object 24"/>
          <p:cNvSpPr/>
          <p:nvPr/>
        </p:nvSpPr>
        <p:spPr>
          <a:xfrm>
            <a:off x="17311307" y="10198265"/>
            <a:ext cx="585470" cy="586105"/>
          </a:xfrm>
          <a:custGeom>
            <a:avLst/>
            <a:gdLst/>
            <a:ahLst/>
            <a:cxnLst/>
            <a:rect l="l" t="t" r="r" b="b"/>
            <a:pathLst>
              <a:path w="585469" h="586104">
                <a:moveTo>
                  <a:pt x="584936" y="578091"/>
                </a:moveTo>
                <a:lnTo>
                  <a:pt x="0" y="563168"/>
                </a:lnTo>
                <a:lnTo>
                  <a:pt x="0" y="585990"/>
                </a:lnTo>
                <a:lnTo>
                  <a:pt x="584936" y="585990"/>
                </a:lnTo>
                <a:lnTo>
                  <a:pt x="584936" y="578091"/>
                </a:lnTo>
                <a:close/>
              </a:path>
              <a:path w="585469" h="586104">
                <a:moveTo>
                  <a:pt x="584936" y="530326"/>
                </a:moveTo>
                <a:lnTo>
                  <a:pt x="551561" y="533450"/>
                </a:lnTo>
                <a:lnTo>
                  <a:pt x="516851" y="535749"/>
                </a:lnTo>
                <a:lnTo>
                  <a:pt x="480580" y="537222"/>
                </a:lnTo>
                <a:lnTo>
                  <a:pt x="442531" y="537883"/>
                </a:lnTo>
                <a:lnTo>
                  <a:pt x="366953" y="537718"/>
                </a:lnTo>
                <a:lnTo>
                  <a:pt x="243027" y="536194"/>
                </a:lnTo>
                <a:lnTo>
                  <a:pt x="0" y="531914"/>
                </a:lnTo>
                <a:lnTo>
                  <a:pt x="0" y="554748"/>
                </a:lnTo>
                <a:lnTo>
                  <a:pt x="291363" y="552297"/>
                </a:lnTo>
                <a:lnTo>
                  <a:pt x="405015" y="550443"/>
                </a:lnTo>
                <a:lnTo>
                  <a:pt x="480822" y="547776"/>
                </a:lnTo>
                <a:lnTo>
                  <a:pt x="551662" y="542213"/>
                </a:lnTo>
                <a:lnTo>
                  <a:pt x="584936" y="538264"/>
                </a:lnTo>
                <a:lnTo>
                  <a:pt x="584936" y="530326"/>
                </a:lnTo>
                <a:close/>
              </a:path>
              <a:path w="585469" h="586104">
                <a:moveTo>
                  <a:pt x="584936" y="483222"/>
                </a:moveTo>
                <a:lnTo>
                  <a:pt x="534835" y="493090"/>
                </a:lnTo>
                <a:lnTo>
                  <a:pt x="482142" y="499465"/>
                </a:lnTo>
                <a:lnTo>
                  <a:pt x="443382" y="501827"/>
                </a:lnTo>
                <a:lnTo>
                  <a:pt x="367830" y="502666"/>
                </a:lnTo>
                <a:lnTo>
                  <a:pt x="291922" y="501738"/>
                </a:lnTo>
                <a:lnTo>
                  <a:pt x="140106" y="501218"/>
                </a:lnTo>
                <a:lnTo>
                  <a:pt x="0" y="501357"/>
                </a:lnTo>
                <a:lnTo>
                  <a:pt x="0" y="524179"/>
                </a:lnTo>
                <a:lnTo>
                  <a:pt x="253365" y="517867"/>
                </a:lnTo>
                <a:lnTo>
                  <a:pt x="292061" y="517118"/>
                </a:lnTo>
                <a:lnTo>
                  <a:pt x="384657" y="515797"/>
                </a:lnTo>
                <a:lnTo>
                  <a:pt x="423291" y="514489"/>
                </a:lnTo>
                <a:lnTo>
                  <a:pt x="463994" y="511810"/>
                </a:lnTo>
                <a:lnTo>
                  <a:pt x="519811" y="505002"/>
                </a:lnTo>
                <a:lnTo>
                  <a:pt x="568540" y="495338"/>
                </a:lnTo>
                <a:lnTo>
                  <a:pt x="584936" y="491324"/>
                </a:lnTo>
                <a:lnTo>
                  <a:pt x="584936" y="483222"/>
                </a:lnTo>
                <a:close/>
              </a:path>
              <a:path w="585469" h="586104">
                <a:moveTo>
                  <a:pt x="584936" y="434492"/>
                </a:moveTo>
                <a:lnTo>
                  <a:pt x="535698" y="449795"/>
                </a:lnTo>
                <a:lnTo>
                  <a:pt x="483438" y="460311"/>
                </a:lnTo>
                <a:lnTo>
                  <a:pt x="444881" y="464693"/>
                </a:lnTo>
                <a:lnTo>
                  <a:pt x="386613" y="467499"/>
                </a:lnTo>
                <a:lnTo>
                  <a:pt x="0" y="470090"/>
                </a:lnTo>
                <a:lnTo>
                  <a:pt x="0" y="492937"/>
                </a:lnTo>
                <a:lnTo>
                  <a:pt x="328904" y="482384"/>
                </a:lnTo>
                <a:lnTo>
                  <a:pt x="357898" y="481596"/>
                </a:lnTo>
                <a:lnTo>
                  <a:pt x="387197" y="480491"/>
                </a:lnTo>
                <a:lnTo>
                  <a:pt x="445922" y="476161"/>
                </a:lnTo>
                <a:lnTo>
                  <a:pt x="485089" y="470700"/>
                </a:lnTo>
                <a:lnTo>
                  <a:pt x="537260" y="458863"/>
                </a:lnTo>
                <a:lnTo>
                  <a:pt x="584936" y="442874"/>
                </a:lnTo>
                <a:lnTo>
                  <a:pt x="584936" y="434492"/>
                </a:lnTo>
                <a:close/>
              </a:path>
              <a:path w="585469" h="586104">
                <a:moveTo>
                  <a:pt x="584936" y="385965"/>
                </a:moveTo>
                <a:lnTo>
                  <a:pt x="537006" y="405739"/>
                </a:lnTo>
                <a:lnTo>
                  <a:pt x="485279" y="420382"/>
                </a:lnTo>
                <a:lnTo>
                  <a:pt x="447217" y="427024"/>
                </a:lnTo>
                <a:lnTo>
                  <a:pt x="384886" y="432244"/>
                </a:lnTo>
                <a:lnTo>
                  <a:pt x="0" y="439610"/>
                </a:lnTo>
                <a:lnTo>
                  <a:pt x="0" y="462432"/>
                </a:lnTo>
                <a:lnTo>
                  <a:pt x="354317" y="447128"/>
                </a:lnTo>
                <a:lnTo>
                  <a:pt x="417372" y="442569"/>
                </a:lnTo>
                <a:lnTo>
                  <a:pt x="468401" y="434911"/>
                </a:lnTo>
                <a:lnTo>
                  <a:pt x="506234" y="425691"/>
                </a:lnTo>
                <a:lnTo>
                  <a:pt x="554266" y="408686"/>
                </a:lnTo>
                <a:lnTo>
                  <a:pt x="584936" y="394728"/>
                </a:lnTo>
                <a:lnTo>
                  <a:pt x="584936" y="385965"/>
                </a:lnTo>
                <a:close/>
              </a:path>
              <a:path w="585469" h="586104">
                <a:moveTo>
                  <a:pt x="584936" y="338048"/>
                </a:moveTo>
                <a:lnTo>
                  <a:pt x="538416" y="362127"/>
                </a:lnTo>
                <a:lnTo>
                  <a:pt x="487311" y="380809"/>
                </a:lnTo>
                <a:lnTo>
                  <a:pt x="449846" y="389585"/>
                </a:lnTo>
                <a:lnTo>
                  <a:pt x="394995" y="396519"/>
                </a:lnTo>
                <a:lnTo>
                  <a:pt x="0" y="408355"/>
                </a:lnTo>
                <a:lnTo>
                  <a:pt x="0" y="431215"/>
                </a:lnTo>
                <a:lnTo>
                  <a:pt x="365975" y="411937"/>
                </a:lnTo>
                <a:lnTo>
                  <a:pt x="415937" y="407047"/>
                </a:lnTo>
                <a:lnTo>
                  <a:pt x="471233" y="396379"/>
                </a:lnTo>
                <a:lnTo>
                  <a:pt x="508723" y="384606"/>
                </a:lnTo>
                <a:lnTo>
                  <a:pt x="555548" y="363804"/>
                </a:lnTo>
                <a:lnTo>
                  <a:pt x="584936" y="347243"/>
                </a:lnTo>
                <a:lnTo>
                  <a:pt x="584936" y="338048"/>
                </a:lnTo>
                <a:close/>
              </a:path>
              <a:path w="585469" h="586104">
                <a:moveTo>
                  <a:pt x="584936" y="289420"/>
                </a:moveTo>
                <a:lnTo>
                  <a:pt x="540283" y="318223"/>
                </a:lnTo>
                <a:lnTo>
                  <a:pt x="490131" y="341325"/>
                </a:lnTo>
                <a:lnTo>
                  <a:pt x="453174" y="352310"/>
                </a:lnTo>
                <a:lnTo>
                  <a:pt x="398246" y="361175"/>
                </a:lnTo>
                <a:lnTo>
                  <a:pt x="349021" y="364375"/>
                </a:lnTo>
                <a:lnTo>
                  <a:pt x="150977" y="372110"/>
                </a:lnTo>
                <a:lnTo>
                  <a:pt x="0" y="378612"/>
                </a:lnTo>
                <a:lnTo>
                  <a:pt x="0" y="401485"/>
                </a:lnTo>
                <a:lnTo>
                  <a:pt x="250164" y="384695"/>
                </a:lnTo>
                <a:lnTo>
                  <a:pt x="369239" y="377113"/>
                </a:lnTo>
                <a:lnTo>
                  <a:pt x="419646" y="371132"/>
                </a:lnTo>
                <a:lnTo>
                  <a:pt x="474853" y="357962"/>
                </a:lnTo>
                <a:lnTo>
                  <a:pt x="511949" y="343471"/>
                </a:lnTo>
                <a:lnTo>
                  <a:pt x="557161" y="318516"/>
                </a:lnTo>
                <a:lnTo>
                  <a:pt x="584936" y="299199"/>
                </a:lnTo>
                <a:lnTo>
                  <a:pt x="584936" y="289420"/>
                </a:lnTo>
                <a:close/>
              </a:path>
              <a:path w="585469" h="586104">
                <a:moveTo>
                  <a:pt x="584936" y="250698"/>
                </a:moveTo>
                <a:lnTo>
                  <a:pt x="570395" y="261188"/>
                </a:lnTo>
                <a:lnTo>
                  <a:pt x="556120" y="268706"/>
                </a:lnTo>
                <a:lnTo>
                  <a:pt x="542023" y="275183"/>
                </a:lnTo>
                <a:lnTo>
                  <a:pt x="528040" y="282562"/>
                </a:lnTo>
                <a:lnTo>
                  <a:pt x="493052" y="300951"/>
                </a:lnTo>
                <a:lnTo>
                  <a:pt x="456806" y="314286"/>
                </a:lnTo>
                <a:lnTo>
                  <a:pt x="401586" y="325539"/>
                </a:lnTo>
                <a:lnTo>
                  <a:pt x="351993" y="329742"/>
                </a:lnTo>
                <a:lnTo>
                  <a:pt x="204216" y="336702"/>
                </a:lnTo>
                <a:lnTo>
                  <a:pt x="0" y="347332"/>
                </a:lnTo>
                <a:lnTo>
                  <a:pt x="0" y="370230"/>
                </a:lnTo>
                <a:lnTo>
                  <a:pt x="252882" y="350951"/>
                </a:lnTo>
                <a:lnTo>
                  <a:pt x="363258" y="343039"/>
                </a:lnTo>
                <a:lnTo>
                  <a:pt x="403402" y="338328"/>
                </a:lnTo>
                <a:lnTo>
                  <a:pt x="442366" y="330415"/>
                </a:lnTo>
                <a:lnTo>
                  <a:pt x="478701" y="318643"/>
                </a:lnTo>
                <a:lnTo>
                  <a:pt x="515213" y="301345"/>
                </a:lnTo>
                <a:lnTo>
                  <a:pt x="558660" y="272681"/>
                </a:lnTo>
                <a:lnTo>
                  <a:pt x="584936" y="251104"/>
                </a:lnTo>
                <a:lnTo>
                  <a:pt x="584936" y="250698"/>
                </a:lnTo>
                <a:close/>
              </a:path>
              <a:path w="585469" h="586104">
                <a:moveTo>
                  <a:pt x="584936" y="192620"/>
                </a:moveTo>
                <a:lnTo>
                  <a:pt x="548449" y="225425"/>
                </a:lnTo>
                <a:lnTo>
                  <a:pt x="513359" y="246253"/>
                </a:lnTo>
                <a:lnTo>
                  <a:pt x="466902" y="263080"/>
                </a:lnTo>
                <a:lnTo>
                  <a:pt x="449326" y="270675"/>
                </a:lnTo>
                <a:lnTo>
                  <a:pt x="403923" y="288899"/>
                </a:lnTo>
                <a:lnTo>
                  <a:pt x="344195" y="294919"/>
                </a:lnTo>
                <a:lnTo>
                  <a:pt x="265722" y="299339"/>
                </a:lnTo>
                <a:lnTo>
                  <a:pt x="146926" y="306920"/>
                </a:lnTo>
                <a:lnTo>
                  <a:pt x="0" y="316877"/>
                </a:lnTo>
                <a:lnTo>
                  <a:pt x="0" y="339813"/>
                </a:lnTo>
                <a:lnTo>
                  <a:pt x="225005" y="319290"/>
                </a:lnTo>
                <a:lnTo>
                  <a:pt x="306463" y="312343"/>
                </a:lnTo>
                <a:lnTo>
                  <a:pt x="367296" y="307390"/>
                </a:lnTo>
                <a:lnTo>
                  <a:pt x="407581" y="301917"/>
                </a:lnTo>
                <a:lnTo>
                  <a:pt x="446709" y="292620"/>
                </a:lnTo>
                <a:lnTo>
                  <a:pt x="482511" y="278765"/>
                </a:lnTo>
                <a:lnTo>
                  <a:pt x="517766" y="258330"/>
                </a:lnTo>
                <a:lnTo>
                  <a:pt x="551726" y="232765"/>
                </a:lnTo>
                <a:lnTo>
                  <a:pt x="580072" y="205867"/>
                </a:lnTo>
                <a:lnTo>
                  <a:pt x="584936" y="200736"/>
                </a:lnTo>
                <a:lnTo>
                  <a:pt x="584936" y="192620"/>
                </a:lnTo>
                <a:close/>
              </a:path>
              <a:path w="585469" h="586104">
                <a:moveTo>
                  <a:pt x="584936" y="144462"/>
                </a:moveTo>
                <a:lnTo>
                  <a:pt x="557733" y="171932"/>
                </a:lnTo>
                <a:lnTo>
                  <a:pt x="516318" y="207162"/>
                </a:lnTo>
                <a:lnTo>
                  <a:pt x="465696" y="236207"/>
                </a:lnTo>
                <a:lnTo>
                  <a:pt x="428612" y="246926"/>
                </a:lnTo>
                <a:lnTo>
                  <a:pt x="344716" y="259943"/>
                </a:lnTo>
                <a:lnTo>
                  <a:pt x="0" y="285496"/>
                </a:lnTo>
                <a:lnTo>
                  <a:pt x="0" y="308406"/>
                </a:lnTo>
                <a:lnTo>
                  <a:pt x="359676" y="273405"/>
                </a:lnTo>
                <a:lnTo>
                  <a:pt x="410832" y="265353"/>
                </a:lnTo>
                <a:lnTo>
                  <a:pt x="450113" y="254114"/>
                </a:lnTo>
                <a:lnTo>
                  <a:pt x="485978" y="237731"/>
                </a:lnTo>
                <a:lnTo>
                  <a:pt x="521563" y="213677"/>
                </a:lnTo>
                <a:lnTo>
                  <a:pt x="561581" y="178028"/>
                </a:lnTo>
                <a:lnTo>
                  <a:pt x="584936" y="152679"/>
                </a:lnTo>
                <a:lnTo>
                  <a:pt x="584936" y="144462"/>
                </a:lnTo>
                <a:close/>
              </a:path>
              <a:path w="585469" h="586104">
                <a:moveTo>
                  <a:pt x="584936" y="96342"/>
                </a:moveTo>
                <a:lnTo>
                  <a:pt x="559333" y="126352"/>
                </a:lnTo>
                <a:lnTo>
                  <a:pt x="518045" y="165582"/>
                </a:lnTo>
                <a:lnTo>
                  <a:pt x="484619" y="188810"/>
                </a:lnTo>
                <a:lnTo>
                  <a:pt x="432015" y="211734"/>
                </a:lnTo>
                <a:lnTo>
                  <a:pt x="391388" y="221081"/>
                </a:lnTo>
                <a:lnTo>
                  <a:pt x="351599" y="226060"/>
                </a:lnTo>
                <a:lnTo>
                  <a:pt x="0" y="255104"/>
                </a:lnTo>
                <a:lnTo>
                  <a:pt x="0" y="278053"/>
                </a:lnTo>
                <a:lnTo>
                  <a:pt x="352983" y="240411"/>
                </a:lnTo>
                <a:lnTo>
                  <a:pt x="393598" y="234340"/>
                </a:lnTo>
                <a:lnTo>
                  <a:pt x="435648" y="223608"/>
                </a:lnTo>
                <a:lnTo>
                  <a:pt x="472389" y="208292"/>
                </a:lnTo>
                <a:lnTo>
                  <a:pt x="507390" y="185267"/>
                </a:lnTo>
                <a:lnTo>
                  <a:pt x="541147" y="155435"/>
                </a:lnTo>
                <a:lnTo>
                  <a:pt x="584936" y="103987"/>
                </a:lnTo>
                <a:lnTo>
                  <a:pt x="584936" y="96342"/>
                </a:lnTo>
                <a:close/>
              </a:path>
              <a:path w="585469" h="586104">
                <a:moveTo>
                  <a:pt x="584936" y="47688"/>
                </a:moveTo>
                <a:lnTo>
                  <a:pt x="560755" y="78841"/>
                </a:lnTo>
                <a:lnTo>
                  <a:pt x="521398" y="120815"/>
                </a:lnTo>
                <a:lnTo>
                  <a:pt x="489013" y="146837"/>
                </a:lnTo>
                <a:lnTo>
                  <a:pt x="455485" y="166065"/>
                </a:lnTo>
                <a:lnTo>
                  <a:pt x="417550" y="179959"/>
                </a:lnTo>
                <a:lnTo>
                  <a:pt x="377964" y="188226"/>
                </a:lnTo>
                <a:lnTo>
                  <a:pt x="155155" y="209677"/>
                </a:lnTo>
                <a:lnTo>
                  <a:pt x="0" y="224663"/>
                </a:lnTo>
                <a:lnTo>
                  <a:pt x="0" y="247662"/>
                </a:lnTo>
                <a:lnTo>
                  <a:pt x="209664" y="222542"/>
                </a:lnTo>
                <a:lnTo>
                  <a:pt x="358470" y="205295"/>
                </a:lnTo>
                <a:lnTo>
                  <a:pt x="399567" y="198069"/>
                </a:lnTo>
                <a:lnTo>
                  <a:pt x="441274" y="185369"/>
                </a:lnTo>
                <a:lnTo>
                  <a:pt x="478167" y="167170"/>
                </a:lnTo>
                <a:lnTo>
                  <a:pt x="510781" y="142621"/>
                </a:lnTo>
                <a:lnTo>
                  <a:pt x="542556" y="110756"/>
                </a:lnTo>
                <a:lnTo>
                  <a:pt x="584936" y="56121"/>
                </a:lnTo>
                <a:lnTo>
                  <a:pt x="584936" y="47688"/>
                </a:lnTo>
                <a:close/>
              </a:path>
              <a:path w="585469" h="586104">
                <a:moveTo>
                  <a:pt x="584936" y="0"/>
                </a:moveTo>
                <a:lnTo>
                  <a:pt x="562254" y="31661"/>
                </a:lnTo>
                <a:lnTo>
                  <a:pt x="523963" y="75590"/>
                </a:lnTo>
                <a:lnTo>
                  <a:pt x="492137" y="103378"/>
                </a:lnTo>
                <a:lnTo>
                  <a:pt x="458482" y="124980"/>
                </a:lnTo>
                <a:lnTo>
                  <a:pt x="420801" y="141173"/>
                </a:lnTo>
                <a:lnTo>
                  <a:pt x="381444" y="151333"/>
                </a:lnTo>
                <a:lnTo>
                  <a:pt x="0" y="193560"/>
                </a:lnTo>
                <a:lnTo>
                  <a:pt x="0" y="216585"/>
                </a:lnTo>
                <a:lnTo>
                  <a:pt x="301586" y="177177"/>
                </a:lnTo>
                <a:lnTo>
                  <a:pt x="362419" y="169062"/>
                </a:lnTo>
                <a:lnTo>
                  <a:pt x="403847" y="160121"/>
                </a:lnTo>
                <a:lnTo>
                  <a:pt x="444817" y="145275"/>
                </a:lnTo>
                <a:lnTo>
                  <a:pt x="481838" y="124485"/>
                </a:lnTo>
                <a:lnTo>
                  <a:pt x="514248" y="97409"/>
                </a:lnTo>
                <a:lnTo>
                  <a:pt x="545376" y="63614"/>
                </a:lnTo>
                <a:lnTo>
                  <a:pt x="575195" y="23710"/>
                </a:lnTo>
                <a:lnTo>
                  <a:pt x="584936" y="9258"/>
                </a:lnTo>
                <a:lnTo>
                  <a:pt x="584936" y="0"/>
                </a:lnTo>
                <a:close/>
              </a:path>
            </a:pathLst>
          </a:custGeom>
          <a:solidFill>
            <a:srgbClr val="BCBEC0"/>
          </a:solidFill>
        </p:spPr>
        <p:txBody>
          <a:bodyPr wrap="square" lIns="0" tIns="0" rIns="0" bIns="0" rtlCol="0"/>
          <a:lstStyle/>
          <a:p>
            <a:endParaRPr/>
          </a:p>
        </p:txBody>
      </p:sp>
      <p:sp>
        <p:nvSpPr>
          <p:cNvPr id="25" name="bg object 25"/>
          <p:cNvSpPr/>
          <p:nvPr/>
        </p:nvSpPr>
        <p:spPr>
          <a:xfrm>
            <a:off x="18145176" y="10198252"/>
            <a:ext cx="355600" cy="586105"/>
          </a:xfrm>
          <a:custGeom>
            <a:avLst/>
            <a:gdLst/>
            <a:ahLst/>
            <a:cxnLst/>
            <a:rect l="l" t="t" r="r" b="b"/>
            <a:pathLst>
              <a:path w="355600" h="586104">
                <a:moveTo>
                  <a:pt x="355434" y="580517"/>
                </a:moveTo>
                <a:lnTo>
                  <a:pt x="172212" y="573366"/>
                </a:lnTo>
                <a:lnTo>
                  <a:pt x="92316" y="570814"/>
                </a:lnTo>
                <a:lnTo>
                  <a:pt x="0" y="567537"/>
                </a:lnTo>
                <a:lnTo>
                  <a:pt x="0" y="586003"/>
                </a:lnTo>
                <a:lnTo>
                  <a:pt x="355434" y="586003"/>
                </a:lnTo>
                <a:lnTo>
                  <a:pt x="355434" y="580517"/>
                </a:lnTo>
                <a:close/>
              </a:path>
              <a:path w="355600" h="586104">
                <a:moveTo>
                  <a:pt x="355434" y="560438"/>
                </a:moveTo>
                <a:lnTo>
                  <a:pt x="228257" y="551827"/>
                </a:lnTo>
                <a:lnTo>
                  <a:pt x="161632" y="545071"/>
                </a:lnTo>
                <a:lnTo>
                  <a:pt x="123850" y="539724"/>
                </a:lnTo>
                <a:lnTo>
                  <a:pt x="0" y="518833"/>
                </a:lnTo>
                <a:lnTo>
                  <a:pt x="0" y="537667"/>
                </a:lnTo>
                <a:lnTo>
                  <a:pt x="79298" y="547141"/>
                </a:lnTo>
                <a:lnTo>
                  <a:pt x="123532" y="551967"/>
                </a:lnTo>
                <a:lnTo>
                  <a:pt x="175679" y="556107"/>
                </a:lnTo>
                <a:lnTo>
                  <a:pt x="355434" y="566077"/>
                </a:lnTo>
                <a:lnTo>
                  <a:pt x="355434" y="560438"/>
                </a:lnTo>
                <a:close/>
              </a:path>
              <a:path w="355600" h="586104">
                <a:moveTo>
                  <a:pt x="355434" y="487667"/>
                </a:moveTo>
                <a:lnTo>
                  <a:pt x="243090" y="475119"/>
                </a:lnTo>
                <a:lnTo>
                  <a:pt x="175895" y="463080"/>
                </a:lnTo>
                <a:lnTo>
                  <a:pt x="123532" y="442810"/>
                </a:lnTo>
                <a:lnTo>
                  <a:pt x="0" y="377037"/>
                </a:lnTo>
                <a:lnTo>
                  <a:pt x="0" y="399008"/>
                </a:lnTo>
                <a:lnTo>
                  <a:pt x="88557" y="439877"/>
                </a:lnTo>
                <a:lnTo>
                  <a:pt x="123532" y="455676"/>
                </a:lnTo>
                <a:lnTo>
                  <a:pt x="177304" y="473710"/>
                </a:lnTo>
                <a:lnTo>
                  <a:pt x="285127" y="486105"/>
                </a:lnTo>
                <a:lnTo>
                  <a:pt x="355434" y="493306"/>
                </a:lnTo>
                <a:lnTo>
                  <a:pt x="355434" y="487667"/>
                </a:lnTo>
                <a:close/>
              </a:path>
              <a:path w="355600" h="586104">
                <a:moveTo>
                  <a:pt x="355434" y="414896"/>
                </a:moveTo>
                <a:lnTo>
                  <a:pt x="288302" y="403910"/>
                </a:lnTo>
                <a:lnTo>
                  <a:pt x="243090" y="396074"/>
                </a:lnTo>
                <a:lnTo>
                  <a:pt x="200939" y="387654"/>
                </a:lnTo>
                <a:lnTo>
                  <a:pt x="145567" y="366483"/>
                </a:lnTo>
                <a:lnTo>
                  <a:pt x="90563" y="319773"/>
                </a:lnTo>
                <a:lnTo>
                  <a:pt x="0" y="236308"/>
                </a:lnTo>
                <a:lnTo>
                  <a:pt x="0" y="263918"/>
                </a:lnTo>
                <a:lnTo>
                  <a:pt x="123532" y="365023"/>
                </a:lnTo>
                <a:lnTo>
                  <a:pt x="175107" y="390347"/>
                </a:lnTo>
                <a:lnTo>
                  <a:pt x="355434" y="420852"/>
                </a:lnTo>
                <a:lnTo>
                  <a:pt x="355434" y="414896"/>
                </a:lnTo>
                <a:close/>
              </a:path>
              <a:path w="355600" h="586104">
                <a:moveTo>
                  <a:pt x="355434" y="390423"/>
                </a:moveTo>
                <a:lnTo>
                  <a:pt x="242773" y="371297"/>
                </a:lnTo>
                <a:lnTo>
                  <a:pt x="174599" y="353695"/>
                </a:lnTo>
                <a:lnTo>
                  <a:pt x="123532" y="320167"/>
                </a:lnTo>
                <a:lnTo>
                  <a:pt x="0" y="191147"/>
                </a:lnTo>
                <a:lnTo>
                  <a:pt x="0" y="220637"/>
                </a:lnTo>
                <a:lnTo>
                  <a:pt x="123228" y="335534"/>
                </a:lnTo>
                <a:lnTo>
                  <a:pt x="174561" y="363410"/>
                </a:lnTo>
                <a:lnTo>
                  <a:pt x="242773" y="377253"/>
                </a:lnTo>
                <a:lnTo>
                  <a:pt x="355434" y="396074"/>
                </a:lnTo>
                <a:lnTo>
                  <a:pt x="355434" y="390423"/>
                </a:lnTo>
                <a:close/>
              </a:path>
              <a:path w="355600" h="586104">
                <a:moveTo>
                  <a:pt x="355434" y="366903"/>
                </a:moveTo>
                <a:lnTo>
                  <a:pt x="273024" y="352094"/>
                </a:lnTo>
                <a:lnTo>
                  <a:pt x="197802" y="335927"/>
                </a:lnTo>
                <a:lnTo>
                  <a:pt x="144995" y="308305"/>
                </a:lnTo>
                <a:lnTo>
                  <a:pt x="96583" y="255803"/>
                </a:lnTo>
                <a:lnTo>
                  <a:pt x="0" y="142659"/>
                </a:lnTo>
                <a:lnTo>
                  <a:pt x="0" y="174002"/>
                </a:lnTo>
                <a:lnTo>
                  <a:pt x="50368" y="227304"/>
                </a:lnTo>
                <a:lnTo>
                  <a:pt x="91325" y="270141"/>
                </a:lnTo>
                <a:lnTo>
                  <a:pt x="123228" y="302602"/>
                </a:lnTo>
                <a:lnTo>
                  <a:pt x="181546" y="338709"/>
                </a:lnTo>
                <a:lnTo>
                  <a:pt x="355434" y="372237"/>
                </a:lnTo>
                <a:lnTo>
                  <a:pt x="355434" y="366903"/>
                </a:lnTo>
                <a:close/>
              </a:path>
              <a:path w="355600" h="586104">
                <a:moveTo>
                  <a:pt x="355434" y="341807"/>
                </a:moveTo>
                <a:lnTo>
                  <a:pt x="243090" y="320484"/>
                </a:lnTo>
                <a:lnTo>
                  <a:pt x="197485" y="308597"/>
                </a:lnTo>
                <a:lnTo>
                  <a:pt x="140766" y="276720"/>
                </a:lnTo>
                <a:lnTo>
                  <a:pt x="0" y="95580"/>
                </a:lnTo>
                <a:lnTo>
                  <a:pt x="0" y="129489"/>
                </a:lnTo>
                <a:lnTo>
                  <a:pt x="93954" y="240309"/>
                </a:lnTo>
                <a:lnTo>
                  <a:pt x="123228" y="274370"/>
                </a:lnTo>
                <a:lnTo>
                  <a:pt x="175564" y="309257"/>
                </a:lnTo>
                <a:lnTo>
                  <a:pt x="243090" y="325805"/>
                </a:lnTo>
                <a:lnTo>
                  <a:pt x="355434" y="346824"/>
                </a:lnTo>
                <a:lnTo>
                  <a:pt x="355434" y="341807"/>
                </a:lnTo>
                <a:close/>
              </a:path>
              <a:path w="355600" h="586104">
                <a:moveTo>
                  <a:pt x="355460" y="536587"/>
                </a:moveTo>
                <a:lnTo>
                  <a:pt x="243408" y="527812"/>
                </a:lnTo>
                <a:lnTo>
                  <a:pt x="193751" y="522122"/>
                </a:lnTo>
                <a:lnTo>
                  <a:pt x="123850" y="507733"/>
                </a:lnTo>
                <a:lnTo>
                  <a:pt x="83312" y="496557"/>
                </a:lnTo>
                <a:lnTo>
                  <a:pt x="43091" y="484822"/>
                </a:lnTo>
                <a:lnTo>
                  <a:pt x="0" y="471779"/>
                </a:lnTo>
                <a:lnTo>
                  <a:pt x="0" y="491528"/>
                </a:lnTo>
                <a:lnTo>
                  <a:pt x="123532" y="520280"/>
                </a:lnTo>
                <a:lnTo>
                  <a:pt x="175577" y="528281"/>
                </a:lnTo>
                <a:lnTo>
                  <a:pt x="243090" y="534085"/>
                </a:lnTo>
                <a:lnTo>
                  <a:pt x="355460" y="541921"/>
                </a:lnTo>
                <a:lnTo>
                  <a:pt x="355460" y="536587"/>
                </a:lnTo>
                <a:close/>
              </a:path>
              <a:path w="355600" h="586104">
                <a:moveTo>
                  <a:pt x="355460" y="512127"/>
                </a:moveTo>
                <a:lnTo>
                  <a:pt x="219227" y="497954"/>
                </a:lnTo>
                <a:lnTo>
                  <a:pt x="159829" y="487286"/>
                </a:lnTo>
                <a:lnTo>
                  <a:pt x="83159" y="458825"/>
                </a:lnTo>
                <a:lnTo>
                  <a:pt x="42862" y="442074"/>
                </a:lnTo>
                <a:lnTo>
                  <a:pt x="0" y="423951"/>
                </a:lnTo>
                <a:lnTo>
                  <a:pt x="0" y="444957"/>
                </a:lnTo>
                <a:lnTo>
                  <a:pt x="123875" y="487349"/>
                </a:lnTo>
                <a:lnTo>
                  <a:pt x="179844" y="501472"/>
                </a:lnTo>
                <a:lnTo>
                  <a:pt x="243433" y="508368"/>
                </a:lnTo>
                <a:lnTo>
                  <a:pt x="355460" y="517766"/>
                </a:lnTo>
                <a:lnTo>
                  <a:pt x="355460" y="512127"/>
                </a:lnTo>
                <a:close/>
              </a:path>
              <a:path w="355600" h="586104">
                <a:moveTo>
                  <a:pt x="355460" y="463816"/>
                </a:moveTo>
                <a:lnTo>
                  <a:pt x="243433" y="449707"/>
                </a:lnTo>
                <a:lnTo>
                  <a:pt x="195402" y="441121"/>
                </a:lnTo>
                <a:lnTo>
                  <a:pt x="140436" y="420420"/>
                </a:lnTo>
                <a:lnTo>
                  <a:pt x="96443" y="393941"/>
                </a:lnTo>
                <a:lnTo>
                  <a:pt x="54673" y="366826"/>
                </a:lnTo>
                <a:lnTo>
                  <a:pt x="0" y="330746"/>
                </a:lnTo>
                <a:lnTo>
                  <a:pt x="0" y="354203"/>
                </a:lnTo>
                <a:lnTo>
                  <a:pt x="88773" y="405409"/>
                </a:lnTo>
                <a:lnTo>
                  <a:pt x="123571" y="424929"/>
                </a:lnTo>
                <a:lnTo>
                  <a:pt x="178638" y="446773"/>
                </a:lnTo>
                <a:lnTo>
                  <a:pt x="243116" y="457555"/>
                </a:lnTo>
                <a:lnTo>
                  <a:pt x="355460" y="469785"/>
                </a:lnTo>
                <a:lnTo>
                  <a:pt x="355460" y="463816"/>
                </a:lnTo>
                <a:close/>
              </a:path>
              <a:path w="355600" h="586104">
                <a:moveTo>
                  <a:pt x="355460" y="439356"/>
                </a:moveTo>
                <a:lnTo>
                  <a:pt x="243433" y="423367"/>
                </a:lnTo>
                <a:lnTo>
                  <a:pt x="195922" y="414286"/>
                </a:lnTo>
                <a:lnTo>
                  <a:pt x="139992" y="392468"/>
                </a:lnTo>
                <a:lnTo>
                  <a:pt x="96050" y="360108"/>
                </a:lnTo>
                <a:lnTo>
                  <a:pt x="0" y="284467"/>
                </a:lnTo>
                <a:lnTo>
                  <a:pt x="0" y="309880"/>
                </a:lnTo>
                <a:lnTo>
                  <a:pt x="87972" y="371081"/>
                </a:lnTo>
                <a:lnTo>
                  <a:pt x="123875" y="395439"/>
                </a:lnTo>
                <a:lnTo>
                  <a:pt x="181927" y="420776"/>
                </a:lnTo>
                <a:lnTo>
                  <a:pt x="279869" y="435051"/>
                </a:lnTo>
                <a:lnTo>
                  <a:pt x="355460" y="445630"/>
                </a:lnTo>
                <a:lnTo>
                  <a:pt x="355460" y="439356"/>
                </a:lnTo>
                <a:close/>
              </a:path>
              <a:path w="355600" h="586104">
                <a:moveTo>
                  <a:pt x="355460" y="317919"/>
                </a:moveTo>
                <a:lnTo>
                  <a:pt x="270002" y="300926"/>
                </a:lnTo>
                <a:lnTo>
                  <a:pt x="190119" y="279488"/>
                </a:lnTo>
                <a:lnTo>
                  <a:pt x="156324" y="261086"/>
                </a:lnTo>
                <a:lnTo>
                  <a:pt x="123228" y="226072"/>
                </a:lnTo>
                <a:lnTo>
                  <a:pt x="97878" y="190030"/>
                </a:lnTo>
                <a:lnTo>
                  <a:pt x="0" y="47904"/>
                </a:lnTo>
                <a:lnTo>
                  <a:pt x="0" y="83718"/>
                </a:lnTo>
                <a:lnTo>
                  <a:pt x="123532" y="244576"/>
                </a:lnTo>
                <a:lnTo>
                  <a:pt x="177876" y="283146"/>
                </a:lnTo>
                <a:lnTo>
                  <a:pt x="243090" y="300405"/>
                </a:lnTo>
                <a:lnTo>
                  <a:pt x="355460" y="322935"/>
                </a:lnTo>
                <a:lnTo>
                  <a:pt x="355460" y="317919"/>
                </a:lnTo>
                <a:close/>
              </a:path>
              <a:path w="355600" h="586104">
                <a:moveTo>
                  <a:pt x="355460" y="293789"/>
                </a:moveTo>
                <a:lnTo>
                  <a:pt x="243662" y="269519"/>
                </a:lnTo>
                <a:lnTo>
                  <a:pt x="194894" y="255714"/>
                </a:lnTo>
                <a:lnTo>
                  <a:pt x="140296" y="219862"/>
                </a:lnTo>
                <a:lnTo>
                  <a:pt x="0" y="0"/>
                </a:lnTo>
                <a:lnTo>
                  <a:pt x="0" y="39547"/>
                </a:lnTo>
                <a:lnTo>
                  <a:pt x="94030" y="174028"/>
                </a:lnTo>
                <a:lnTo>
                  <a:pt x="123532" y="215709"/>
                </a:lnTo>
                <a:lnTo>
                  <a:pt x="169913" y="255155"/>
                </a:lnTo>
                <a:lnTo>
                  <a:pt x="242277" y="275005"/>
                </a:lnTo>
                <a:lnTo>
                  <a:pt x="355460" y="299745"/>
                </a:lnTo>
                <a:lnTo>
                  <a:pt x="355460" y="293789"/>
                </a:lnTo>
                <a:close/>
              </a:path>
            </a:pathLst>
          </a:custGeom>
          <a:solidFill>
            <a:srgbClr val="BCBEC0"/>
          </a:solidFill>
        </p:spPr>
        <p:txBody>
          <a:bodyPr wrap="square" lIns="0" tIns="0" rIns="0" bIns="0" rtlCol="0"/>
          <a:lstStyle/>
          <a:p>
            <a:endParaRPr/>
          </a:p>
        </p:txBody>
      </p:sp>
      <p:sp>
        <p:nvSpPr>
          <p:cNvPr id="26" name="bg object 26"/>
          <p:cNvSpPr/>
          <p:nvPr/>
        </p:nvSpPr>
        <p:spPr>
          <a:xfrm>
            <a:off x="17554435" y="10442032"/>
            <a:ext cx="513080" cy="342265"/>
          </a:xfrm>
          <a:custGeom>
            <a:avLst/>
            <a:gdLst/>
            <a:ahLst/>
            <a:cxnLst/>
            <a:rect l="l" t="t" r="r" b="b"/>
            <a:pathLst>
              <a:path w="513080" h="342265">
                <a:moveTo>
                  <a:pt x="512471" y="0"/>
                </a:moveTo>
                <a:lnTo>
                  <a:pt x="0" y="0"/>
                </a:lnTo>
                <a:lnTo>
                  <a:pt x="0" y="342222"/>
                </a:lnTo>
                <a:lnTo>
                  <a:pt x="512471" y="342222"/>
                </a:lnTo>
                <a:lnTo>
                  <a:pt x="512471" y="0"/>
                </a:lnTo>
                <a:close/>
              </a:path>
            </a:pathLst>
          </a:custGeom>
          <a:solidFill>
            <a:srgbClr val="034EA2"/>
          </a:solidFill>
        </p:spPr>
        <p:txBody>
          <a:bodyPr wrap="square" lIns="0" tIns="0" rIns="0" bIns="0" rtlCol="0"/>
          <a:lstStyle/>
          <a:p>
            <a:endParaRPr/>
          </a:p>
        </p:txBody>
      </p:sp>
      <p:pic>
        <p:nvPicPr>
          <p:cNvPr id="27" name="bg object 27"/>
          <p:cNvPicPr/>
          <p:nvPr/>
        </p:nvPicPr>
        <p:blipFill>
          <a:blip r:embed="rId9" cstate="print"/>
          <a:stretch>
            <a:fillRect/>
          </a:stretch>
        </p:blipFill>
        <p:spPr>
          <a:xfrm>
            <a:off x="17674183" y="10473399"/>
            <a:ext cx="274802" cy="273328"/>
          </a:xfrm>
          <a:prstGeom prst="rect">
            <a:avLst/>
          </a:prstGeom>
        </p:spPr>
      </p:pic>
      <p:sp>
        <p:nvSpPr>
          <p:cNvPr id="28" name="bg object 28"/>
          <p:cNvSpPr/>
          <p:nvPr/>
        </p:nvSpPr>
        <p:spPr>
          <a:xfrm>
            <a:off x="519112" y="13112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9" name="bg object 29"/>
          <p:cNvSpPr/>
          <p:nvPr/>
        </p:nvSpPr>
        <p:spPr>
          <a:xfrm>
            <a:off x="523533" y="9845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 name="Holder 2"/>
          <p:cNvSpPr>
            <a:spLocks noGrp="1"/>
          </p:cNvSpPr>
          <p:nvPr>
            <p:ph type="title"/>
          </p:nvPr>
        </p:nvSpPr>
        <p:spPr>
          <a:xfrm>
            <a:off x="8286774" y="1596643"/>
            <a:ext cx="6441641" cy="869696"/>
          </a:xfrm>
          <a:prstGeom prst="rect">
            <a:avLst/>
          </a:prstGeom>
        </p:spPr>
        <p:txBody>
          <a:bodyPr wrap="square" lIns="0" tIns="0" rIns="0" bIns="0">
            <a:spAutoFit/>
          </a:bodyPr>
          <a:lstStyle>
            <a:lvl1pPr>
              <a:defRPr sz="5000" b="1" i="0">
                <a:solidFill>
                  <a:srgbClr val="F7F6F1"/>
                </a:solidFill>
                <a:latin typeface="Arial"/>
                <a:cs typeface="Arial"/>
              </a:defRPr>
            </a:lvl1pPr>
          </a:lstStyle>
          <a:p>
            <a:endParaRPr/>
          </a:p>
        </p:txBody>
      </p:sp>
      <p:sp>
        <p:nvSpPr>
          <p:cNvPr id="3" name="Holder 3"/>
          <p:cNvSpPr>
            <a:spLocks noGrp="1"/>
          </p:cNvSpPr>
          <p:nvPr>
            <p:ph type="body" idx="1"/>
          </p:nvPr>
        </p:nvSpPr>
        <p:spPr>
          <a:xfrm>
            <a:off x="1005205" y="2602611"/>
            <a:ext cx="18093690"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23601"/>
            <a:ext cx="6433312" cy="5657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23601"/>
            <a:ext cx="4623943" cy="5657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a:xfrm>
            <a:off x="14474953" y="10523601"/>
            <a:ext cx="4623943" cy="5657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european-digital-innovation-hubs.ec.europa.eu/edih-catalogue/artes-50" TargetMode="External"/><Relationship Id="rId7" Type="http://schemas.openxmlformats.org/officeDocument/2006/relationships/hyperlink" Target="https://european-digital-innovation-hubs.ec.europa.eu/edih-catalogue/fx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european-digital-innovation-hubs.ec.europa.eu/edih-catalogue/ceadar"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european-digital-innovation-hubs.ec.europa.eu/edih-catalogue/entir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european-digital-innovation-hubs.ec.europa.eu/edih-catalogue/data2sustain"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hyperlink" Target="european-digital-innovation-hubs.ec.europa.eu"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24.emf"/><Relationship Id="rId11" Type="http://schemas.openxmlformats.org/officeDocument/2006/relationships/image" Target="../media/image21.png"/><Relationship Id="rId5" Type="http://schemas.openxmlformats.org/officeDocument/2006/relationships/image" Target="../media/image23.png"/><Relationship Id="rId15" Type="http://schemas.openxmlformats.org/officeDocument/2006/relationships/image" Target="../media/image30.png"/><Relationship Id="rId10" Type="http://schemas.openxmlformats.org/officeDocument/2006/relationships/image" Target="../media/image27.emf"/><Relationship Id="rId4" Type="http://schemas.openxmlformats.org/officeDocument/2006/relationships/hyperlink" Target="https://european-digital-innovation-hubs.ec.europa.eu/knowledge-hub/success-stories/www.totalplasticsolution.ie" TargetMode="External"/><Relationship Id="rId9" Type="http://schemas.openxmlformats.org/officeDocument/2006/relationships/hyperlink" Target="https://european-digital-innovation-hubs.ec.europa.eu/media#service-brochure" TargetMode="External"/><Relationship Id="rId14" Type="http://schemas.openxmlformats.org/officeDocument/2006/relationships/hyperlink" Target="https://european-digital-innovation-hubs.ec.europa.eu/knowledge-hub/success-stories/condition-based-monitoring-injection-moulding-machines-using-rea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hyperlink" Target="https://european-digital-innovation-hubs.ec.europa.eu/knowledge-hub/success-stories/condition-based-monitoring-injection-moulding-machines-using-real" TargetMode="External"/><Relationship Id="rId4" Type="http://schemas.openxmlformats.org/officeDocument/2006/relationships/image" Target="../media/image33.pn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european-digital-innovation-hubs.ec.europa.eu/media#infographic" TargetMode="External"/><Relationship Id="rId7" Type="http://schemas.openxmlformats.org/officeDocument/2006/relationships/image" Target="../media/image24.emf"/><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hyperlink" Target="https://european-digital-innovation-hubs.ec.europa.eu/knowledge-hub/success-stories/process-scale-edih-service-delivery-and-example-client-pathway" TargetMode="External"/><Relationship Id="rId5" Type="http://schemas.openxmlformats.org/officeDocument/2006/relationships/image" Target="../media/image25.png"/><Relationship Id="rId10" Type="http://schemas.openxmlformats.org/officeDocument/2006/relationships/image" Target="../media/image42.png"/><Relationship Id="rId4" Type="http://schemas.openxmlformats.org/officeDocument/2006/relationships/image" Target="../media/image39.emf"/><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https://european-digital-innovation-hubs.ec.europa.eu/media#infographic" TargetMode="External"/><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47.png"/><Relationship Id="rId5" Type="http://schemas.openxmlformats.org/officeDocument/2006/relationships/image" Target="../media/image33.png"/><Relationship Id="rId10" Type="http://schemas.openxmlformats.org/officeDocument/2006/relationships/hyperlink" Target="https://european-digital-innovation-hubs.ec.europa.eu/knowledge-hub/success-stories/process-scale-edih-service-delivery-and-example-client-pathway" TargetMode="External"/><Relationship Id="rId4" Type="http://schemas.openxmlformats.org/officeDocument/2006/relationships/image" Target="../media/image39.emf"/><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229" y="6413500"/>
            <a:ext cx="18568035" cy="3069590"/>
          </a:xfrm>
          <a:prstGeom prst="rect">
            <a:avLst/>
          </a:prstGeom>
        </p:spPr>
        <p:txBody>
          <a:bodyPr vert="horz" wrap="square" lIns="0" tIns="654685" rIns="0" bIns="0" rtlCol="0">
            <a:spAutoFit/>
          </a:bodyPr>
          <a:lstStyle/>
          <a:p>
            <a:pPr marL="12700">
              <a:lnSpc>
                <a:spcPct val="100000"/>
              </a:lnSpc>
              <a:spcBef>
                <a:spcPts val="5155"/>
              </a:spcBef>
            </a:pPr>
            <a:r>
              <a:rPr sz="7200" b="1" dirty="0">
                <a:solidFill>
                  <a:srgbClr val="F7F6F1"/>
                </a:solidFill>
                <a:latin typeface="Arial"/>
                <a:cs typeface="Arial"/>
              </a:rPr>
              <a:t>European</a:t>
            </a:r>
            <a:r>
              <a:rPr sz="7200" b="1" spc="-50" dirty="0">
                <a:solidFill>
                  <a:srgbClr val="F7F6F1"/>
                </a:solidFill>
                <a:latin typeface="Arial"/>
                <a:cs typeface="Arial"/>
              </a:rPr>
              <a:t> </a:t>
            </a:r>
            <a:r>
              <a:rPr sz="7200" b="1" dirty="0">
                <a:solidFill>
                  <a:srgbClr val="F7F6F1"/>
                </a:solidFill>
                <a:latin typeface="Arial"/>
                <a:cs typeface="Arial"/>
              </a:rPr>
              <a:t>Digital</a:t>
            </a:r>
            <a:r>
              <a:rPr sz="7200" b="1" spc="-45" dirty="0">
                <a:solidFill>
                  <a:srgbClr val="F7F6F1"/>
                </a:solidFill>
                <a:latin typeface="Arial"/>
                <a:cs typeface="Arial"/>
              </a:rPr>
              <a:t> </a:t>
            </a:r>
            <a:r>
              <a:rPr sz="7200" b="1" dirty="0">
                <a:solidFill>
                  <a:srgbClr val="F7F6F1"/>
                </a:solidFill>
                <a:latin typeface="Arial"/>
                <a:cs typeface="Arial"/>
              </a:rPr>
              <a:t>Innovation</a:t>
            </a:r>
            <a:r>
              <a:rPr sz="7200" b="1" spc="-45" dirty="0">
                <a:solidFill>
                  <a:srgbClr val="F7F6F1"/>
                </a:solidFill>
                <a:latin typeface="Arial"/>
                <a:cs typeface="Arial"/>
              </a:rPr>
              <a:t> </a:t>
            </a:r>
            <a:r>
              <a:rPr sz="7200" b="1" dirty="0">
                <a:solidFill>
                  <a:srgbClr val="F7F6F1"/>
                </a:solidFill>
                <a:latin typeface="Arial"/>
                <a:cs typeface="Arial"/>
              </a:rPr>
              <a:t>Hubs</a:t>
            </a:r>
            <a:r>
              <a:rPr sz="7200" b="1" spc="-50" dirty="0">
                <a:solidFill>
                  <a:srgbClr val="F7F6F1"/>
                </a:solidFill>
                <a:latin typeface="Arial"/>
                <a:cs typeface="Arial"/>
              </a:rPr>
              <a:t> </a:t>
            </a:r>
            <a:r>
              <a:rPr sz="7200" b="1" spc="-10" dirty="0">
                <a:solidFill>
                  <a:srgbClr val="F7F6F1"/>
                </a:solidFill>
                <a:latin typeface="Arial"/>
                <a:cs typeface="Arial"/>
              </a:rPr>
              <a:t>Network</a:t>
            </a:r>
            <a:endParaRPr sz="7200">
              <a:latin typeface="Arial"/>
              <a:cs typeface="Arial"/>
            </a:endParaRPr>
          </a:p>
          <a:p>
            <a:pPr marL="24765">
              <a:lnSpc>
                <a:spcPct val="100000"/>
              </a:lnSpc>
              <a:spcBef>
                <a:spcPts val="3790"/>
              </a:spcBef>
            </a:pPr>
            <a:r>
              <a:rPr sz="5400" dirty="0">
                <a:solidFill>
                  <a:srgbClr val="FFFEFB"/>
                </a:solidFill>
                <a:latin typeface="Arial"/>
                <a:cs typeface="Arial"/>
              </a:rPr>
              <a:t>Driving</a:t>
            </a:r>
            <a:r>
              <a:rPr sz="5400" spc="-85" dirty="0">
                <a:solidFill>
                  <a:srgbClr val="FFFEFB"/>
                </a:solidFill>
                <a:latin typeface="Arial"/>
                <a:cs typeface="Arial"/>
              </a:rPr>
              <a:t> </a:t>
            </a:r>
            <a:r>
              <a:rPr sz="5400" dirty="0">
                <a:solidFill>
                  <a:srgbClr val="FFFEFB"/>
                </a:solidFill>
                <a:latin typeface="Arial"/>
                <a:cs typeface="Arial"/>
              </a:rPr>
              <a:t>the</a:t>
            </a:r>
            <a:r>
              <a:rPr sz="5400" spc="-70" dirty="0">
                <a:solidFill>
                  <a:srgbClr val="FFFEFB"/>
                </a:solidFill>
                <a:latin typeface="Arial"/>
                <a:cs typeface="Arial"/>
              </a:rPr>
              <a:t> </a:t>
            </a:r>
            <a:r>
              <a:rPr sz="5400" dirty="0">
                <a:solidFill>
                  <a:srgbClr val="FFFEFB"/>
                </a:solidFill>
                <a:latin typeface="Arial"/>
                <a:cs typeface="Arial"/>
              </a:rPr>
              <a:t>EU’s</a:t>
            </a:r>
            <a:r>
              <a:rPr sz="5400" spc="-65" dirty="0">
                <a:solidFill>
                  <a:srgbClr val="FFFEFB"/>
                </a:solidFill>
                <a:latin typeface="Arial"/>
                <a:cs typeface="Arial"/>
              </a:rPr>
              <a:t> </a:t>
            </a:r>
            <a:r>
              <a:rPr sz="5400" dirty="0">
                <a:solidFill>
                  <a:srgbClr val="FFFEFB"/>
                </a:solidFill>
                <a:latin typeface="Arial"/>
                <a:cs typeface="Arial"/>
              </a:rPr>
              <a:t>digital</a:t>
            </a:r>
            <a:r>
              <a:rPr sz="5400" spc="-70" dirty="0">
                <a:solidFill>
                  <a:srgbClr val="FFFEFB"/>
                </a:solidFill>
                <a:latin typeface="Arial"/>
                <a:cs typeface="Arial"/>
              </a:rPr>
              <a:t> </a:t>
            </a:r>
            <a:r>
              <a:rPr sz="5400" spc="-10" dirty="0">
                <a:solidFill>
                  <a:srgbClr val="FFFEFB"/>
                </a:solidFill>
                <a:latin typeface="Arial"/>
                <a:cs typeface="Arial"/>
              </a:rPr>
              <a:t>transformation</a:t>
            </a:r>
            <a:endParaRPr sz="5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Placeholder 6" descr="A map of ireland with different states&#10;&#10;Description automatically generated with low confidence">
            <a:extLst>
              <a:ext uri="{FF2B5EF4-FFF2-40B4-BE49-F238E27FC236}">
                <a16:creationId xmlns:a16="http://schemas.microsoft.com/office/drawing/2014/main" id="{D75ACE30-04B7-018C-FC6A-B7DB770FFD55}"/>
              </a:ext>
            </a:extLst>
          </p:cNvPr>
          <p:cNvPicPr>
            <a:picLocks noChangeAspect="1"/>
          </p:cNvPicPr>
          <p:nvPr/>
        </p:nvPicPr>
        <p:blipFill rotWithShape="1">
          <a:blip r:embed="rId2">
            <a:extLst>
              <a:ext uri="{28A0092B-C50C-407E-A947-70E740481C1C}">
                <a14:useLocalDpi xmlns:a14="http://schemas.microsoft.com/office/drawing/2010/main" val="0"/>
              </a:ext>
            </a:extLst>
          </a:blip>
          <a:srcRect t="-7711" b="-7711"/>
          <a:stretch/>
        </p:blipFill>
        <p:spPr>
          <a:xfrm>
            <a:off x="10533583" y="1311275"/>
            <a:ext cx="8994775" cy="8534396"/>
          </a:xfrm>
          <a:prstGeom prst="rect">
            <a:avLst/>
          </a:prstGeom>
        </p:spPr>
      </p:pic>
      <p:grpSp>
        <p:nvGrpSpPr>
          <p:cNvPr id="62" name="Group 61">
            <a:extLst>
              <a:ext uri="{FF2B5EF4-FFF2-40B4-BE49-F238E27FC236}">
                <a16:creationId xmlns:a16="http://schemas.microsoft.com/office/drawing/2014/main" id="{C3096568-2B4F-4100-C8C6-17840AADAFDE}"/>
              </a:ext>
            </a:extLst>
          </p:cNvPr>
          <p:cNvGrpSpPr/>
          <p:nvPr/>
        </p:nvGrpSpPr>
        <p:grpSpPr>
          <a:xfrm>
            <a:off x="14914443" y="2985874"/>
            <a:ext cx="612000" cy="612000"/>
            <a:chOff x="14914443" y="2985874"/>
            <a:chExt cx="612000" cy="612000"/>
          </a:xfrm>
        </p:grpSpPr>
        <p:sp>
          <p:nvSpPr>
            <p:cNvPr id="63" name="Teardrop 62">
              <a:extLst>
                <a:ext uri="{FF2B5EF4-FFF2-40B4-BE49-F238E27FC236}">
                  <a16:creationId xmlns:a16="http://schemas.microsoft.com/office/drawing/2014/main" id="{AF420746-36EF-C11A-BB29-3E1E62E04A9C}"/>
                </a:ext>
              </a:extLst>
            </p:cNvPr>
            <p:cNvSpPr/>
            <p:nvPr/>
          </p:nvSpPr>
          <p:spPr>
            <a:xfrm rot="7872523">
              <a:off x="14914443" y="2985874"/>
              <a:ext cx="612000" cy="612000"/>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a:extLst>
                <a:ext uri="{FF2B5EF4-FFF2-40B4-BE49-F238E27FC236}">
                  <a16:creationId xmlns:a16="http://schemas.microsoft.com/office/drawing/2014/main" id="{8915993C-3D76-8DFC-83E5-6B2CD92A1A86}"/>
                </a:ext>
              </a:extLst>
            </p:cNvPr>
            <p:cNvSpPr/>
            <p:nvPr/>
          </p:nvSpPr>
          <p:spPr>
            <a:xfrm>
              <a:off x="15026993" y="3106391"/>
              <a:ext cx="386899" cy="3709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B050"/>
                  </a:solidFill>
                </a:rPr>
                <a:t>3</a:t>
              </a:r>
            </a:p>
          </p:txBody>
        </p:sp>
      </p:grpSp>
      <p:grpSp>
        <p:nvGrpSpPr>
          <p:cNvPr id="67" name="Group 66">
            <a:extLst>
              <a:ext uri="{FF2B5EF4-FFF2-40B4-BE49-F238E27FC236}">
                <a16:creationId xmlns:a16="http://schemas.microsoft.com/office/drawing/2014/main" id="{43DF8B52-E1B2-D948-B432-6AA818D8FD29}"/>
              </a:ext>
            </a:extLst>
          </p:cNvPr>
          <p:cNvGrpSpPr/>
          <p:nvPr/>
        </p:nvGrpSpPr>
        <p:grpSpPr>
          <a:xfrm>
            <a:off x="13633450" y="7947275"/>
            <a:ext cx="612000" cy="612000"/>
            <a:chOff x="13633450" y="7947275"/>
            <a:chExt cx="612000" cy="612000"/>
          </a:xfrm>
        </p:grpSpPr>
        <p:sp>
          <p:nvSpPr>
            <p:cNvPr id="68" name="Teardrop 67">
              <a:extLst>
                <a:ext uri="{FF2B5EF4-FFF2-40B4-BE49-F238E27FC236}">
                  <a16:creationId xmlns:a16="http://schemas.microsoft.com/office/drawing/2014/main" id="{ED2A7ED4-14CD-5E56-632D-E01C7FEF13E6}"/>
                </a:ext>
              </a:extLst>
            </p:cNvPr>
            <p:cNvSpPr/>
            <p:nvPr/>
          </p:nvSpPr>
          <p:spPr>
            <a:xfrm rot="7872523">
              <a:off x="13633450" y="7947275"/>
              <a:ext cx="612000" cy="612000"/>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a:extLst>
                <a:ext uri="{FF2B5EF4-FFF2-40B4-BE49-F238E27FC236}">
                  <a16:creationId xmlns:a16="http://schemas.microsoft.com/office/drawing/2014/main" id="{018A65D8-5118-39D7-5556-30D25A1B4BDB}"/>
                </a:ext>
              </a:extLst>
            </p:cNvPr>
            <p:cNvSpPr/>
            <p:nvPr/>
          </p:nvSpPr>
          <p:spPr>
            <a:xfrm>
              <a:off x="13746000" y="8067792"/>
              <a:ext cx="386899" cy="3709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B050"/>
                  </a:solidFill>
                </a:rPr>
                <a:t>4</a:t>
              </a:r>
            </a:p>
          </p:txBody>
        </p:sp>
      </p:grpSp>
      <p:grpSp>
        <p:nvGrpSpPr>
          <p:cNvPr id="70" name="Group 69">
            <a:extLst>
              <a:ext uri="{FF2B5EF4-FFF2-40B4-BE49-F238E27FC236}">
                <a16:creationId xmlns:a16="http://schemas.microsoft.com/office/drawing/2014/main" id="{A3380B84-8DC6-3106-F353-11B6DAFE42EE}"/>
              </a:ext>
            </a:extLst>
          </p:cNvPr>
          <p:cNvGrpSpPr/>
          <p:nvPr/>
        </p:nvGrpSpPr>
        <p:grpSpPr>
          <a:xfrm>
            <a:off x="17082514" y="5578473"/>
            <a:ext cx="612000" cy="612000"/>
            <a:chOff x="17082514" y="5578473"/>
            <a:chExt cx="612000" cy="612000"/>
          </a:xfrm>
        </p:grpSpPr>
        <p:sp>
          <p:nvSpPr>
            <p:cNvPr id="71" name="Teardrop 70">
              <a:extLst>
                <a:ext uri="{FF2B5EF4-FFF2-40B4-BE49-F238E27FC236}">
                  <a16:creationId xmlns:a16="http://schemas.microsoft.com/office/drawing/2014/main" id="{135FE407-9E7E-16F1-C327-7490EB2EB099}"/>
                </a:ext>
              </a:extLst>
            </p:cNvPr>
            <p:cNvSpPr/>
            <p:nvPr/>
          </p:nvSpPr>
          <p:spPr>
            <a:xfrm rot="7872523">
              <a:off x="17082514" y="5578473"/>
              <a:ext cx="612000" cy="612000"/>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a:extLst>
                <a:ext uri="{FF2B5EF4-FFF2-40B4-BE49-F238E27FC236}">
                  <a16:creationId xmlns:a16="http://schemas.microsoft.com/office/drawing/2014/main" id="{D60CFE1B-BBE0-CCA5-DDE6-246CC76BEC81}"/>
                </a:ext>
              </a:extLst>
            </p:cNvPr>
            <p:cNvSpPr/>
            <p:nvPr/>
          </p:nvSpPr>
          <p:spPr>
            <a:xfrm>
              <a:off x="17195064" y="5698990"/>
              <a:ext cx="386899" cy="3709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1</a:t>
              </a:r>
            </a:p>
          </p:txBody>
        </p:sp>
      </p:grpSp>
      <p:grpSp>
        <p:nvGrpSpPr>
          <p:cNvPr id="73" name="Group 72">
            <a:extLst>
              <a:ext uri="{FF2B5EF4-FFF2-40B4-BE49-F238E27FC236}">
                <a16:creationId xmlns:a16="http://schemas.microsoft.com/office/drawing/2014/main" id="{B51375C3-276D-59F0-70AB-92C018606F33}"/>
              </a:ext>
            </a:extLst>
          </p:cNvPr>
          <p:cNvGrpSpPr/>
          <p:nvPr/>
        </p:nvGrpSpPr>
        <p:grpSpPr>
          <a:xfrm>
            <a:off x="15413891" y="6010276"/>
            <a:ext cx="612000" cy="612000"/>
            <a:chOff x="15413891" y="6010276"/>
            <a:chExt cx="612000" cy="612000"/>
          </a:xfrm>
        </p:grpSpPr>
        <p:sp>
          <p:nvSpPr>
            <p:cNvPr id="74" name="Teardrop 73">
              <a:extLst>
                <a:ext uri="{FF2B5EF4-FFF2-40B4-BE49-F238E27FC236}">
                  <a16:creationId xmlns:a16="http://schemas.microsoft.com/office/drawing/2014/main" id="{1B9ACDAC-C0F8-D9A4-6D59-3153C3226DE7}"/>
                </a:ext>
              </a:extLst>
            </p:cNvPr>
            <p:cNvSpPr/>
            <p:nvPr/>
          </p:nvSpPr>
          <p:spPr>
            <a:xfrm rot="18672523">
              <a:off x="15413891" y="6010276"/>
              <a:ext cx="612000" cy="612000"/>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a:extLst>
                <a:ext uri="{FF2B5EF4-FFF2-40B4-BE49-F238E27FC236}">
                  <a16:creationId xmlns:a16="http://schemas.microsoft.com/office/drawing/2014/main" id="{4D631FA7-433A-D187-9744-FE98FBE138C0}"/>
                </a:ext>
              </a:extLst>
            </p:cNvPr>
            <p:cNvSpPr/>
            <p:nvPr/>
          </p:nvSpPr>
          <p:spPr>
            <a:xfrm>
              <a:off x="15526443" y="6130795"/>
              <a:ext cx="386899" cy="3709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2</a:t>
              </a:r>
            </a:p>
          </p:txBody>
        </p:sp>
      </p:grpSp>
      <p:pic>
        <p:nvPicPr>
          <p:cNvPr id="49" name="Picture 48" descr="A green white and orange flag&#10;&#10;Description automatically generated with medium confidence">
            <a:extLst>
              <a:ext uri="{FF2B5EF4-FFF2-40B4-BE49-F238E27FC236}">
                <a16:creationId xmlns:a16="http://schemas.microsoft.com/office/drawing/2014/main" id="{AE96B2CD-80E6-D5E6-065B-5B3BE4270F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2" t="16222" r="5748" b="16342"/>
          <a:stretch/>
        </p:blipFill>
        <p:spPr>
          <a:xfrm>
            <a:off x="535263" y="1585239"/>
            <a:ext cx="1921528" cy="971068"/>
          </a:xfrm>
          <a:prstGeom prst="rect">
            <a:avLst/>
          </a:prstGeom>
          <a:ln>
            <a:solidFill>
              <a:srgbClr val="0068FF"/>
            </a:solidFill>
          </a:ln>
        </p:spPr>
      </p:pic>
      <p:sp>
        <p:nvSpPr>
          <p:cNvPr id="2" name="Round Diagonal Corner of Rectangle 18">
            <a:extLst>
              <a:ext uri="{FF2B5EF4-FFF2-40B4-BE49-F238E27FC236}">
                <a16:creationId xmlns:a16="http://schemas.microsoft.com/office/drawing/2014/main" id="{CEEEB874-474C-D4A9-8A27-F25C9BA89A0C}"/>
              </a:ext>
            </a:extLst>
          </p:cNvPr>
          <p:cNvSpPr/>
          <p:nvPr/>
        </p:nvSpPr>
        <p:spPr>
          <a:xfrm>
            <a:off x="524680" y="3214482"/>
            <a:ext cx="9521389" cy="65019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p>
        </p:txBody>
      </p:sp>
      <p:sp>
        <p:nvSpPr>
          <p:cNvPr id="3" name="Round Diagonal Corner of Rectangle 15">
            <a:extLst>
              <a:ext uri="{FF2B5EF4-FFF2-40B4-BE49-F238E27FC236}">
                <a16:creationId xmlns:a16="http://schemas.microsoft.com/office/drawing/2014/main" id="{D2BA602D-3916-DDD5-0431-99632C955D6B}"/>
              </a:ext>
            </a:extLst>
          </p:cNvPr>
          <p:cNvSpPr/>
          <p:nvPr/>
        </p:nvSpPr>
        <p:spPr>
          <a:xfrm>
            <a:off x="524680" y="3962627"/>
            <a:ext cx="9521389" cy="65019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p>
        </p:txBody>
      </p:sp>
      <p:sp>
        <p:nvSpPr>
          <p:cNvPr id="4" name="TextBox 3">
            <a:extLst>
              <a:ext uri="{FF2B5EF4-FFF2-40B4-BE49-F238E27FC236}">
                <a16:creationId xmlns:a16="http://schemas.microsoft.com/office/drawing/2014/main" id="{37600F6B-B20C-DB32-8639-D020F0D065B6}"/>
              </a:ext>
            </a:extLst>
          </p:cNvPr>
          <p:cNvSpPr txBox="1"/>
          <p:nvPr/>
        </p:nvSpPr>
        <p:spPr>
          <a:xfrm>
            <a:off x="2704525" y="3233264"/>
            <a:ext cx="3638278" cy="646331"/>
          </a:xfrm>
          <a:prstGeom prst="rect">
            <a:avLst/>
          </a:prstGeom>
          <a:noFill/>
        </p:spPr>
        <p:txBody>
          <a:bodyPr wrap="square" rtlCol="0">
            <a:spAutoFit/>
          </a:bodyPr>
          <a:lstStyle/>
          <a:p>
            <a:pPr>
              <a:spcAft>
                <a:spcPts val="600"/>
              </a:spcAft>
            </a:pPr>
            <a:r>
              <a:rPr lang="en-US"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2</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US" sz="36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4</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el-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GR" sz="36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EDIH</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s</a:t>
            </a:r>
            <a:endParaRPr lang="en-GR" sz="3200"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654DA37-A29C-886B-060A-F319129067A2}"/>
              </a:ext>
            </a:extLst>
          </p:cNvPr>
          <p:cNvSpPr txBox="1"/>
          <p:nvPr/>
        </p:nvSpPr>
        <p:spPr>
          <a:xfrm>
            <a:off x="2743457" y="4018215"/>
            <a:ext cx="3278435" cy="646331"/>
          </a:xfrm>
          <a:prstGeom prst="rect">
            <a:avLst/>
          </a:prstGeom>
          <a:noFill/>
        </p:spPr>
        <p:txBody>
          <a:bodyPr wrap="square" rtlCol="0">
            <a:spAutoFit/>
          </a:bodyPr>
          <a:lstStyle/>
          <a:p>
            <a:pPr>
              <a:spcAft>
                <a:spcPts val="600"/>
              </a:spcAft>
            </a:pPr>
            <a:r>
              <a:rPr lang="en-US"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2</a:t>
            </a:r>
            <a:r>
              <a:rPr lang="en-GR"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a:t>
            </a:r>
            <a:r>
              <a:rPr lang="en-US" sz="3600" b="1" kern="100" dirty="0">
                <a:solidFill>
                  <a:srgbClr val="41914B"/>
                </a:solidFill>
                <a:latin typeface="Arial" panose="020B0604020202020204" pitchFamily="34" charset="0"/>
                <a:ea typeface="Calibri" panose="020F0502020204030204" pitchFamily="34" charset="0"/>
                <a:cs typeface="Arial" panose="020B0604020202020204" pitchFamily="34" charset="0"/>
              </a:rPr>
              <a:t>4</a:t>
            </a:r>
            <a:r>
              <a:rPr lang="en-GR"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   **</a:t>
            </a:r>
            <a:r>
              <a:rPr lang="en-GR" sz="3600" b="1" kern="100" dirty="0">
                <a:solidFill>
                  <a:srgbClr val="41914B"/>
                </a:solidFill>
                <a:latin typeface="Arial" panose="020B0604020202020204" pitchFamily="34" charset="0"/>
                <a:ea typeface="Calibri" panose="020F0502020204030204" pitchFamily="34" charset="0"/>
                <a:cs typeface="Arial" panose="020B0604020202020204" pitchFamily="34" charset="0"/>
              </a:rPr>
              <a:t>SoE</a:t>
            </a:r>
            <a:r>
              <a:rPr lang="en-GR"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s</a:t>
            </a:r>
            <a:endParaRPr lang="en-GR" sz="3600" kern="100" dirty="0">
              <a:solidFill>
                <a:srgbClr val="41914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C02DA11-05D2-E2D9-C7E5-50F0EA7B9C5B}"/>
              </a:ext>
            </a:extLst>
          </p:cNvPr>
          <p:cNvSpPr/>
          <p:nvPr/>
        </p:nvSpPr>
        <p:spPr>
          <a:xfrm>
            <a:off x="6348435" y="3322844"/>
            <a:ext cx="630398" cy="3820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 name="object 6"/>
          <p:cNvSpPr/>
          <p:nvPr/>
        </p:nvSpPr>
        <p:spPr>
          <a:xfrm>
            <a:off x="514364" y="5061597"/>
            <a:ext cx="9537700" cy="1363980"/>
          </a:xfrm>
          <a:custGeom>
            <a:avLst/>
            <a:gdLst/>
            <a:ahLst/>
            <a:cxnLst/>
            <a:rect l="l" t="t" r="r" b="b"/>
            <a:pathLst>
              <a:path w="9537700" h="1363979">
                <a:moveTo>
                  <a:pt x="9537685" y="0"/>
                </a:moveTo>
                <a:lnTo>
                  <a:pt x="227250" y="0"/>
                </a:lnTo>
                <a:lnTo>
                  <a:pt x="181451" y="4616"/>
                </a:lnTo>
                <a:lnTo>
                  <a:pt x="138794" y="17858"/>
                </a:lnTo>
                <a:lnTo>
                  <a:pt x="100192" y="38811"/>
                </a:lnTo>
                <a:lnTo>
                  <a:pt x="66560" y="66560"/>
                </a:lnTo>
                <a:lnTo>
                  <a:pt x="38810" y="100193"/>
                </a:lnTo>
                <a:lnTo>
                  <a:pt x="17858" y="138795"/>
                </a:lnTo>
                <a:lnTo>
                  <a:pt x="4616" y="181453"/>
                </a:lnTo>
                <a:lnTo>
                  <a:pt x="0" y="227252"/>
                </a:lnTo>
                <a:lnTo>
                  <a:pt x="0" y="1363499"/>
                </a:lnTo>
                <a:lnTo>
                  <a:pt x="9310435" y="1363499"/>
                </a:lnTo>
                <a:lnTo>
                  <a:pt x="9356233" y="1358883"/>
                </a:lnTo>
                <a:lnTo>
                  <a:pt x="9398890" y="1345641"/>
                </a:lnTo>
                <a:lnTo>
                  <a:pt x="9437492" y="1324689"/>
                </a:lnTo>
                <a:lnTo>
                  <a:pt x="9471124" y="1296939"/>
                </a:lnTo>
                <a:lnTo>
                  <a:pt x="9498874" y="1263307"/>
                </a:lnTo>
                <a:lnTo>
                  <a:pt x="9519826" y="1224705"/>
                </a:lnTo>
                <a:lnTo>
                  <a:pt x="9533068" y="1182047"/>
                </a:lnTo>
                <a:lnTo>
                  <a:pt x="9537685" y="1136248"/>
                </a:lnTo>
                <a:lnTo>
                  <a:pt x="9537685" y="0"/>
                </a:lnTo>
                <a:close/>
              </a:path>
            </a:pathLst>
          </a:custGeom>
          <a:solidFill>
            <a:srgbClr val="FFFEFB"/>
          </a:solidFill>
        </p:spPr>
        <p:txBody>
          <a:bodyPr wrap="square" lIns="0" tIns="0" rIns="0" bIns="0" rtlCol="0"/>
          <a:lstStyle/>
          <a:p>
            <a:endParaRPr/>
          </a:p>
        </p:txBody>
      </p:sp>
      <p:sp>
        <p:nvSpPr>
          <p:cNvPr id="7" name="object 7"/>
          <p:cNvSpPr/>
          <p:nvPr/>
        </p:nvSpPr>
        <p:spPr>
          <a:xfrm>
            <a:off x="554569" y="6663018"/>
            <a:ext cx="2991485" cy="3183255"/>
          </a:xfrm>
          <a:custGeom>
            <a:avLst/>
            <a:gdLst/>
            <a:ahLst/>
            <a:cxnLst/>
            <a:rect l="l" t="t" r="r" b="b"/>
            <a:pathLst>
              <a:path w="2991485" h="3183254">
                <a:moveTo>
                  <a:pt x="2991066" y="0"/>
                </a:moveTo>
                <a:lnTo>
                  <a:pt x="0" y="0"/>
                </a:lnTo>
                <a:lnTo>
                  <a:pt x="0" y="2684128"/>
                </a:lnTo>
                <a:lnTo>
                  <a:pt x="2282" y="2732139"/>
                </a:lnTo>
                <a:lnTo>
                  <a:pt x="8989" y="2778858"/>
                </a:lnTo>
                <a:lnTo>
                  <a:pt x="19912" y="2824078"/>
                </a:lnTo>
                <a:lnTo>
                  <a:pt x="34842" y="2867588"/>
                </a:lnTo>
                <a:lnTo>
                  <a:pt x="53570" y="2909181"/>
                </a:lnTo>
                <a:lnTo>
                  <a:pt x="75887" y="2948647"/>
                </a:lnTo>
                <a:lnTo>
                  <a:pt x="101585" y="2985777"/>
                </a:lnTo>
                <a:lnTo>
                  <a:pt x="130454" y="3020362"/>
                </a:lnTo>
                <a:lnTo>
                  <a:pt x="162286" y="3052194"/>
                </a:lnTo>
                <a:lnTo>
                  <a:pt x="196872" y="3081063"/>
                </a:lnTo>
                <a:lnTo>
                  <a:pt x="234002" y="3106761"/>
                </a:lnTo>
                <a:lnTo>
                  <a:pt x="273467" y="3129078"/>
                </a:lnTo>
                <a:lnTo>
                  <a:pt x="315060" y="3147807"/>
                </a:lnTo>
                <a:lnTo>
                  <a:pt x="358571" y="3162737"/>
                </a:lnTo>
                <a:lnTo>
                  <a:pt x="403790" y="3173660"/>
                </a:lnTo>
                <a:lnTo>
                  <a:pt x="450510" y="3180367"/>
                </a:lnTo>
                <a:lnTo>
                  <a:pt x="498521" y="3182649"/>
                </a:lnTo>
                <a:lnTo>
                  <a:pt x="2492544" y="3182649"/>
                </a:lnTo>
                <a:lnTo>
                  <a:pt x="2540555" y="3180367"/>
                </a:lnTo>
                <a:lnTo>
                  <a:pt x="2587275" y="3173660"/>
                </a:lnTo>
                <a:lnTo>
                  <a:pt x="2632494" y="3162737"/>
                </a:lnTo>
                <a:lnTo>
                  <a:pt x="2676005" y="3147807"/>
                </a:lnTo>
                <a:lnTo>
                  <a:pt x="2717598" y="3129078"/>
                </a:lnTo>
                <a:lnTo>
                  <a:pt x="2757063" y="3106761"/>
                </a:lnTo>
                <a:lnTo>
                  <a:pt x="2794194" y="3081063"/>
                </a:lnTo>
                <a:lnTo>
                  <a:pt x="2828779" y="3052194"/>
                </a:lnTo>
                <a:lnTo>
                  <a:pt x="2860611" y="3020362"/>
                </a:lnTo>
                <a:lnTo>
                  <a:pt x="2889480" y="2985777"/>
                </a:lnTo>
                <a:lnTo>
                  <a:pt x="2915178" y="2948647"/>
                </a:lnTo>
                <a:lnTo>
                  <a:pt x="2937495" y="2909181"/>
                </a:lnTo>
                <a:lnTo>
                  <a:pt x="2956224" y="2867588"/>
                </a:lnTo>
                <a:lnTo>
                  <a:pt x="2971154" y="2824078"/>
                </a:lnTo>
                <a:lnTo>
                  <a:pt x="2982077" y="2778858"/>
                </a:lnTo>
                <a:lnTo>
                  <a:pt x="2988784" y="2732139"/>
                </a:lnTo>
                <a:lnTo>
                  <a:pt x="2991066" y="2684128"/>
                </a:lnTo>
                <a:lnTo>
                  <a:pt x="2991066" y="0"/>
                </a:lnTo>
                <a:close/>
              </a:path>
            </a:pathLst>
          </a:custGeom>
          <a:solidFill>
            <a:srgbClr val="FFFEFB"/>
          </a:solidFill>
        </p:spPr>
        <p:txBody>
          <a:bodyPr wrap="square" lIns="0" tIns="0" rIns="0" bIns="0" rtlCol="0"/>
          <a:lstStyle/>
          <a:p>
            <a:endParaRPr/>
          </a:p>
        </p:txBody>
      </p:sp>
      <p:sp>
        <p:nvSpPr>
          <p:cNvPr id="8" name="object 8"/>
          <p:cNvSpPr/>
          <p:nvPr/>
        </p:nvSpPr>
        <p:spPr>
          <a:xfrm>
            <a:off x="7136504" y="6663018"/>
            <a:ext cx="2925445" cy="3183255"/>
          </a:xfrm>
          <a:custGeom>
            <a:avLst/>
            <a:gdLst/>
            <a:ahLst/>
            <a:cxnLst/>
            <a:rect l="l" t="t" r="r" b="b"/>
            <a:pathLst>
              <a:path w="2925445" h="3183254">
                <a:moveTo>
                  <a:pt x="2925319" y="0"/>
                </a:moveTo>
                <a:lnTo>
                  <a:pt x="0" y="0"/>
                </a:lnTo>
                <a:lnTo>
                  <a:pt x="0" y="2695083"/>
                </a:lnTo>
                <a:lnTo>
                  <a:pt x="2231" y="2742039"/>
                </a:lnTo>
                <a:lnTo>
                  <a:pt x="8791" y="2787732"/>
                </a:lnTo>
                <a:lnTo>
                  <a:pt x="19474" y="2831957"/>
                </a:lnTo>
                <a:lnTo>
                  <a:pt x="34076" y="2874512"/>
                </a:lnTo>
                <a:lnTo>
                  <a:pt x="52392" y="2915190"/>
                </a:lnTo>
                <a:lnTo>
                  <a:pt x="74219" y="2953788"/>
                </a:lnTo>
                <a:lnTo>
                  <a:pt x="99352" y="2990102"/>
                </a:lnTo>
                <a:lnTo>
                  <a:pt x="127587" y="3023928"/>
                </a:lnTo>
                <a:lnTo>
                  <a:pt x="158719" y="3055060"/>
                </a:lnTo>
                <a:lnTo>
                  <a:pt x="192545" y="3083294"/>
                </a:lnTo>
                <a:lnTo>
                  <a:pt x="228858" y="3108427"/>
                </a:lnTo>
                <a:lnTo>
                  <a:pt x="267457" y="3130254"/>
                </a:lnTo>
                <a:lnTo>
                  <a:pt x="308135" y="3148571"/>
                </a:lnTo>
                <a:lnTo>
                  <a:pt x="350690" y="3163173"/>
                </a:lnTo>
                <a:lnTo>
                  <a:pt x="394915" y="3173856"/>
                </a:lnTo>
                <a:lnTo>
                  <a:pt x="440608" y="3180416"/>
                </a:lnTo>
                <a:lnTo>
                  <a:pt x="487564" y="3182647"/>
                </a:lnTo>
                <a:lnTo>
                  <a:pt x="2437754" y="3182647"/>
                </a:lnTo>
                <a:lnTo>
                  <a:pt x="2484710" y="3180416"/>
                </a:lnTo>
                <a:lnTo>
                  <a:pt x="2530403" y="3173856"/>
                </a:lnTo>
                <a:lnTo>
                  <a:pt x="2574629" y="3163173"/>
                </a:lnTo>
                <a:lnTo>
                  <a:pt x="2617183" y="3148571"/>
                </a:lnTo>
                <a:lnTo>
                  <a:pt x="2657861" y="3130254"/>
                </a:lnTo>
                <a:lnTo>
                  <a:pt x="2696460" y="3108427"/>
                </a:lnTo>
                <a:lnTo>
                  <a:pt x="2732774" y="3083294"/>
                </a:lnTo>
                <a:lnTo>
                  <a:pt x="2766599" y="3055060"/>
                </a:lnTo>
                <a:lnTo>
                  <a:pt x="2797731" y="3023928"/>
                </a:lnTo>
                <a:lnTo>
                  <a:pt x="2825966" y="2990102"/>
                </a:lnTo>
                <a:lnTo>
                  <a:pt x="2851099" y="2953788"/>
                </a:lnTo>
                <a:lnTo>
                  <a:pt x="2872926" y="2915190"/>
                </a:lnTo>
                <a:lnTo>
                  <a:pt x="2891242" y="2874512"/>
                </a:lnTo>
                <a:lnTo>
                  <a:pt x="2905844" y="2831957"/>
                </a:lnTo>
                <a:lnTo>
                  <a:pt x="2916527" y="2787732"/>
                </a:lnTo>
                <a:lnTo>
                  <a:pt x="2923087" y="2742039"/>
                </a:lnTo>
                <a:lnTo>
                  <a:pt x="2925319" y="2695083"/>
                </a:lnTo>
                <a:lnTo>
                  <a:pt x="2925319" y="0"/>
                </a:lnTo>
                <a:close/>
              </a:path>
            </a:pathLst>
          </a:custGeom>
          <a:solidFill>
            <a:srgbClr val="FFFEFB"/>
          </a:solidFill>
        </p:spPr>
        <p:txBody>
          <a:bodyPr wrap="square" lIns="0" tIns="0" rIns="0" bIns="0" rtlCol="0"/>
          <a:lstStyle/>
          <a:p>
            <a:endParaRPr/>
          </a:p>
        </p:txBody>
      </p:sp>
      <p:sp>
        <p:nvSpPr>
          <p:cNvPr id="9" name="object 9"/>
          <p:cNvSpPr/>
          <p:nvPr/>
        </p:nvSpPr>
        <p:spPr>
          <a:xfrm>
            <a:off x="3767439" y="6663015"/>
            <a:ext cx="3131185" cy="3183255"/>
          </a:xfrm>
          <a:custGeom>
            <a:avLst/>
            <a:gdLst/>
            <a:ahLst/>
            <a:cxnLst/>
            <a:rect l="l" t="t" r="r" b="b"/>
            <a:pathLst>
              <a:path w="3131184" h="3183254">
                <a:moveTo>
                  <a:pt x="3130710" y="0"/>
                </a:moveTo>
                <a:lnTo>
                  <a:pt x="0" y="0"/>
                </a:lnTo>
                <a:lnTo>
                  <a:pt x="0" y="2660855"/>
                </a:lnTo>
                <a:lnTo>
                  <a:pt x="2132" y="2708349"/>
                </a:lnTo>
                <a:lnTo>
                  <a:pt x="8406" y="2754649"/>
                </a:lnTo>
                <a:lnTo>
                  <a:pt x="18639" y="2799569"/>
                </a:lnTo>
                <a:lnTo>
                  <a:pt x="32644" y="2842927"/>
                </a:lnTo>
                <a:lnTo>
                  <a:pt x="50240" y="2884537"/>
                </a:lnTo>
                <a:lnTo>
                  <a:pt x="71240" y="2924215"/>
                </a:lnTo>
                <a:lnTo>
                  <a:pt x="95461" y="2961778"/>
                </a:lnTo>
                <a:lnTo>
                  <a:pt x="122720" y="2997042"/>
                </a:lnTo>
                <a:lnTo>
                  <a:pt x="152830" y="3029821"/>
                </a:lnTo>
                <a:lnTo>
                  <a:pt x="185609" y="3059931"/>
                </a:lnTo>
                <a:lnTo>
                  <a:pt x="220873" y="3087189"/>
                </a:lnTo>
                <a:lnTo>
                  <a:pt x="258436" y="3111411"/>
                </a:lnTo>
                <a:lnTo>
                  <a:pt x="298114" y="3132411"/>
                </a:lnTo>
                <a:lnTo>
                  <a:pt x="339725" y="3150006"/>
                </a:lnTo>
                <a:lnTo>
                  <a:pt x="383082" y="3164012"/>
                </a:lnTo>
                <a:lnTo>
                  <a:pt x="428003" y="3174244"/>
                </a:lnTo>
                <a:lnTo>
                  <a:pt x="474303" y="3180519"/>
                </a:lnTo>
                <a:lnTo>
                  <a:pt x="521797" y="3182651"/>
                </a:lnTo>
                <a:lnTo>
                  <a:pt x="2608912" y="3182651"/>
                </a:lnTo>
                <a:lnTo>
                  <a:pt x="2656406" y="3180519"/>
                </a:lnTo>
                <a:lnTo>
                  <a:pt x="2702706" y="3174244"/>
                </a:lnTo>
                <a:lnTo>
                  <a:pt x="2747627" y="3164012"/>
                </a:lnTo>
                <a:lnTo>
                  <a:pt x="2790984" y="3150006"/>
                </a:lnTo>
                <a:lnTo>
                  <a:pt x="2832595" y="3132411"/>
                </a:lnTo>
                <a:lnTo>
                  <a:pt x="2872273" y="3111411"/>
                </a:lnTo>
                <a:lnTo>
                  <a:pt x="2909836" y="3087189"/>
                </a:lnTo>
                <a:lnTo>
                  <a:pt x="2945100" y="3059931"/>
                </a:lnTo>
                <a:lnTo>
                  <a:pt x="2977879" y="3029821"/>
                </a:lnTo>
                <a:lnTo>
                  <a:pt x="3007989" y="2997042"/>
                </a:lnTo>
                <a:lnTo>
                  <a:pt x="3035248" y="2961778"/>
                </a:lnTo>
                <a:lnTo>
                  <a:pt x="3059469" y="2924215"/>
                </a:lnTo>
                <a:lnTo>
                  <a:pt x="3080469" y="2884537"/>
                </a:lnTo>
                <a:lnTo>
                  <a:pt x="3098065" y="2842927"/>
                </a:lnTo>
                <a:lnTo>
                  <a:pt x="3112070" y="2799569"/>
                </a:lnTo>
                <a:lnTo>
                  <a:pt x="3122303" y="2754649"/>
                </a:lnTo>
                <a:lnTo>
                  <a:pt x="3128577" y="2708349"/>
                </a:lnTo>
                <a:lnTo>
                  <a:pt x="3130710" y="2660855"/>
                </a:lnTo>
                <a:lnTo>
                  <a:pt x="3130710" y="0"/>
                </a:lnTo>
                <a:close/>
              </a:path>
            </a:pathLst>
          </a:custGeom>
          <a:solidFill>
            <a:srgbClr val="FFFEFB"/>
          </a:solidFill>
        </p:spPr>
        <p:txBody>
          <a:bodyPr wrap="square" lIns="0" tIns="0" rIns="0" bIns="0" rtlCol="0"/>
          <a:lstStyle/>
          <a:p>
            <a:endParaRPr/>
          </a:p>
        </p:txBody>
      </p:sp>
      <p:sp>
        <p:nvSpPr>
          <p:cNvPr id="10" name="object 10"/>
          <p:cNvSpPr/>
          <p:nvPr/>
        </p:nvSpPr>
        <p:spPr>
          <a:xfrm>
            <a:off x="527048" y="5098972"/>
            <a:ext cx="1524000"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ln w="31750">
            <a:solidFill>
              <a:srgbClr val="0064FF"/>
            </a:solidFill>
          </a:ln>
        </p:spPr>
        <p:txBody>
          <a:bodyPr wrap="square" lIns="0" tIns="0" rIns="0" bIns="0" rtlCol="0"/>
          <a:lstStyle/>
          <a:p>
            <a:endParaRPr/>
          </a:p>
        </p:txBody>
      </p:sp>
      <p:sp>
        <p:nvSpPr>
          <p:cNvPr id="11" name="object 11"/>
          <p:cNvSpPr txBox="1">
            <a:spLocks noGrp="1"/>
          </p:cNvSpPr>
          <p:nvPr>
            <p:ph type="title"/>
          </p:nvPr>
        </p:nvSpPr>
        <p:spPr>
          <a:xfrm>
            <a:off x="2628531" y="1180083"/>
            <a:ext cx="5385758" cy="1736373"/>
          </a:xfrm>
          <a:prstGeom prst="rect">
            <a:avLst/>
          </a:prstGeom>
        </p:spPr>
        <p:txBody>
          <a:bodyPr vert="horz" wrap="square" lIns="0" tIns="12700" rIns="0" bIns="0" rtlCol="0">
            <a:spAutoFit/>
          </a:bodyPr>
          <a:lstStyle/>
          <a:p>
            <a:pPr marL="12700">
              <a:lnSpc>
                <a:spcPct val="100000"/>
              </a:lnSpc>
              <a:spcBef>
                <a:spcPts val="100"/>
              </a:spcBef>
            </a:pPr>
            <a:r>
              <a:rPr lang="en-US" sz="11200" b="0" spc="-10" dirty="0">
                <a:solidFill>
                  <a:srgbClr val="FF5A63"/>
                </a:solidFill>
                <a:latin typeface="Arial"/>
                <a:cs typeface="Arial"/>
              </a:rPr>
              <a:t>Ireland</a:t>
            </a:r>
            <a:endParaRPr sz="11200" dirty="0">
              <a:latin typeface="Arial"/>
              <a:cs typeface="Arial"/>
            </a:endParaRPr>
          </a:p>
        </p:txBody>
      </p:sp>
      <p:sp>
        <p:nvSpPr>
          <p:cNvPr id="12" name="object 12"/>
          <p:cNvSpPr txBox="1"/>
          <p:nvPr/>
        </p:nvSpPr>
        <p:spPr>
          <a:xfrm>
            <a:off x="765646" y="6924547"/>
            <a:ext cx="2626524" cy="2357761"/>
          </a:xfrm>
          <a:prstGeom prst="rect">
            <a:avLst/>
          </a:prstGeom>
        </p:spPr>
        <p:txBody>
          <a:bodyPr vert="horz" wrap="square" lIns="0" tIns="8255" rIns="0" bIns="0" rtlCol="0">
            <a:spAutoFit/>
          </a:bodyPr>
          <a:lstStyle/>
          <a:p>
            <a:pPr marL="12700" marR="5080" algn="just">
              <a:lnSpc>
                <a:spcPct val="107200"/>
              </a:lnSpc>
              <a:spcBef>
                <a:spcPts val="65"/>
              </a:spcBef>
            </a:pPr>
            <a:r>
              <a:rPr lang="en-US" dirty="0">
                <a:latin typeface="Arial"/>
                <a:cs typeface="Arial"/>
              </a:rPr>
              <a:t>Exhibit expertise in diverse sectors including food and beverages, telecommunications, and manufacturing, demonstrate a comprehensive approach to digital innovation.</a:t>
            </a:r>
            <a:endParaRPr lang="en-US" sz="1800" dirty="0">
              <a:latin typeface="Arial"/>
              <a:cs typeface="Arial"/>
            </a:endParaRPr>
          </a:p>
        </p:txBody>
      </p:sp>
      <p:sp>
        <p:nvSpPr>
          <p:cNvPr id="13" name="object 13"/>
          <p:cNvSpPr txBox="1"/>
          <p:nvPr/>
        </p:nvSpPr>
        <p:spPr>
          <a:xfrm>
            <a:off x="3963722" y="6903211"/>
            <a:ext cx="2731135" cy="2064604"/>
          </a:xfrm>
          <a:prstGeom prst="rect">
            <a:avLst/>
          </a:prstGeom>
        </p:spPr>
        <p:txBody>
          <a:bodyPr vert="horz" wrap="square" lIns="0" tIns="11430" rIns="0" bIns="0" rtlCol="0">
            <a:spAutoFit/>
          </a:bodyPr>
          <a:lstStyle/>
          <a:p>
            <a:pPr marL="12700" marR="5080" algn="just">
              <a:lnSpc>
                <a:spcPct val="107100"/>
              </a:lnSpc>
              <a:spcBef>
                <a:spcPts val="90"/>
              </a:spcBef>
            </a:pPr>
            <a:r>
              <a:rPr lang="en-US" dirty="0">
                <a:latin typeface="Arial"/>
                <a:cs typeface="Arial"/>
              </a:rPr>
              <a:t>They p</a:t>
            </a:r>
            <a:r>
              <a:rPr lang="en-US" sz="1800" dirty="0">
                <a:latin typeface="Arial"/>
                <a:cs typeface="Arial"/>
              </a:rPr>
              <a:t>lay a pivotal role in advancing technological solutions, contributing to the transformation of sectors such as travel and tourism, smart cities, and life sciences.</a:t>
            </a:r>
            <a:endParaRPr sz="1800" dirty="0">
              <a:latin typeface="Arial"/>
              <a:cs typeface="Arial"/>
            </a:endParaRPr>
          </a:p>
        </p:txBody>
      </p:sp>
      <p:sp>
        <p:nvSpPr>
          <p:cNvPr id="14" name="object 14"/>
          <p:cNvSpPr txBox="1"/>
          <p:nvPr/>
        </p:nvSpPr>
        <p:spPr>
          <a:xfrm>
            <a:off x="7375566" y="6906259"/>
            <a:ext cx="2485533" cy="2228815"/>
          </a:xfrm>
          <a:prstGeom prst="rect">
            <a:avLst/>
          </a:prstGeom>
        </p:spPr>
        <p:txBody>
          <a:bodyPr vert="horz" wrap="square" lIns="0" tIns="12700" rIns="0" bIns="0" rtlCol="0">
            <a:spAutoFit/>
          </a:bodyPr>
          <a:lstStyle/>
          <a:p>
            <a:pPr marL="12700" marR="5080" algn="just">
              <a:lnSpc>
                <a:spcPct val="99900"/>
              </a:lnSpc>
              <a:spcBef>
                <a:spcPts val="100"/>
              </a:spcBef>
            </a:pPr>
            <a:r>
              <a:rPr lang="en-US" sz="1800" dirty="0">
                <a:latin typeface="Arial"/>
                <a:cs typeface="Arial"/>
              </a:rPr>
              <a:t>Additionally, they focus strategically on education, financial services, and healthcare, fostering innovation and driving advancements in technology.</a:t>
            </a:r>
          </a:p>
        </p:txBody>
      </p:sp>
      <p:sp>
        <p:nvSpPr>
          <p:cNvPr id="15" name="object 15"/>
          <p:cNvSpPr/>
          <p:nvPr/>
        </p:nvSpPr>
        <p:spPr>
          <a:xfrm>
            <a:off x="533027" y="2938818"/>
            <a:ext cx="9519285" cy="0"/>
          </a:xfrm>
          <a:custGeom>
            <a:avLst/>
            <a:gdLst/>
            <a:ahLst/>
            <a:cxnLst/>
            <a:rect l="l" t="t" r="r" b="b"/>
            <a:pathLst>
              <a:path w="9519285">
                <a:moveTo>
                  <a:pt x="0" y="0"/>
                </a:moveTo>
                <a:lnTo>
                  <a:pt x="9519023" y="1"/>
                </a:lnTo>
              </a:path>
            </a:pathLst>
          </a:custGeom>
          <a:ln w="25400">
            <a:solidFill>
              <a:srgbClr val="0064FF"/>
            </a:solidFill>
          </a:ln>
        </p:spPr>
        <p:txBody>
          <a:bodyPr wrap="square" lIns="0" tIns="0" rIns="0" bIns="0" rtlCol="0"/>
          <a:lstStyle/>
          <a:p>
            <a:endParaRPr/>
          </a:p>
        </p:txBody>
      </p:sp>
      <p:sp>
        <p:nvSpPr>
          <p:cNvPr id="16" name="object 16"/>
          <p:cNvSpPr/>
          <p:nvPr/>
        </p:nvSpPr>
        <p:spPr>
          <a:xfrm>
            <a:off x="533025" y="1315388"/>
            <a:ext cx="18995390" cy="0"/>
          </a:xfrm>
          <a:custGeom>
            <a:avLst/>
            <a:gdLst/>
            <a:ahLst/>
            <a:cxnLst/>
            <a:rect l="l" t="t" r="r" b="b"/>
            <a:pathLst>
              <a:path w="18995390">
                <a:moveTo>
                  <a:pt x="0" y="0"/>
                </a:moveTo>
                <a:lnTo>
                  <a:pt x="18995332" y="1"/>
                </a:lnTo>
              </a:path>
            </a:pathLst>
          </a:custGeom>
          <a:ln w="25400">
            <a:solidFill>
              <a:srgbClr val="0064FF"/>
            </a:solidFill>
          </a:ln>
        </p:spPr>
        <p:txBody>
          <a:bodyPr wrap="square" lIns="0" tIns="0" rIns="0" bIns="0" rtlCol="0"/>
          <a:lstStyle/>
          <a:p>
            <a:endParaRPr/>
          </a:p>
        </p:txBody>
      </p:sp>
      <p:sp>
        <p:nvSpPr>
          <p:cNvPr id="17" name="object 17"/>
          <p:cNvSpPr/>
          <p:nvPr/>
        </p:nvSpPr>
        <p:spPr>
          <a:xfrm>
            <a:off x="514364" y="4828617"/>
            <a:ext cx="9519285" cy="0"/>
          </a:xfrm>
          <a:custGeom>
            <a:avLst/>
            <a:gdLst/>
            <a:ahLst/>
            <a:cxnLst/>
            <a:rect l="l" t="t" r="r" b="b"/>
            <a:pathLst>
              <a:path w="9519285">
                <a:moveTo>
                  <a:pt x="0" y="0"/>
                </a:moveTo>
                <a:lnTo>
                  <a:pt x="9519023" y="1"/>
                </a:lnTo>
              </a:path>
            </a:pathLst>
          </a:custGeom>
          <a:ln w="25400">
            <a:solidFill>
              <a:srgbClr val="0064FF"/>
            </a:solidFill>
          </a:ln>
        </p:spPr>
        <p:txBody>
          <a:bodyPr wrap="square" lIns="0" tIns="0" rIns="0" bIns="0" rtlCol="0"/>
          <a:lstStyle/>
          <a:p>
            <a:endParaRPr/>
          </a:p>
        </p:txBody>
      </p:sp>
      <p:sp>
        <p:nvSpPr>
          <p:cNvPr id="18" name="object 18"/>
          <p:cNvSpPr txBox="1"/>
          <p:nvPr/>
        </p:nvSpPr>
        <p:spPr>
          <a:xfrm>
            <a:off x="738372" y="5197347"/>
            <a:ext cx="1059180" cy="1003300"/>
          </a:xfrm>
          <a:prstGeom prst="rect">
            <a:avLst/>
          </a:prstGeom>
        </p:spPr>
        <p:txBody>
          <a:bodyPr vert="horz" wrap="square" lIns="0" tIns="12700" rIns="0" bIns="0" rtlCol="0">
            <a:spAutoFit/>
          </a:bodyPr>
          <a:lstStyle/>
          <a:p>
            <a:pPr algn="ctr">
              <a:lnSpc>
                <a:spcPct val="100000"/>
              </a:lnSpc>
              <a:spcBef>
                <a:spcPts val="100"/>
              </a:spcBef>
            </a:pPr>
            <a:r>
              <a:rPr lang="en-US" sz="4000" b="1" spc="-25" dirty="0">
                <a:solidFill>
                  <a:srgbClr val="0064FF"/>
                </a:solidFill>
                <a:latin typeface="Arial"/>
                <a:cs typeface="Arial"/>
              </a:rPr>
              <a:t>21</a:t>
            </a:r>
            <a:endParaRPr sz="4000" dirty="0">
              <a:latin typeface="Arial"/>
              <a:cs typeface="Arial"/>
            </a:endParaRPr>
          </a:p>
          <a:p>
            <a:pPr algn="ctr">
              <a:lnSpc>
                <a:spcPct val="100000"/>
              </a:lnSpc>
              <a:spcBef>
                <a:spcPts val="15"/>
              </a:spcBef>
            </a:pPr>
            <a:r>
              <a:rPr sz="2400" spc="-10" dirty="0">
                <a:solidFill>
                  <a:srgbClr val="0064FF"/>
                </a:solidFill>
                <a:latin typeface="Arial"/>
                <a:cs typeface="Arial"/>
              </a:rPr>
              <a:t>Sectors</a:t>
            </a:r>
            <a:endParaRPr sz="2400" dirty="0">
              <a:latin typeface="Arial"/>
              <a:cs typeface="Arial"/>
            </a:endParaRPr>
          </a:p>
        </p:txBody>
      </p:sp>
      <p:sp>
        <p:nvSpPr>
          <p:cNvPr id="31" name="object 31"/>
          <p:cNvSpPr txBox="1"/>
          <p:nvPr/>
        </p:nvSpPr>
        <p:spPr>
          <a:xfrm>
            <a:off x="2659335" y="5287771"/>
            <a:ext cx="5862546" cy="843821"/>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0064FF"/>
                </a:solidFill>
                <a:latin typeface="Arial"/>
                <a:cs typeface="Arial"/>
              </a:rPr>
              <a:t>EDIHs</a:t>
            </a:r>
            <a:r>
              <a:rPr sz="5400" b="1" spc="-40" dirty="0">
                <a:solidFill>
                  <a:srgbClr val="0064FF"/>
                </a:solidFill>
                <a:latin typeface="Arial"/>
                <a:cs typeface="Arial"/>
              </a:rPr>
              <a:t> </a:t>
            </a:r>
            <a:r>
              <a:rPr sz="5400" b="1" dirty="0">
                <a:solidFill>
                  <a:srgbClr val="0064FF"/>
                </a:solidFill>
                <a:latin typeface="Arial"/>
                <a:cs typeface="Arial"/>
              </a:rPr>
              <a:t>in</a:t>
            </a:r>
            <a:r>
              <a:rPr sz="5400" b="1" spc="-235" dirty="0">
                <a:solidFill>
                  <a:srgbClr val="0064FF"/>
                </a:solidFill>
                <a:latin typeface="Arial"/>
                <a:cs typeface="Arial"/>
              </a:rPr>
              <a:t> </a:t>
            </a:r>
            <a:r>
              <a:rPr lang="en-US" sz="5400" b="1" spc="-10" dirty="0">
                <a:solidFill>
                  <a:srgbClr val="0064FF"/>
                </a:solidFill>
                <a:latin typeface="Arial"/>
                <a:cs typeface="Arial"/>
              </a:rPr>
              <a:t>Ireland</a:t>
            </a:r>
            <a:endParaRPr sz="5400" dirty="0">
              <a:latin typeface="Arial"/>
              <a:cs typeface="Arial"/>
            </a:endParaRPr>
          </a:p>
        </p:txBody>
      </p:sp>
      <p:sp>
        <p:nvSpPr>
          <p:cNvPr id="32" name="object 32"/>
          <p:cNvSpPr/>
          <p:nvPr/>
        </p:nvSpPr>
        <p:spPr>
          <a:xfrm>
            <a:off x="679450" y="6799853"/>
            <a:ext cx="2712720" cy="0"/>
          </a:xfrm>
          <a:custGeom>
            <a:avLst/>
            <a:gdLst/>
            <a:ahLst/>
            <a:cxnLst/>
            <a:rect l="l" t="t" r="r" b="b"/>
            <a:pathLst>
              <a:path w="2712720">
                <a:moveTo>
                  <a:pt x="0" y="0"/>
                </a:moveTo>
                <a:lnTo>
                  <a:pt x="2712501" y="1"/>
                </a:lnTo>
              </a:path>
            </a:pathLst>
          </a:custGeom>
          <a:ln w="25400">
            <a:solidFill>
              <a:srgbClr val="FF5A63"/>
            </a:solidFill>
          </a:ln>
        </p:spPr>
        <p:txBody>
          <a:bodyPr wrap="square" lIns="0" tIns="0" rIns="0" bIns="0" rtlCol="0"/>
          <a:lstStyle/>
          <a:p>
            <a:endParaRPr/>
          </a:p>
        </p:txBody>
      </p:sp>
      <p:sp>
        <p:nvSpPr>
          <p:cNvPr id="33" name="object 33"/>
          <p:cNvSpPr/>
          <p:nvPr/>
        </p:nvSpPr>
        <p:spPr>
          <a:xfrm>
            <a:off x="3884982" y="6799853"/>
            <a:ext cx="2893060" cy="0"/>
          </a:xfrm>
          <a:custGeom>
            <a:avLst/>
            <a:gdLst/>
            <a:ahLst/>
            <a:cxnLst/>
            <a:rect l="l" t="t" r="r" b="b"/>
            <a:pathLst>
              <a:path w="2893059">
                <a:moveTo>
                  <a:pt x="0" y="0"/>
                </a:moveTo>
                <a:lnTo>
                  <a:pt x="2892517" y="1"/>
                </a:lnTo>
              </a:path>
            </a:pathLst>
          </a:custGeom>
          <a:ln w="25400">
            <a:solidFill>
              <a:srgbClr val="0064FF"/>
            </a:solidFill>
          </a:ln>
        </p:spPr>
        <p:txBody>
          <a:bodyPr wrap="square" lIns="0" tIns="0" rIns="0" bIns="0" rtlCol="0"/>
          <a:lstStyle/>
          <a:p>
            <a:endParaRPr/>
          </a:p>
        </p:txBody>
      </p:sp>
      <p:sp>
        <p:nvSpPr>
          <p:cNvPr id="34" name="object 34"/>
          <p:cNvSpPr/>
          <p:nvPr/>
        </p:nvSpPr>
        <p:spPr>
          <a:xfrm>
            <a:off x="7296826" y="6799853"/>
            <a:ext cx="2536825" cy="0"/>
          </a:xfrm>
          <a:custGeom>
            <a:avLst/>
            <a:gdLst/>
            <a:ahLst/>
            <a:cxnLst/>
            <a:rect l="l" t="t" r="r" b="b"/>
            <a:pathLst>
              <a:path w="2536825">
                <a:moveTo>
                  <a:pt x="0" y="0"/>
                </a:moveTo>
                <a:lnTo>
                  <a:pt x="2536629" y="1"/>
                </a:lnTo>
              </a:path>
            </a:pathLst>
          </a:custGeom>
          <a:ln w="25400">
            <a:solidFill>
              <a:srgbClr val="FFCF00"/>
            </a:solidFill>
          </a:ln>
        </p:spPr>
        <p:txBody>
          <a:bodyPr wrap="square" lIns="0" tIns="0" rIns="0" bIns="0" rtlCol="0"/>
          <a:lstStyle/>
          <a:p>
            <a:endParaRPr/>
          </a:p>
        </p:txBody>
      </p:sp>
      <p:grpSp>
        <p:nvGrpSpPr>
          <p:cNvPr id="51" name="object 51"/>
          <p:cNvGrpSpPr/>
          <p:nvPr/>
        </p:nvGrpSpPr>
        <p:grpSpPr>
          <a:xfrm>
            <a:off x="10528232" y="1486964"/>
            <a:ext cx="222250" cy="267970"/>
            <a:chOff x="10528232" y="1486964"/>
            <a:chExt cx="222250" cy="267970"/>
          </a:xfrm>
        </p:grpSpPr>
        <p:sp>
          <p:nvSpPr>
            <p:cNvPr id="52" name="object 52"/>
            <p:cNvSpPr/>
            <p:nvPr/>
          </p:nvSpPr>
          <p:spPr>
            <a:xfrm>
              <a:off x="10528232" y="1486964"/>
              <a:ext cx="222250" cy="267970"/>
            </a:xfrm>
            <a:custGeom>
              <a:avLst/>
              <a:gdLst/>
              <a:ahLst/>
              <a:cxnLst/>
              <a:rect l="l" t="t" r="r" b="b"/>
              <a:pathLst>
                <a:path w="222250" h="267969">
                  <a:moveTo>
                    <a:pt x="110375" y="0"/>
                  </a:moveTo>
                  <a:lnTo>
                    <a:pt x="68707" y="8280"/>
                  </a:lnTo>
                  <a:lnTo>
                    <a:pt x="32144" y="32769"/>
                  </a:lnTo>
                  <a:lnTo>
                    <a:pt x="7948" y="69525"/>
                  </a:lnTo>
                  <a:lnTo>
                    <a:pt x="0" y="111257"/>
                  </a:lnTo>
                  <a:lnTo>
                    <a:pt x="8280" y="152926"/>
                  </a:lnTo>
                  <a:lnTo>
                    <a:pt x="32769" y="189488"/>
                  </a:lnTo>
                  <a:lnTo>
                    <a:pt x="111441" y="267535"/>
                  </a:lnTo>
                  <a:lnTo>
                    <a:pt x="189487" y="188863"/>
                  </a:lnTo>
                  <a:lnTo>
                    <a:pt x="213685" y="152107"/>
                  </a:lnTo>
                  <a:lnTo>
                    <a:pt x="221633" y="110375"/>
                  </a:lnTo>
                  <a:lnTo>
                    <a:pt x="213353" y="68707"/>
                  </a:lnTo>
                  <a:lnTo>
                    <a:pt x="188864" y="32145"/>
                  </a:lnTo>
                  <a:lnTo>
                    <a:pt x="152108" y="7948"/>
                  </a:lnTo>
                  <a:lnTo>
                    <a:pt x="110375" y="0"/>
                  </a:lnTo>
                  <a:close/>
                </a:path>
              </a:pathLst>
            </a:custGeom>
            <a:solidFill>
              <a:srgbClr val="0068FF"/>
            </a:solidFill>
          </p:spPr>
          <p:txBody>
            <a:bodyPr wrap="square" lIns="0" tIns="0" rIns="0" bIns="0" rtlCol="0"/>
            <a:lstStyle/>
            <a:p>
              <a:endParaRPr/>
            </a:p>
          </p:txBody>
        </p:sp>
        <p:pic>
          <p:nvPicPr>
            <p:cNvPr id="53" name="object 53"/>
            <p:cNvPicPr/>
            <p:nvPr/>
          </p:nvPicPr>
          <p:blipFill>
            <a:blip r:embed="rId4" cstate="print"/>
            <a:stretch>
              <a:fillRect/>
            </a:stretch>
          </p:blipFill>
          <p:spPr>
            <a:xfrm>
              <a:off x="10569126" y="1530738"/>
              <a:ext cx="139844" cy="134084"/>
            </a:xfrm>
            <a:prstGeom prst="rect">
              <a:avLst/>
            </a:prstGeom>
          </p:spPr>
        </p:pic>
      </p:grpSp>
      <p:sp>
        <p:nvSpPr>
          <p:cNvPr id="54" name="object 54"/>
          <p:cNvSpPr txBox="1"/>
          <p:nvPr/>
        </p:nvSpPr>
        <p:spPr>
          <a:xfrm>
            <a:off x="10870044" y="1424940"/>
            <a:ext cx="575574" cy="320601"/>
          </a:xfrm>
          <a:prstGeom prst="rect">
            <a:avLst/>
          </a:prstGeom>
        </p:spPr>
        <p:txBody>
          <a:bodyPr vert="horz" wrap="square" lIns="0" tIns="12700" rIns="0" bIns="0" rtlCol="0">
            <a:spAutoFit/>
          </a:bodyPr>
          <a:lstStyle/>
          <a:p>
            <a:pPr marL="12700">
              <a:lnSpc>
                <a:spcPct val="100000"/>
              </a:lnSpc>
              <a:spcBef>
                <a:spcPts val="100"/>
              </a:spcBef>
            </a:pPr>
            <a:r>
              <a:rPr sz="2000" spc="-20" dirty="0">
                <a:latin typeface="EC Square Sans Cond Pro"/>
                <a:cs typeface="EC Square Sans Cond Pro"/>
              </a:rPr>
              <a:t>EDIH</a:t>
            </a:r>
            <a:endParaRPr sz="2000" dirty="0">
              <a:latin typeface="EC Square Sans Cond Pro"/>
              <a:cs typeface="EC Square Sans Cond Pro"/>
            </a:endParaRPr>
          </a:p>
        </p:txBody>
      </p:sp>
      <p:grpSp>
        <p:nvGrpSpPr>
          <p:cNvPr id="55" name="object 55"/>
          <p:cNvGrpSpPr/>
          <p:nvPr/>
        </p:nvGrpSpPr>
        <p:grpSpPr>
          <a:xfrm>
            <a:off x="11565180" y="1486964"/>
            <a:ext cx="222250" cy="267970"/>
            <a:chOff x="11565180" y="1486964"/>
            <a:chExt cx="222250" cy="267970"/>
          </a:xfrm>
        </p:grpSpPr>
        <p:pic>
          <p:nvPicPr>
            <p:cNvPr id="56" name="object 56"/>
            <p:cNvPicPr/>
            <p:nvPr/>
          </p:nvPicPr>
          <p:blipFill>
            <a:blip r:embed="rId5" cstate="print"/>
            <a:stretch>
              <a:fillRect/>
            </a:stretch>
          </p:blipFill>
          <p:spPr>
            <a:xfrm>
              <a:off x="11606075" y="1530738"/>
              <a:ext cx="139843" cy="134084"/>
            </a:xfrm>
            <a:prstGeom prst="rect">
              <a:avLst/>
            </a:prstGeom>
          </p:spPr>
        </p:pic>
        <p:sp>
          <p:nvSpPr>
            <p:cNvPr id="57" name="object 57"/>
            <p:cNvSpPr/>
            <p:nvPr/>
          </p:nvSpPr>
          <p:spPr>
            <a:xfrm>
              <a:off x="11565180" y="1486964"/>
              <a:ext cx="222250" cy="267970"/>
            </a:xfrm>
            <a:custGeom>
              <a:avLst/>
              <a:gdLst/>
              <a:ahLst/>
              <a:cxnLst/>
              <a:rect l="l" t="t" r="r" b="b"/>
              <a:pathLst>
                <a:path w="222250" h="267969">
                  <a:moveTo>
                    <a:pt x="110375" y="0"/>
                  </a:moveTo>
                  <a:lnTo>
                    <a:pt x="68707" y="8280"/>
                  </a:lnTo>
                  <a:lnTo>
                    <a:pt x="32144" y="32769"/>
                  </a:lnTo>
                  <a:lnTo>
                    <a:pt x="7948" y="69525"/>
                  </a:lnTo>
                  <a:lnTo>
                    <a:pt x="0" y="111257"/>
                  </a:lnTo>
                  <a:lnTo>
                    <a:pt x="8280" y="152926"/>
                  </a:lnTo>
                  <a:lnTo>
                    <a:pt x="32769" y="189488"/>
                  </a:lnTo>
                  <a:lnTo>
                    <a:pt x="111441" y="267535"/>
                  </a:lnTo>
                  <a:lnTo>
                    <a:pt x="189487" y="188863"/>
                  </a:lnTo>
                  <a:lnTo>
                    <a:pt x="213685" y="152107"/>
                  </a:lnTo>
                  <a:lnTo>
                    <a:pt x="221633" y="110375"/>
                  </a:lnTo>
                  <a:lnTo>
                    <a:pt x="213352" y="68707"/>
                  </a:lnTo>
                  <a:lnTo>
                    <a:pt x="188864" y="32145"/>
                  </a:lnTo>
                  <a:lnTo>
                    <a:pt x="152108" y="7948"/>
                  </a:lnTo>
                  <a:lnTo>
                    <a:pt x="110375" y="0"/>
                  </a:lnTo>
                  <a:close/>
                </a:path>
              </a:pathLst>
            </a:custGeom>
            <a:solidFill>
              <a:srgbClr val="41914B"/>
            </a:solidFill>
          </p:spPr>
          <p:txBody>
            <a:bodyPr wrap="square" lIns="0" tIns="0" rIns="0" bIns="0" rtlCol="0"/>
            <a:lstStyle/>
            <a:p>
              <a:endParaRPr/>
            </a:p>
          </p:txBody>
        </p:sp>
        <p:pic>
          <p:nvPicPr>
            <p:cNvPr id="58" name="object 58"/>
            <p:cNvPicPr/>
            <p:nvPr/>
          </p:nvPicPr>
          <p:blipFill>
            <a:blip r:embed="rId5" cstate="print"/>
            <a:stretch>
              <a:fillRect/>
            </a:stretch>
          </p:blipFill>
          <p:spPr>
            <a:xfrm>
              <a:off x="11606075" y="1530738"/>
              <a:ext cx="139843" cy="134084"/>
            </a:xfrm>
            <a:prstGeom prst="rect">
              <a:avLst/>
            </a:prstGeom>
          </p:spPr>
        </p:pic>
      </p:grpSp>
      <p:sp>
        <p:nvSpPr>
          <p:cNvPr id="59" name="object 59"/>
          <p:cNvSpPr txBox="1"/>
          <p:nvPr/>
        </p:nvSpPr>
        <p:spPr>
          <a:xfrm>
            <a:off x="11906992" y="1424939"/>
            <a:ext cx="575574" cy="320601"/>
          </a:xfrm>
          <a:prstGeom prst="rect">
            <a:avLst/>
          </a:prstGeom>
        </p:spPr>
        <p:txBody>
          <a:bodyPr vert="horz" wrap="square" lIns="0" tIns="12700" rIns="0" bIns="0" rtlCol="0">
            <a:spAutoFit/>
          </a:bodyPr>
          <a:lstStyle/>
          <a:p>
            <a:pPr marL="12700">
              <a:lnSpc>
                <a:spcPct val="100000"/>
              </a:lnSpc>
              <a:spcBef>
                <a:spcPts val="100"/>
              </a:spcBef>
            </a:pPr>
            <a:r>
              <a:rPr sz="2000" spc="-25" dirty="0">
                <a:latin typeface="EC Square Sans Cond Pro"/>
                <a:cs typeface="EC Square Sans Cond Pro"/>
              </a:rPr>
              <a:t>SoE</a:t>
            </a:r>
            <a:endParaRPr sz="2000" dirty="0">
              <a:latin typeface="EC Square Sans Cond Pro"/>
              <a:cs typeface="EC Square Sans Cond Pro"/>
            </a:endParaRPr>
          </a:p>
        </p:txBody>
      </p:sp>
      <p:sp>
        <p:nvSpPr>
          <p:cNvPr id="60" name="object 60"/>
          <p:cNvSpPr txBox="1"/>
          <p:nvPr/>
        </p:nvSpPr>
        <p:spPr>
          <a:xfrm>
            <a:off x="15978314" y="9270492"/>
            <a:ext cx="3335654"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64FF"/>
                </a:solidFill>
                <a:latin typeface="Arial"/>
                <a:cs typeface="Arial"/>
              </a:rPr>
              <a:t>*Funded</a:t>
            </a:r>
            <a:r>
              <a:rPr sz="1400" spc="-35" dirty="0">
                <a:solidFill>
                  <a:srgbClr val="0064FF"/>
                </a:solidFill>
                <a:latin typeface="Arial"/>
                <a:cs typeface="Arial"/>
              </a:rPr>
              <a:t> </a:t>
            </a:r>
            <a:r>
              <a:rPr sz="1400" dirty="0">
                <a:solidFill>
                  <a:srgbClr val="0064FF"/>
                </a:solidFill>
                <a:latin typeface="Arial"/>
                <a:cs typeface="Arial"/>
              </a:rPr>
              <a:t>under</a:t>
            </a:r>
            <a:r>
              <a:rPr sz="1400" spc="-35" dirty="0">
                <a:solidFill>
                  <a:srgbClr val="0064FF"/>
                </a:solidFill>
                <a:latin typeface="Arial"/>
                <a:cs typeface="Arial"/>
              </a:rPr>
              <a:t> </a:t>
            </a:r>
            <a:r>
              <a:rPr sz="1400" dirty="0">
                <a:solidFill>
                  <a:srgbClr val="0064FF"/>
                </a:solidFill>
                <a:latin typeface="Arial"/>
                <a:cs typeface="Arial"/>
              </a:rPr>
              <a:t>Digital</a:t>
            </a:r>
            <a:r>
              <a:rPr sz="1400" spc="-25" dirty="0">
                <a:solidFill>
                  <a:srgbClr val="0064FF"/>
                </a:solidFill>
                <a:latin typeface="Arial"/>
                <a:cs typeface="Arial"/>
              </a:rPr>
              <a:t> </a:t>
            </a:r>
            <a:r>
              <a:rPr sz="1400" dirty="0">
                <a:solidFill>
                  <a:srgbClr val="0064FF"/>
                </a:solidFill>
                <a:latin typeface="Arial"/>
                <a:cs typeface="Arial"/>
              </a:rPr>
              <a:t>Europe</a:t>
            </a:r>
            <a:r>
              <a:rPr sz="1400" spc="-30" dirty="0">
                <a:solidFill>
                  <a:srgbClr val="0064FF"/>
                </a:solidFill>
                <a:latin typeface="Arial"/>
                <a:cs typeface="Arial"/>
              </a:rPr>
              <a:t> </a:t>
            </a:r>
            <a:r>
              <a:rPr sz="1400" spc="-10" dirty="0">
                <a:solidFill>
                  <a:srgbClr val="0064FF"/>
                </a:solidFill>
                <a:latin typeface="Arial"/>
                <a:cs typeface="Arial"/>
              </a:rPr>
              <a:t>Programme</a:t>
            </a:r>
            <a:endParaRPr sz="1400">
              <a:latin typeface="Arial"/>
              <a:cs typeface="Arial"/>
            </a:endParaRPr>
          </a:p>
        </p:txBody>
      </p:sp>
      <p:sp>
        <p:nvSpPr>
          <p:cNvPr id="61" name="object 61"/>
          <p:cNvSpPr/>
          <p:nvPr/>
        </p:nvSpPr>
        <p:spPr>
          <a:xfrm>
            <a:off x="10661650" y="9361095"/>
            <a:ext cx="204470" cy="104139"/>
          </a:xfrm>
          <a:custGeom>
            <a:avLst/>
            <a:gdLst/>
            <a:ahLst/>
            <a:cxnLst/>
            <a:rect l="l" t="t" r="r" b="b"/>
            <a:pathLst>
              <a:path w="204470" h="104140">
                <a:moveTo>
                  <a:pt x="204266" y="0"/>
                </a:moveTo>
                <a:lnTo>
                  <a:pt x="0" y="0"/>
                </a:lnTo>
                <a:lnTo>
                  <a:pt x="0" y="103581"/>
                </a:lnTo>
                <a:lnTo>
                  <a:pt x="204266" y="103581"/>
                </a:lnTo>
                <a:lnTo>
                  <a:pt x="204266" y="0"/>
                </a:lnTo>
                <a:close/>
              </a:path>
            </a:pathLst>
          </a:custGeom>
          <a:solidFill>
            <a:srgbClr val="0068FF"/>
          </a:solidFill>
        </p:spPr>
        <p:txBody>
          <a:bodyPr wrap="square" lIns="0" tIns="0" rIns="0" bIns="0" rtlCol="0"/>
          <a:lstStyle/>
          <a:p>
            <a:endParaRPr/>
          </a:p>
        </p:txBody>
      </p:sp>
      <p:sp>
        <p:nvSpPr>
          <p:cNvPr id="64" name="object 64"/>
          <p:cNvSpPr/>
          <p:nvPr/>
        </p:nvSpPr>
        <p:spPr>
          <a:xfrm>
            <a:off x="10661650" y="9589699"/>
            <a:ext cx="204470" cy="104139"/>
          </a:xfrm>
          <a:custGeom>
            <a:avLst/>
            <a:gdLst/>
            <a:ahLst/>
            <a:cxnLst/>
            <a:rect l="l" t="t" r="r" b="b"/>
            <a:pathLst>
              <a:path w="204470" h="104140">
                <a:moveTo>
                  <a:pt x="204266" y="0"/>
                </a:moveTo>
                <a:lnTo>
                  <a:pt x="0" y="0"/>
                </a:lnTo>
                <a:lnTo>
                  <a:pt x="0" y="103581"/>
                </a:lnTo>
                <a:lnTo>
                  <a:pt x="204266" y="103581"/>
                </a:lnTo>
                <a:lnTo>
                  <a:pt x="204266" y="0"/>
                </a:lnTo>
                <a:close/>
              </a:path>
            </a:pathLst>
          </a:custGeom>
          <a:solidFill>
            <a:srgbClr val="41914B"/>
          </a:solidFill>
        </p:spPr>
        <p:txBody>
          <a:bodyPr wrap="square" lIns="0" tIns="0" rIns="0" bIns="0" rtlCol="0"/>
          <a:lstStyle/>
          <a:p>
            <a:endParaRPr/>
          </a:p>
        </p:txBody>
      </p:sp>
      <p:sp>
        <p:nvSpPr>
          <p:cNvPr id="65" name="object 65"/>
          <p:cNvSpPr txBox="1"/>
          <p:nvPr/>
        </p:nvSpPr>
        <p:spPr>
          <a:xfrm>
            <a:off x="10915936" y="9260332"/>
            <a:ext cx="2746375" cy="52578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64FF"/>
                </a:solidFill>
                <a:latin typeface="Arial"/>
                <a:cs typeface="Arial"/>
              </a:rPr>
              <a:t>*</a:t>
            </a:r>
            <a:r>
              <a:rPr sz="1400" dirty="0">
                <a:solidFill>
                  <a:srgbClr val="0064FF"/>
                </a:solidFill>
                <a:latin typeface="Arial"/>
                <a:cs typeface="Arial"/>
              </a:rPr>
              <a:t>European</a:t>
            </a:r>
            <a:r>
              <a:rPr sz="1400" spc="-50" dirty="0">
                <a:solidFill>
                  <a:srgbClr val="0064FF"/>
                </a:solidFill>
                <a:latin typeface="Arial"/>
                <a:cs typeface="Arial"/>
              </a:rPr>
              <a:t> </a:t>
            </a:r>
            <a:r>
              <a:rPr sz="1400" b="1" dirty="0">
                <a:solidFill>
                  <a:srgbClr val="0064FF"/>
                </a:solidFill>
                <a:latin typeface="Arial"/>
                <a:cs typeface="Arial"/>
              </a:rPr>
              <a:t>D</a:t>
            </a:r>
            <a:r>
              <a:rPr sz="1400" dirty="0">
                <a:solidFill>
                  <a:srgbClr val="0064FF"/>
                </a:solidFill>
                <a:latin typeface="Arial"/>
                <a:cs typeface="Arial"/>
              </a:rPr>
              <a:t>igital</a:t>
            </a:r>
            <a:r>
              <a:rPr sz="1400" spc="-40" dirty="0">
                <a:solidFill>
                  <a:srgbClr val="0064FF"/>
                </a:solidFill>
                <a:latin typeface="Arial"/>
                <a:cs typeface="Arial"/>
              </a:rPr>
              <a:t> </a:t>
            </a:r>
            <a:r>
              <a:rPr sz="1400" b="1" dirty="0">
                <a:solidFill>
                  <a:srgbClr val="0064FF"/>
                </a:solidFill>
                <a:latin typeface="Arial"/>
                <a:cs typeface="Arial"/>
              </a:rPr>
              <a:t>I</a:t>
            </a:r>
            <a:r>
              <a:rPr sz="1400" dirty="0">
                <a:solidFill>
                  <a:srgbClr val="0064FF"/>
                </a:solidFill>
                <a:latin typeface="Arial"/>
                <a:cs typeface="Arial"/>
              </a:rPr>
              <a:t>nnovation</a:t>
            </a:r>
            <a:r>
              <a:rPr sz="1400" spc="-50" dirty="0">
                <a:solidFill>
                  <a:srgbClr val="0064FF"/>
                </a:solidFill>
                <a:latin typeface="Arial"/>
                <a:cs typeface="Arial"/>
              </a:rPr>
              <a:t> </a:t>
            </a:r>
            <a:r>
              <a:rPr sz="1400" b="1" spc="-20" dirty="0">
                <a:solidFill>
                  <a:srgbClr val="0064FF"/>
                </a:solidFill>
                <a:latin typeface="Arial"/>
                <a:cs typeface="Arial"/>
              </a:rPr>
              <a:t>H</a:t>
            </a:r>
            <a:r>
              <a:rPr sz="1400" spc="-20" dirty="0">
                <a:solidFill>
                  <a:srgbClr val="0064FF"/>
                </a:solidFill>
                <a:latin typeface="Arial"/>
                <a:cs typeface="Arial"/>
              </a:rPr>
              <a:t>ubs</a:t>
            </a:r>
            <a:endParaRPr sz="1400" dirty="0">
              <a:latin typeface="Arial"/>
              <a:cs typeface="Arial"/>
            </a:endParaRPr>
          </a:p>
          <a:p>
            <a:pPr marL="12700">
              <a:lnSpc>
                <a:spcPct val="100000"/>
              </a:lnSpc>
              <a:spcBef>
                <a:spcPts val="95"/>
              </a:spcBef>
            </a:pPr>
            <a:r>
              <a:rPr sz="1600" dirty="0">
                <a:solidFill>
                  <a:srgbClr val="41914B"/>
                </a:solidFill>
                <a:latin typeface="Arial"/>
                <a:cs typeface="Arial"/>
              </a:rPr>
              <a:t>**</a:t>
            </a:r>
            <a:r>
              <a:rPr sz="1400" dirty="0">
                <a:solidFill>
                  <a:srgbClr val="41914B"/>
                </a:solidFill>
                <a:latin typeface="Arial"/>
                <a:cs typeface="Arial"/>
              </a:rPr>
              <a:t>Seal</a:t>
            </a:r>
            <a:r>
              <a:rPr sz="1400" spc="-25" dirty="0">
                <a:solidFill>
                  <a:srgbClr val="41914B"/>
                </a:solidFill>
                <a:latin typeface="Arial"/>
                <a:cs typeface="Arial"/>
              </a:rPr>
              <a:t> </a:t>
            </a:r>
            <a:r>
              <a:rPr sz="1400" b="1" dirty="0">
                <a:solidFill>
                  <a:srgbClr val="41914B"/>
                </a:solidFill>
                <a:latin typeface="Arial"/>
                <a:cs typeface="Arial"/>
              </a:rPr>
              <a:t>o</a:t>
            </a:r>
            <a:r>
              <a:rPr sz="1400" dirty="0">
                <a:solidFill>
                  <a:srgbClr val="41914B"/>
                </a:solidFill>
                <a:latin typeface="Arial"/>
                <a:cs typeface="Arial"/>
              </a:rPr>
              <a:t>f</a:t>
            </a:r>
            <a:r>
              <a:rPr sz="1400" spc="-25" dirty="0">
                <a:solidFill>
                  <a:srgbClr val="41914B"/>
                </a:solidFill>
                <a:latin typeface="Arial"/>
                <a:cs typeface="Arial"/>
              </a:rPr>
              <a:t> </a:t>
            </a:r>
            <a:r>
              <a:rPr sz="1400" b="1" spc="-10" dirty="0">
                <a:solidFill>
                  <a:srgbClr val="41914B"/>
                </a:solidFill>
                <a:latin typeface="Arial"/>
                <a:cs typeface="Arial"/>
              </a:rPr>
              <a:t>E</a:t>
            </a:r>
            <a:r>
              <a:rPr sz="1400" spc="-10" dirty="0">
                <a:solidFill>
                  <a:srgbClr val="41914B"/>
                </a:solidFill>
                <a:latin typeface="Arial"/>
                <a:cs typeface="Arial"/>
              </a:rPr>
              <a:t>xcellence</a:t>
            </a:r>
            <a:r>
              <a:rPr lang="en-US" sz="1400" spc="-10" dirty="0">
                <a:solidFill>
                  <a:srgbClr val="41914B"/>
                </a:solidFill>
                <a:latin typeface="Arial"/>
                <a:cs typeface="Arial"/>
              </a:rPr>
              <a:t> (</a:t>
            </a:r>
            <a:r>
              <a:rPr lang="en-US" sz="1400" spc="-10" dirty="0" err="1">
                <a:solidFill>
                  <a:srgbClr val="41914B"/>
                </a:solidFill>
                <a:latin typeface="Arial"/>
                <a:cs typeface="Arial"/>
              </a:rPr>
              <a:t>SoE</a:t>
            </a:r>
            <a:r>
              <a:rPr lang="en-US" sz="1400" spc="-10" dirty="0">
                <a:solidFill>
                  <a:srgbClr val="41914B"/>
                </a:solidFill>
                <a:latin typeface="Arial"/>
                <a:cs typeface="Arial"/>
              </a:rPr>
              <a:t>)</a:t>
            </a:r>
            <a:endParaRPr sz="1400" dirty="0">
              <a:latin typeface="Arial"/>
              <a:cs typeface="Arial"/>
            </a:endParaRPr>
          </a:p>
        </p:txBody>
      </p:sp>
      <p:sp>
        <p:nvSpPr>
          <p:cNvPr id="37" name="Rectangle 36">
            <a:extLst>
              <a:ext uri="{FF2B5EF4-FFF2-40B4-BE49-F238E27FC236}">
                <a16:creationId xmlns:a16="http://schemas.microsoft.com/office/drawing/2014/main" id="{E4297273-42E3-5591-D694-CC273435380D}"/>
              </a:ext>
            </a:extLst>
          </p:cNvPr>
          <p:cNvSpPr/>
          <p:nvPr/>
        </p:nvSpPr>
        <p:spPr>
          <a:xfrm>
            <a:off x="6337946" y="4118487"/>
            <a:ext cx="630398" cy="382008"/>
          </a:xfrm>
          <a:prstGeom prst="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solidFill>
                <a:srgbClr val="41914B"/>
              </a:solidFill>
            </a:endParaRPr>
          </a:p>
        </p:txBody>
      </p:sp>
      <p:sp>
        <p:nvSpPr>
          <p:cNvPr id="30" name="object 30"/>
          <p:cNvSpPr/>
          <p:nvPr/>
        </p:nvSpPr>
        <p:spPr>
          <a:xfrm>
            <a:off x="527048" y="3218247"/>
            <a:ext cx="1524000"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solidFill>
              <a:srgbClr val="0064FF"/>
            </a:solidFill>
          </a:ln>
        </p:spPr>
        <p:txBody>
          <a:bodyPr wrap="square" lIns="0" tIns="0" rIns="0" bIns="0" rtlCol="0"/>
          <a:lstStyle/>
          <a:p>
            <a:endParaRPr>
              <a:solidFill>
                <a:srgbClr val="FFFEFB"/>
              </a:solidFill>
            </a:endParaRPr>
          </a:p>
        </p:txBody>
      </p:sp>
      <p:sp>
        <p:nvSpPr>
          <p:cNvPr id="20" name="object 20"/>
          <p:cNvSpPr txBox="1"/>
          <p:nvPr/>
        </p:nvSpPr>
        <p:spPr>
          <a:xfrm>
            <a:off x="753811" y="3305556"/>
            <a:ext cx="1082675" cy="1003935"/>
          </a:xfrm>
          <a:prstGeom prst="rect">
            <a:avLst/>
          </a:prstGeom>
        </p:spPr>
        <p:txBody>
          <a:bodyPr vert="horz" wrap="square" lIns="0" tIns="12700" rIns="0" bIns="0" rtlCol="0">
            <a:spAutoFit/>
          </a:bodyPr>
          <a:lstStyle/>
          <a:p>
            <a:pPr algn="ctr">
              <a:lnSpc>
                <a:spcPct val="100000"/>
              </a:lnSpc>
              <a:spcBef>
                <a:spcPts val="100"/>
              </a:spcBef>
            </a:pPr>
            <a:r>
              <a:rPr lang="en-US" sz="4400" b="1" spc="-50" dirty="0">
                <a:solidFill>
                  <a:srgbClr val="0064FF"/>
                </a:solidFill>
                <a:latin typeface="Arial"/>
                <a:cs typeface="Arial"/>
              </a:rPr>
              <a:t>4</a:t>
            </a:r>
            <a:endParaRPr sz="4400" dirty="0">
              <a:latin typeface="Arial"/>
              <a:cs typeface="Arial"/>
            </a:endParaRPr>
          </a:p>
          <a:p>
            <a:pPr algn="ctr">
              <a:lnSpc>
                <a:spcPct val="100000"/>
              </a:lnSpc>
              <a:spcBef>
                <a:spcPts val="20"/>
              </a:spcBef>
            </a:pPr>
            <a:r>
              <a:rPr sz="2000" spc="-10" dirty="0">
                <a:solidFill>
                  <a:srgbClr val="0064FF"/>
                </a:solidFill>
                <a:latin typeface="Arial"/>
                <a:cs typeface="Arial"/>
              </a:rPr>
              <a:t>Members</a:t>
            </a:r>
            <a:endParaRPr sz="2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024" y="258720"/>
            <a:ext cx="18480405" cy="1031875"/>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8" name="object 18"/>
          <p:cNvSpPr txBox="1">
            <a:spLocks noGrp="1"/>
          </p:cNvSpPr>
          <p:nvPr>
            <p:ph type="title"/>
          </p:nvPr>
        </p:nvSpPr>
        <p:spPr>
          <a:xfrm>
            <a:off x="1562098" y="328676"/>
            <a:ext cx="16979900" cy="848360"/>
          </a:xfrm>
          <a:prstGeom prst="rect">
            <a:avLst/>
          </a:prstGeom>
        </p:spPr>
        <p:txBody>
          <a:bodyPr vert="horz" wrap="square" lIns="0" tIns="12700" rIns="0" bIns="0" rtlCol="0">
            <a:spAutoFit/>
          </a:bodyPr>
          <a:lstStyle/>
          <a:p>
            <a:pPr marL="12700" algn="ctr">
              <a:lnSpc>
                <a:spcPct val="100000"/>
              </a:lnSpc>
              <a:spcBef>
                <a:spcPts val="100"/>
              </a:spcBef>
            </a:pPr>
            <a:r>
              <a:rPr sz="5400" dirty="0">
                <a:solidFill>
                  <a:srgbClr val="FF5A63"/>
                </a:solidFill>
              </a:rPr>
              <a:t>Network</a:t>
            </a:r>
            <a:r>
              <a:rPr sz="5400" spc="-30" dirty="0">
                <a:solidFill>
                  <a:srgbClr val="FF5A63"/>
                </a:solidFill>
              </a:rPr>
              <a:t> </a:t>
            </a:r>
            <a:r>
              <a:rPr sz="5400" dirty="0">
                <a:solidFill>
                  <a:srgbClr val="FF5A63"/>
                </a:solidFill>
              </a:rPr>
              <a:t>overview:</a:t>
            </a:r>
            <a:r>
              <a:rPr sz="5400" spc="-20" dirty="0">
                <a:solidFill>
                  <a:srgbClr val="FF5A63"/>
                </a:solidFill>
              </a:rPr>
              <a:t> </a:t>
            </a:r>
            <a:r>
              <a:rPr lang="en-US" sz="5400" dirty="0">
                <a:solidFill>
                  <a:srgbClr val="FF5A63"/>
                </a:solidFill>
              </a:rPr>
              <a:t>4</a:t>
            </a:r>
            <a:r>
              <a:rPr sz="5400" spc="-30" dirty="0">
                <a:solidFill>
                  <a:srgbClr val="FF5A63"/>
                </a:solidFill>
              </a:rPr>
              <a:t> </a:t>
            </a:r>
            <a:r>
              <a:rPr sz="5400" dirty="0">
                <a:solidFill>
                  <a:srgbClr val="FF5A63"/>
                </a:solidFill>
              </a:rPr>
              <a:t>members</a:t>
            </a:r>
            <a:r>
              <a:rPr sz="5400" spc="-20" dirty="0">
                <a:solidFill>
                  <a:srgbClr val="FF5A63"/>
                </a:solidFill>
              </a:rPr>
              <a:t> </a:t>
            </a:r>
            <a:r>
              <a:rPr lang="en-US" sz="5400" dirty="0">
                <a:solidFill>
                  <a:srgbClr val="FF5A63"/>
                </a:solidFill>
              </a:rPr>
              <a:t>–</a:t>
            </a:r>
            <a:r>
              <a:rPr sz="5400" spc="-20" dirty="0">
                <a:solidFill>
                  <a:srgbClr val="FF5A63"/>
                </a:solidFill>
              </a:rPr>
              <a:t> </a:t>
            </a:r>
            <a:r>
              <a:rPr lang="en-US" sz="5400" dirty="0">
                <a:solidFill>
                  <a:srgbClr val="0064FF"/>
                </a:solidFill>
              </a:rPr>
              <a:t>2</a:t>
            </a:r>
            <a:r>
              <a:rPr sz="5400" spc="-30" dirty="0">
                <a:solidFill>
                  <a:srgbClr val="0064FF"/>
                </a:solidFill>
              </a:rPr>
              <a:t> </a:t>
            </a:r>
            <a:r>
              <a:rPr sz="5400" dirty="0">
                <a:solidFill>
                  <a:srgbClr val="0064FF"/>
                </a:solidFill>
              </a:rPr>
              <a:t>EDIHs</a:t>
            </a:r>
            <a:endParaRPr sz="5400" dirty="0"/>
          </a:p>
        </p:txBody>
      </p:sp>
      <p:sp>
        <p:nvSpPr>
          <p:cNvPr id="14" name="Round Diagonal Corner of Rectangle 31">
            <a:hlinkClick r:id="rId3"/>
            <a:extLst>
              <a:ext uri="{FF2B5EF4-FFF2-40B4-BE49-F238E27FC236}">
                <a16:creationId xmlns:a16="http://schemas.microsoft.com/office/drawing/2014/main" id="{6BD4FD7C-F8B9-7F4D-8E11-95996383DB44}"/>
              </a:ext>
            </a:extLst>
          </p:cNvPr>
          <p:cNvSpPr/>
          <p:nvPr/>
        </p:nvSpPr>
        <p:spPr>
          <a:xfrm>
            <a:off x="6069371" y="4362450"/>
            <a:ext cx="3724472" cy="2368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000" b="1" dirty="0">
              <a:ln>
                <a:solidFill>
                  <a:srgbClr val="FFFEFB"/>
                </a:solidFill>
              </a:ln>
              <a:latin typeface="Arial Black" panose="020B0604020202020204" pitchFamily="34" charset="0"/>
              <a:cs typeface="Arial Black" panose="020B0604020202020204" pitchFamily="34" charset="0"/>
            </a:endParaRPr>
          </a:p>
        </p:txBody>
      </p:sp>
      <p:pic>
        <p:nvPicPr>
          <p:cNvPr id="16" name="Picture 15">
            <a:extLst>
              <a:ext uri="{FF2B5EF4-FFF2-40B4-BE49-F238E27FC236}">
                <a16:creationId xmlns:a16="http://schemas.microsoft.com/office/drawing/2014/main" id="{6770C685-DD71-696B-03A3-CDAD4D594F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67337" y="4413093"/>
            <a:ext cx="1920125" cy="1920125"/>
          </a:xfrm>
          <a:prstGeom prst="rect">
            <a:avLst/>
          </a:prstGeom>
        </p:spPr>
      </p:pic>
      <p:sp>
        <p:nvSpPr>
          <p:cNvPr id="15" name="Round Diagonal Corner of Rectangle 9">
            <a:extLst>
              <a:ext uri="{FF2B5EF4-FFF2-40B4-BE49-F238E27FC236}">
                <a16:creationId xmlns:a16="http://schemas.microsoft.com/office/drawing/2014/main" id="{A12619CE-B89F-9389-294F-80A254378C02}"/>
              </a:ext>
            </a:extLst>
          </p:cNvPr>
          <p:cNvSpPr/>
          <p:nvPr/>
        </p:nvSpPr>
        <p:spPr>
          <a:xfrm>
            <a:off x="6065165" y="6165175"/>
            <a:ext cx="3724470" cy="735281"/>
          </a:xfrm>
          <a:prstGeom prst="round2Diag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t>CeADAR</a:t>
            </a:r>
            <a:endParaRPr lang="en-GB" sz="2400" dirty="0"/>
          </a:p>
        </p:txBody>
      </p:sp>
      <p:sp>
        <p:nvSpPr>
          <p:cNvPr id="17" name="Round Diagonal Corner of Rectangle 31">
            <a:hlinkClick r:id="rId3"/>
            <a:extLst>
              <a:ext uri="{FF2B5EF4-FFF2-40B4-BE49-F238E27FC236}">
                <a16:creationId xmlns:a16="http://schemas.microsoft.com/office/drawing/2014/main" id="{7F7159A7-FD31-D066-CA4D-94F7E970D6B6}"/>
              </a:ext>
            </a:extLst>
          </p:cNvPr>
          <p:cNvSpPr/>
          <p:nvPr/>
        </p:nvSpPr>
        <p:spPr>
          <a:xfrm>
            <a:off x="10814050" y="4362450"/>
            <a:ext cx="3724472" cy="2368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000" b="1" dirty="0">
              <a:ln>
                <a:solidFill>
                  <a:srgbClr val="FFFEFB"/>
                </a:solidFill>
              </a:ln>
              <a:latin typeface="Arial Black" panose="020B0604020202020204" pitchFamily="34" charset="0"/>
              <a:cs typeface="Arial Black" panose="020B0604020202020204" pitchFamily="34" charset="0"/>
            </a:endParaRPr>
          </a:p>
        </p:txBody>
      </p:sp>
      <p:sp>
        <p:nvSpPr>
          <p:cNvPr id="19" name="Round Diagonal Corner of Rectangle 9">
            <a:extLst>
              <a:ext uri="{FF2B5EF4-FFF2-40B4-BE49-F238E27FC236}">
                <a16:creationId xmlns:a16="http://schemas.microsoft.com/office/drawing/2014/main" id="{375BD837-32F2-66E8-8582-F81C5E828531}"/>
              </a:ext>
            </a:extLst>
          </p:cNvPr>
          <p:cNvSpPr/>
          <p:nvPr/>
        </p:nvSpPr>
        <p:spPr>
          <a:xfrm>
            <a:off x="10809844" y="6165175"/>
            <a:ext cx="3724470" cy="735281"/>
          </a:xfrm>
          <a:prstGeom prst="round2Diag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t>FxC</a:t>
            </a:r>
            <a:endParaRPr lang="en-GB" sz="2400" dirty="0"/>
          </a:p>
        </p:txBody>
      </p:sp>
      <p:pic>
        <p:nvPicPr>
          <p:cNvPr id="20" name="object 25">
            <a:extLst>
              <a:ext uri="{FF2B5EF4-FFF2-40B4-BE49-F238E27FC236}">
                <a16:creationId xmlns:a16="http://schemas.microsoft.com/office/drawing/2014/main" id="{37C1F9A8-FC46-36E8-A478-57B9094F94BC}"/>
              </a:ext>
            </a:extLst>
          </p:cNvPr>
          <p:cNvPicPr/>
          <p:nvPr/>
        </p:nvPicPr>
        <p:blipFill>
          <a:blip r:embed="rId5">
            <a:extLst>
              <a:ext uri="{28A0092B-C50C-407E-A947-70E740481C1C}">
                <a14:useLocalDpi xmlns:a14="http://schemas.microsoft.com/office/drawing/2010/main" val="0"/>
              </a:ext>
            </a:extLst>
          </a:blip>
          <a:srcRect/>
          <a:stretch/>
        </p:blipFill>
        <p:spPr>
          <a:xfrm>
            <a:off x="11499850" y="4079946"/>
            <a:ext cx="2586418" cy="2586418"/>
          </a:xfrm>
          <a:prstGeom prst="rect">
            <a:avLst/>
          </a:prstGeom>
        </p:spPr>
      </p:pic>
      <p:sp>
        <p:nvSpPr>
          <p:cNvPr id="21" name="object 17">
            <a:hlinkClick r:id="rId6"/>
            <a:extLst>
              <a:ext uri="{FF2B5EF4-FFF2-40B4-BE49-F238E27FC236}">
                <a16:creationId xmlns:a16="http://schemas.microsoft.com/office/drawing/2014/main" id="{85F523C2-36F3-0CC6-F1ED-18E6042BD997}"/>
              </a:ext>
            </a:extLst>
          </p:cNvPr>
          <p:cNvSpPr>
            <a:spLocks noGrp="1" noRot="1" noMove="1" noResize="1" noEditPoints="1" noAdjustHandles="1" noChangeArrowheads="1" noChangeShapeType="1"/>
          </p:cNvSpPr>
          <p:nvPr/>
        </p:nvSpPr>
        <p:spPr>
          <a:xfrm>
            <a:off x="6054607" y="4366259"/>
            <a:ext cx="3728678" cy="2538007"/>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22" name="object 17">
            <a:hlinkClick r:id="rId7"/>
            <a:extLst>
              <a:ext uri="{FF2B5EF4-FFF2-40B4-BE49-F238E27FC236}">
                <a16:creationId xmlns:a16="http://schemas.microsoft.com/office/drawing/2014/main" id="{BCB229A4-EE9A-5E78-9381-C9FF2C99DC70}"/>
              </a:ext>
            </a:extLst>
          </p:cNvPr>
          <p:cNvSpPr>
            <a:spLocks noGrp="1" noRot="1" noMove="1" noResize="1" noEditPoints="1" noAdjustHandles="1" noChangeArrowheads="1" noChangeShapeType="1"/>
          </p:cNvSpPr>
          <p:nvPr/>
        </p:nvSpPr>
        <p:spPr>
          <a:xfrm>
            <a:off x="10846937" y="4359910"/>
            <a:ext cx="3704681" cy="2520949"/>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Tree>
    <p:extLst>
      <p:ext uri="{BB962C8B-B14F-4D97-AF65-F5344CB8AC3E}">
        <p14:creationId xmlns:p14="http://schemas.microsoft.com/office/powerpoint/2010/main" val="30421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024" y="258720"/>
            <a:ext cx="18480405" cy="1031875"/>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8" name="object 18"/>
          <p:cNvSpPr txBox="1">
            <a:spLocks noGrp="1"/>
          </p:cNvSpPr>
          <p:nvPr>
            <p:ph type="title"/>
          </p:nvPr>
        </p:nvSpPr>
        <p:spPr>
          <a:xfrm>
            <a:off x="1562098" y="328676"/>
            <a:ext cx="16979900" cy="843821"/>
          </a:xfrm>
          <a:prstGeom prst="rect">
            <a:avLst/>
          </a:prstGeom>
        </p:spPr>
        <p:txBody>
          <a:bodyPr vert="horz" wrap="square" lIns="0" tIns="12700" rIns="0" bIns="0" rtlCol="0">
            <a:spAutoFit/>
          </a:bodyPr>
          <a:lstStyle/>
          <a:p>
            <a:pPr marL="12700" algn="ctr">
              <a:lnSpc>
                <a:spcPct val="100000"/>
              </a:lnSpc>
              <a:spcBef>
                <a:spcPts val="100"/>
              </a:spcBef>
            </a:pPr>
            <a:r>
              <a:rPr sz="5400" dirty="0">
                <a:solidFill>
                  <a:srgbClr val="FF5A63"/>
                </a:solidFill>
              </a:rPr>
              <a:t>Network</a:t>
            </a:r>
            <a:r>
              <a:rPr sz="5400" spc="-30" dirty="0">
                <a:solidFill>
                  <a:srgbClr val="FF5A63"/>
                </a:solidFill>
              </a:rPr>
              <a:t> </a:t>
            </a:r>
            <a:r>
              <a:rPr sz="5400" dirty="0">
                <a:solidFill>
                  <a:srgbClr val="FF5A63"/>
                </a:solidFill>
              </a:rPr>
              <a:t>overview:</a:t>
            </a:r>
            <a:r>
              <a:rPr sz="5400" spc="-20" dirty="0">
                <a:solidFill>
                  <a:srgbClr val="FF5A63"/>
                </a:solidFill>
              </a:rPr>
              <a:t> </a:t>
            </a:r>
            <a:r>
              <a:rPr lang="en-US" sz="5400" dirty="0">
                <a:solidFill>
                  <a:srgbClr val="FF5A63"/>
                </a:solidFill>
              </a:rPr>
              <a:t>4</a:t>
            </a:r>
            <a:r>
              <a:rPr sz="5400" spc="-30" dirty="0">
                <a:solidFill>
                  <a:srgbClr val="FF5A63"/>
                </a:solidFill>
              </a:rPr>
              <a:t> </a:t>
            </a:r>
            <a:r>
              <a:rPr sz="5400" dirty="0">
                <a:solidFill>
                  <a:srgbClr val="FF5A63"/>
                </a:solidFill>
              </a:rPr>
              <a:t>members</a:t>
            </a:r>
            <a:r>
              <a:rPr sz="5400" spc="-20" dirty="0">
                <a:solidFill>
                  <a:srgbClr val="FF5A63"/>
                </a:solidFill>
              </a:rPr>
              <a:t> </a:t>
            </a:r>
            <a:r>
              <a:rPr lang="en-US" sz="5400" dirty="0">
                <a:solidFill>
                  <a:srgbClr val="FF5A63"/>
                </a:solidFill>
              </a:rPr>
              <a:t>–</a:t>
            </a:r>
            <a:r>
              <a:rPr sz="5400" spc="-20" dirty="0">
                <a:solidFill>
                  <a:srgbClr val="FF5A63"/>
                </a:solidFill>
              </a:rPr>
              <a:t> </a:t>
            </a:r>
            <a:r>
              <a:rPr lang="en-US" sz="5400" dirty="0">
                <a:solidFill>
                  <a:srgbClr val="41914B"/>
                </a:solidFill>
              </a:rPr>
              <a:t>2</a:t>
            </a:r>
            <a:r>
              <a:rPr sz="5400" spc="-30" dirty="0">
                <a:solidFill>
                  <a:srgbClr val="41914B"/>
                </a:solidFill>
              </a:rPr>
              <a:t> </a:t>
            </a:r>
            <a:r>
              <a:rPr sz="5400" spc="-20" dirty="0">
                <a:solidFill>
                  <a:srgbClr val="41914B"/>
                </a:solidFill>
              </a:rPr>
              <a:t>SoEs</a:t>
            </a:r>
            <a:endParaRPr sz="5400" dirty="0"/>
          </a:p>
        </p:txBody>
      </p:sp>
      <p:sp>
        <p:nvSpPr>
          <p:cNvPr id="46" name="Round Diagonal Corner of Rectangle 31">
            <a:extLst>
              <a:ext uri="{FF2B5EF4-FFF2-40B4-BE49-F238E27FC236}">
                <a16:creationId xmlns:a16="http://schemas.microsoft.com/office/drawing/2014/main" id="{F84E1557-F51D-D257-87B4-2535D1312CD7}"/>
              </a:ext>
            </a:extLst>
          </p:cNvPr>
          <p:cNvSpPr/>
          <p:nvPr/>
        </p:nvSpPr>
        <p:spPr>
          <a:xfrm>
            <a:off x="6069371" y="4362450"/>
            <a:ext cx="3724472" cy="2368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000" b="1" dirty="0">
              <a:ln>
                <a:solidFill>
                  <a:srgbClr val="FFFEFB"/>
                </a:solidFill>
              </a:ln>
              <a:latin typeface="Arial Black" panose="020B0604020202020204" pitchFamily="34" charset="0"/>
              <a:cs typeface="Arial Black" panose="020B0604020202020204" pitchFamily="34" charset="0"/>
            </a:endParaRPr>
          </a:p>
        </p:txBody>
      </p:sp>
      <p:sp>
        <p:nvSpPr>
          <p:cNvPr id="47" name="Round Diagonal Corner of Rectangle 9">
            <a:extLst>
              <a:ext uri="{FF2B5EF4-FFF2-40B4-BE49-F238E27FC236}">
                <a16:creationId xmlns:a16="http://schemas.microsoft.com/office/drawing/2014/main" id="{D2E62C4B-8772-1F62-60D3-31893AC6D97D}"/>
              </a:ext>
            </a:extLst>
          </p:cNvPr>
          <p:cNvSpPr/>
          <p:nvPr/>
        </p:nvSpPr>
        <p:spPr>
          <a:xfrm>
            <a:off x="6065165" y="6165175"/>
            <a:ext cx="3724470" cy="735281"/>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Data2Sustain</a:t>
            </a:r>
          </a:p>
        </p:txBody>
      </p:sp>
      <p:sp>
        <p:nvSpPr>
          <p:cNvPr id="49" name="Round Diagonal Corner of Rectangle 31">
            <a:extLst>
              <a:ext uri="{FF2B5EF4-FFF2-40B4-BE49-F238E27FC236}">
                <a16:creationId xmlns:a16="http://schemas.microsoft.com/office/drawing/2014/main" id="{D85632B4-2590-677D-D113-C6F8F4AB06B4}"/>
              </a:ext>
            </a:extLst>
          </p:cNvPr>
          <p:cNvSpPr/>
          <p:nvPr/>
        </p:nvSpPr>
        <p:spPr>
          <a:xfrm>
            <a:off x="10814050" y="4362450"/>
            <a:ext cx="3724472" cy="2368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000" b="1" dirty="0">
              <a:ln>
                <a:solidFill>
                  <a:srgbClr val="FFFEFB"/>
                </a:solidFill>
              </a:ln>
              <a:latin typeface="Arial Black" panose="020B0604020202020204" pitchFamily="34" charset="0"/>
              <a:cs typeface="Arial Black" panose="020B0604020202020204" pitchFamily="34" charset="0"/>
            </a:endParaRPr>
          </a:p>
        </p:txBody>
      </p:sp>
      <p:sp>
        <p:nvSpPr>
          <p:cNvPr id="50" name="Round Diagonal Corner of Rectangle 9">
            <a:extLst>
              <a:ext uri="{FF2B5EF4-FFF2-40B4-BE49-F238E27FC236}">
                <a16:creationId xmlns:a16="http://schemas.microsoft.com/office/drawing/2014/main" id="{0FB849B1-8601-568C-1B39-DD8ADF6CD959}"/>
              </a:ext>
            </a:extLst>
          </p:cNvPr>
          <p:cNvSpPr/>
          <p:nvPr/>
        </p:nvSpPr>
        <p:spPr>
          <a:xfrm>
            <a:off x="10809844" y="6165175"/>
            <a:ext cx="3724470" cy="735281"/>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ENTIRE</a:t>
            </a:r>
          </a:p>
        </p:txBody>
      </p:sp>
      <p:pic>
        <p:nvPicPr>
          <p:cNvPr id="51" name="object 25">
            <a:extLst>
              <a:ext uri="{FF2B5EF4-FFF2-40B4-BE49-F238E27FC236}">
                <a16:creationId xmlns:a16="http://schemas.microsoft.com/office/drawing/2014/main" id="{639153AA-660A-6710-537D-17767A5571E0}"/>
              </a:ext>
            </a:extLst>
          </p:cNvPr>
          <p:cNvPicPr/>
          <p:nvPr/>
        </p:nvPicPr>
        <p:blipFill>
          <a:blip r:embed="rId3">
            <a:extLst>
              <a:ext uri="{28A0092B-C50C-407E-A947-70E740481C1C}">
                <a14:useLocalDpi xmlns:a14="http://schemas.microsoft.com/office/drawing/2010/main" val="0"/>
              </a:ext>
            </a:extLst>
          </a:blip>
          <a:srcRect/>
          <a:stretch/>
        </p:blipFill>
        <p:spPr>
          <a:xfrm>
            <a:off x="11019608" y="4592163"/>
            <a:ext cx="3304941" cy="1343297"/>
          </a:xfrm>
          <a:prstGeom prst="rect">
            <a:avLst/>
          </a:prstGeom>
        </p:spPr>
      </p:pic>
      <p:pic>
        <p:nvPicPr>
          <p:cNvPr id="4" name="Graphic 3">
            <a:extLst>
              <a:ext uri="{FF2B5EF4-FFF2-40B4-BE49-F238E27FC236}">
                <a16:creationId xmlns:a16="http://schemas.microsoft.com/office/drawing/2014/main" id="{AD80D4C4-7938-261B-7D52-1A68AF7B7A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3558" y="4721291"/>
            <a:ext cx="3165092" cy="1085039"/>
          </a:xfrm>
          <a:prstGeom prst="rect">
            <a:avLst/>
          </a:prstGeom>
        </p:spPr>
      </p:pic>
      <p:sp>
        <p:nvSpPr>
          <p:cNvPr id="64" name="object 17">
            <a:hlinkClick r:id="rId6"/>
            <a:extLst>
              <a:ext uri="{FF2B5EF4-FFF2-40B4-BE49-F238E27FC236}">
                <a16:creationId xmlns:a16="http://schemas.microsoft.com/office/drawing/2014/main" id="{C7B2D29A-587F-21E0-3F5C-A81D61205F00}"/>
              </a:ext>
            </a:extLst>
          </p:cNvPr>
          <p:cNvSpPr>
            <a:spLocks noGrp="1" noRot="1" noMove="1" noResize="1" noEditPoints="1" noAdjustHandles="1" noChangeArrowheads="1" noChangeShapeType="1"/>
          </p:cNvSpPr>
          <p:nvPr/>
        </p:nvSpPr>
        <p:spPr>
          <a:xfrm>
            <a:off x="6065164" y="4362450"/>
            <a:ext cx="3732885" cy="2520948"/>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69" name="object 17">
            <a:hlinkClick r:id="rId7"/>
            <a:extLst>
              <a:ext uri="{FF2B5EF4-FFF2-40B4-BE49-F238E27FC236}">
                <a16:creationId xmlns:a16="http://schemas.microsoft.com/office/drawing/2014/main" id="{8B6AAAA2-0A82-ED01-2B77-62FAEEBC6289}"/>
              </a:ext>
            </a:extLst>
          </p:cNvPr>
          <p:cNvSpPr>
            <a:spLocks noGrp="1" noRot="1" noMove="1" noResize="1" noEditPoints="1" noAdjustHandles="1" noChangeArrowheads="1" noChangeShapeType="1"/>
          </p:cNvSpPr>
          <p:nvPr/>
        </p:nvSpPr>
        <p:spPr>
          <a:xfrm>
            <a:off x="10814049" y="4362449"/>
            <a:ext cx="3728680" cy="2520949"/>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5">
            <a:extLst>
              <a:ext uri="{FF2B5EF4-FFF2-40B4-BE49-F238E27FC236}">
                <a16:creationId xmlns:a16="http://schemas.microsoft.com/office/drawing/2014/main" id="{1E50C64D-2654-F5D0-E5DD-85CA7B8B53FA}"/>
              </a:ext>
            </a:extLst>
          </p:cNvPr>
          <p:cNvSpPr/>
          <p:nvPr/>
        </p:nvSpPr>
        <p:spPr>
          <a:xfrm>
            <a:off x="10353041" y="7648430"/>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FF5A63"/>
          </a:solidFill>
        </p:spPr>
        <p:txBody>
          <a:bodyPr wrap="square" lIns="0" tIns="0" rIns="0" bIns="0" rtlCol="0"/>
          <a:lstStyle/>
          <a:p>
            <a:endParaRPr/>
          </a:p>
        </p:txBody>
      </p:sp>
      <p:sp>
        <p:nvSpPr>
          <p:cNvPr id="55" name="object 15">
            <a:extLst>
              <a:ext uri="{FF2B5EF4-FFF2-40B4-BE49-F238E27FC236}">
                <a16:creationId xmlns:a16="http://schemas.microsoft.com/office/drawing/2014/main" id="{606C6B93-AA0E-30EC-F460-847112AF8FFD}"/>
              </a:ext>
            </a:extLst>
          </p:cNvPr>
          <p:cNvSpPr/>
          <p:nvPr/>
        </p:nvSpPr>
        <p:spPr>
          <a:xfrm>
            <a:off x="10463509" y="7635239"/>
            <a:ext cx="8081009"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56" name="object 41">
            <a:extLst>
              <a:ext uri="{FF2B5EF4-FFF2-40B4-BE49-F238E27FC236}">
                <a16:creationId xmlns:a16="http://schemas.microsoft.com/office/drawing/2014/main" id="{E7F199C4-6A67-8D82-2A35-9DBB80B08248}"/>
              </a:ext>
            </a:extLst>
          </p:cNvPr>
          <p:cNvSpPr/>
          <p:nvPr/>
        </p:nvSpPr>
        <p:spPr>
          <a:xfrm>
            <a:off x="10849880" y="7801421"/>
            <a:ext cx="45719" cy="1461285"/>
          </a:xfrm>
          <a:custGeom>
            <a:avLst/>
            <a:gdLst/>
            <a:ahLst/>
            <a:cxnLst/>
            <a:rect l="l" t="t" r="r" b="b"/>
            <a:pathLst>
              <a:path h="1174750">
                <a:moveTo>
                  <a:pt x="0" y="1174379"/>
                </a:moveTo>
                <a:lnTo>
                  <a:pt x="1" y="0"/>
                </a:lnTo>
              </a:path>
            </a:pathLst>
          </a:custGeom>
          <a:ln w="31750">
            <a:solidFill>
              <a:srgbClr val="FF5A63"/>
            </a:solidFill>
          </a:ln>
        </p:spPr>
        <p:txBody>
          <a:bodyPr wrap="square" lIns="0" tIns="0" rIns="0" bIns="0" rtlCol="0"/>
          <a:lstStyle/>
          <a:p>
            <a:endParaRPr/>
          </a:p>
        </p:txBody>
      </p:sp>
      <p:sp>
        <p:nvSpPr>
          <p:cNvPr id="51" name="object 5">
            <a:extLst>
              <a:ext uri="{FF2B5EF4-FFF2-40B4-BE49-F238E27FC236}">
                <a16:creationId xmlns:a16="http://schemas.microsoft.com/office/drawing/2014/main" id="{EC1383FF-0948-F67A-6ACB-93974BE3870A}"/>
              </a:ext>
            </a:extLst>
          </p:cNvPr>
          <p:cNvSpPr/>
          <p:nvPr/>
        </p:nvSpPr>
        <p:spPr>
          <a:xfrm>
            <a:off x="10353041" y="5531589"/>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FF5A63"/>
          </a:solidFill>
        </p:spPr>
        <p:txBody>
          <a:bodyPr wrap="square" lIns="0" tIns="0" rIns="0" bIns="0" rtlCol="0"/>
          <a:lstStyle/>
          <a:p>
            <a:endParaRPr/>
          </a:p>
        </p:txBody>
      </p:sp>
      <p:sp>
        <p:nvSpPr>
          <p:cNvPr id="52" name="object 15">
            <a:extLst>
              <a:ext uri="{FF2B5EF4-FFF2-40B4-BE49-F238E27FC236}">
                <a16:creationId xmlns:a16="http://schemas.microsoft.com/office/drawing/2014/main" id="{2870F713-8D5D-C916-4A21-FB006CD1F280}"/>
              </a:ext>
            </a:extLst>
          </p:cNvPr>
          <p:cNvSpPr/>
          <p:nvPr/>
        </p:nvSpPr>
        <p:spPr>
          <a:xfrm>
            <a:off x="10529660" y="5531589"/>
            <a:ext cx="8081009"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53" name="object 41">
            <a:extLst>
              <a:ext uri="{FF2B5EF4-FFF2-40B4-BE49-F238E27FC236}">
                <a16:creationId xmlns:a16="http://schemas.microsoft.com/office/drawing/2014/main" id="{1A691FDA-9EFF-6255-0920-CA09C654AEF1}"/>
              </a:ext>
            </a:extLst>
          </p:cNvPr>
          <p:cNvSpPr/>
          <p:nvPr/>
        </p:nvSpPr>
        <p:spPr>
          <a:xfrm>
            <a:off x="10849880" y="5684580"/>
            <a:ext cx="45719" cy="1461285"/>
          </a:xfrm>
          <a:custGeom>
            <a:avLst/>
            <a:gdLst/>
            <a:ahLst/>
            <a:cxnLst/>
            <a:rect l="l" t="t" r="r" b="b"/>
            <a:pathLst>
              <a:path h="1174750">
                <a:moveTo>
                  <a:pt x="0" y="1174379"/>
                </a:moveTo>
                <a:lnTo>
                  <a:pt x="1" y="0"/>
                </a:lnTo>
              </a:path>
            </a:pathLst>
          </a:custGeom>
          <a:ln w="31750">
            <a:solidFill>
              <a:srgbClr val="FF5A63"/>
            </a:solidFill>
          </a:ln>
        </p:spPr>
        <p:txBody>
          <a:bodyPr wrap="square" lIns="0" tIns="0" rIns="0" bIns="0" rtlCol="0"/>
          <a:lstStyle/>
          <a:p>
            <a:endParaRPr/>
          </a:p>
        </p:txBody>
      </p:sp>
      <p:sp>
        <p:nvSpPr>
          <p:cNvPr id="48" name="object 5">
            <a:extLst>
              <a:ext uri="{FF2B5EF4-FFF2-40B4-BE49-F238E27FC236}">
                <a16:creationId xmlns:a16="http://schemas.microsoft.com/office/drawing/2014/main" id="{6DDDF6D2-19A2-2373-F060-E32B8EC083A4}"/>
              </a:ext>
            </a:extLst>
          </p:cNvPr>
          <p:cNvSpPr/>
          <p:nvPr/>
        </p:nvSpPr>
        <p:spPr>
          <a:xfrm>
            <a:off x="10353041" y="3367868"/>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FF5A63"/>
          </a:solidFill>
        </p:spPr>
        <p:txBody>
          <a:bodyPr wrap="square" lIns="0" tIns="0" rIns="0" bIns="0" rtlCol="0"/>
          <a:lstStyle/>
          <a:p>
            <a:endParaRPr dirty="0"/>
          </a:p>
        </p:txBody>
      </p:sp>
      <p:sp>
        <p:nvSpPr>
          <p:cNvPr id="49" name="object 15">
            <a:extLst>
              <a:ext uri="{FF2B5EF4-FFF2-40B4-BE49-F238E27FC236}">
                <a16:creationId xmlns:a16="http://schemas.microsoft.com/office/drawing/2014/main" id="{C0F6E66D-7AA9-7115-FB5A-4C0B66DFFB5F}"/>
              </a:ext>
            </a:extLst>
          </p:cNvPr>
          <p:cNvSpPr/>
          <p:nvPr/>
        </p:nvSpPr>
        <p:spPr>
          <a:xfrm>
            <a:off x="10463509" y="3354677"/>
            <a:ext cx="8081009"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50" name="object 41">
            <a:extLst>
              <a:ext uri="{FF2B5EF4-FFF2-40B4-BE49-F238E27FC236}">
                <a16:creationId xmlns:a16="http://schemas.microsoft.com/office/drawing/2014/main" id="{7220A8FD-BB84-4DE6-D9A7-B461129D60E4}"/>
              </a:ext>
            </a:extLst>
          </p:cNvPr>
          <p:cNvSpPr/>
          <p:nvPr/>
        </p:nvSpPr>
        <p:spPr>
          <a:xfrm>
            <a:off x="10849880" y="3520859"/>
            <a:ext cx="45719" cy="1461285"/>
          </a:xfrm>
          <a:custGeom>
            <a:avLst/>
            <a:gdLst/>
            <a:ahLst/>
            <a:cxnLst/>
            <a:rect l="l" t="t" r="r" b="b"/>
            <a:pathLst>
              <a:path h="1174750">
                <a:moveTo>
                  <a:pt x="0" y="1174379"/>
                </a:moveTo>
                <a:lnTo>
                  <a:pt x="1" y="0"/>
                </a:lnTo>
              </a:path>
            </a:pathLst>
          </a:custGeom>
          <a:ln w="31750">
            <a:solidFill>
              <a:srgbClr val="FF5A63"/>
            </a:solidFill>
          </a:ln>
        </p:spPr>
        <p:txBody>
          <a:bodyPr wrap="square" lIns="0" tIns="0" rIns="0" bIns="0" rtlCol="0"/>
          <a:lstStyle/>
          <a:p>
            <a:endParaRPr/>
          </a:p>
        </p:txBody>
      </p:sp>
      <p:sp>
        <p:nvSpPr>
          <p:cNvPr id="4" name="object 4"/>
          <p:cNvSpPr/>
          <p:nvPr/>
        </p:nvSpPr>
        <p:spPr>
          <a:xfrm>
            <a:off x="615293" y="7633673"/>
            <a:ext cx="1553845" cy="1831248"/>
          </a:xfrm>
          <a:custGeom>
            <a:avLst/>
            <a:gdLst/>
            <a:ahLst/>
            <a:cxnLst/>
            <a:rect l="l" t="t" r="r" b="b"/>
            <a:pathLst>
              <a:path w="1553845" h="1482090">
                <a:moveTo>
                  <a:pt x="1553320" y="0"/>
                </a:moveTo>
                <a:lnTo>
                  <a:pt x="367483" y="0"/>
                </a:lnTo>
                <a:lnTo>
                  <a:pt x="317618" y="3200"/>
                </a:lnTo>
                <a:lnTo>
                  <a:pt x="269792" y="12522"/>
                </a:lnTo>
                <a:lnTo>
                  <a:pt x="224443" y="27550"/>
                </a:lnTo>
                <a:lnTo>
                  <a:pt x="182008" y="47864"/>
                </a:lnTo>
                <a:lnTo>
                  <a:pt x="142926" y="73047"/>
                </a:lnTo>
                <a:lnTo>
                  <a:pt x="107634" y="102681"/>
                </a:lnTo>
                <a:lnTo>
                  <a:pt x="76570" y="136349"/>
                </a:lnTo>
                <a:lnTo>
                  <a:pt x="50172" y="173633"/>
                </a:lnTo>
                <a:lnTo>
                  <a:pt x="28878" y="214115"/>
                </a:lnTo>
                <a:lnTo>
                  <a:pt x="13126" y="257377"/>
                </a:lnTo>
                <a:lnTo>
                  <a:pt x="3354" y="303003"/>
                </a:lnTo>
                <a:lnTo>
                  <a:pt x="0" y="350573"/>
                </a:lnTo>
                <a:lnTo>
                  <a:pt x="0" y="1481843"/>
                </a:lnTo>
                <a:lnTo>
                  <a:pt x="1171138" y="1481843"/>
                </a:lnTo>
                <a:lnTo>
                  <a:pt x="1219077" y="1479002"/>
                </a:lnTo>
                <a:lnTo>
                  <a:pt x="1265239" y="1470708"/>
                </a:lnTo>
                <a:lnTo>
                  <a:pt x="1309266" y="1457301"/>
                </a:lnTo>
                <a:lnTo>
                  <a:pt x="1350801" y="1439124"/>
                </a:lnTo>
                <a:lnTo>
                  <a:pt x="1389484" y="1416518"/>
                </a:lnTo>
                <a:lnTo>
                  <a:pt x="1424958" y="1389825"/>
                </a:lnTo>
                <a:lnTo>
                  <a:pt x="1456864" y="1359388"/>
                </a:lnTo>
                <a:lnTo>
                  <a:pt x="1484844" y="1325546"/>
                </a:lnTo>
                <a:lnTo>
                  <a:pt x="1508540" y="1288643"/>
                </a:lnTo>
                <a:lnTo>
                  <a:pt x="1527594" y="1249020"/>
                </a:lnTo>
                <a:lnTo>
                  <a:pt x="1541647" y="1207018"/>
                </a:lnTo>
                <a:lnTo>
                  <a:pt x="1550342" y="1162980"/>
                </a:lnTo>
                <a:lnTo>
                  <a:pt x="1553320" y="1117246"/>
                </a:lnTo>
                <a:lnTo>
                  <a:pt x="1553320" y="0"/>
                </a:lnTo>
                <a:close/>
              </a:path>
            </a:pathLst>
          </a:custGeom>
          <a:solidFill>
            <a:srgbClr val="0068FF"/>
          </a:solidFill>
        </p:spPr>
        <p:txBody>
          <a:bodyPr wrap="square" lIns="0" tIns="0" rIns="0" bIns="0" rtlCol="0"/>
          <a:lstStyle/>
          <a:p>
            <a:endParaRPr/>
          </a:p>
        </p:txBody>
      </p:sp>
      <p:sp>
        <p:nvSpPr>
          <p:cNvPr id="5" name="object 5"/>
          <p:cNvSpPr/>
          <p:nvPr/>
        </p:nvSpPr>
        <p:spPr>
          <a:xfrm>
            <a:off x="615293" y="3372733"/>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0068FF"/>
          </a:solidFill>
        </p:spPr>
        <p:txBody>
          <a:bodyPr wrap="square" lIns="0" tIns="0" rIns="0" bIns="0" rtlCol="0"/>
          <a:lstStyle/>
          <a:p>
            <a:endParaRPr/>
          </a:p>
        </p:txBody>
      </p:sp>
      <p:sp>
        <p:nvSpPr>
          <p:cNvPr id="6" name="object 6"/>
          <p:cNvSpPr/>
          <p:nvPr/>
        </p:nvSpPr>
        <p:spPr>
          <a:xfrm>
            <a:off x="527048" y="1390650"/>
            <a:ext cx="9224010" cy="1348740"/>
          </a:xfrm>
          <a:custGeom>
            <a:avLst/>
            <a:gdLst/>
            <a:ahLst/>
            <a:cxnLst/>
            <a:rect l="l" t="t" r="r" b="b"/>
            <a:pathLst>
              <a:path w="9224010" h="1348739">
                <a:moveTo>
                  <a:pt x="9223627" y="0"/>
                </a:moveTo>
                <a:lnTo>
                  <a:pt x="224740" y="0"/>
                </a:lnTo>
                <a:lnTo>
                  <a:pt x="179447" y="4565"/>
                </a:lnTo>
                <a:lnTo>
                  <a:pt x="137261" y="17661"/>
                </a:lnTo>
                <a:lnTo>
                  <a:pt x="99085" y="38382"/>
                </a:lnTo>
                <a:lnTo>
                  <a:pt x="65824" y="65824"/>
                </a:lnTo>
                <a:lnTo>
                  <a:pt x="38382" y="99085"/>
                </a:lnTo>
                <a:lnTo>
                  <a:pt x="17661" y="137261"/>
                </a:lnTo>
                <a:lnTo>
                  <a:pt x="4565" y="179447"/>
                </a:lnTo>
                <a:lnTo>
                  <a:pt x="0" y="224740"/>
                </a:lnTo>
                <a:lnTo>
                  <a:pt x="0" y="1348439"/>
                </a:lnTo>
                <a:lnTo>
                  <a:pt x="8998887" y="1348439"/>
                </a:lnTo>
                <a:lnTo>
                  <a:pt x="9044180" y="1343873"/>
                </a:lnTo>
                <a:lnTo>
                  <a:pt x="9086366" y="1330777"/>
                </a:lnTo>
                <a:lnTo>
                  <a:pt x="9124541" y="1310056"/>
                </a:lnTo>
                <a:lnTo>
                  <a:pt x="9157802" y="1282613"/>
                </a:lnTo>
                <a:lnTo>
                  <a:pt x="9185245" y="1249352"/>
                </a:lnTo>
                <a:lnTo>
                  <a:pt x="9205966" y="1211176"/>
                </a:lnTo>
                <a:lnTo>
                  <a:pt x="9219061" y="1168990"/>
                </a:lnTo>
                <a:lnTo>
                  <a:pt x="9223627" y="1123697"/>
                </a:lnTo>
                <a:lnTo>
                  <a:pt x="9223627" y="0"/>
                </a:lnTo>
                <a:close/>
              </a:path>
            </a:pathLst>
          </a:custGeom>
          <a:solidFill>
            <a:srgbClr val="0064FF"/>
          </a:solidFill>
        </p:spPr>
        <p:txBody>
          <a:bodyPr wrap="square" lIns="0" tIns="0" rIns="0" bIns="0" rtlCol="0"/>
          <a:lstStyle/>
          <a:p>
            <a:endParaRPr/>
          </a:p>
        </p:txBody>
      </p:sp>
      <p:sp>
        <p:nvSpPr>
          <p:cNvPr id="8" name="object 8"/>
          <p:cNvSpPr/>
          <p:nvPr/>
        </p:nvSpPr>
        <p:spPr>
          <a:xfrm>
            <a:off x="603250" y="5561743"/>
            <a:ext cx="1565888" cy="1759214"/>
          </a:xfrm>
          <a:custGeom>
            <a:avLst/>
            <a:gdLst/>
            <a:ahLst/>
            <a:cxnLst/>
            <a:rect l="l" t="t" r="r" b="b"/>
            <a:pathLst>
              <a:path w="1553845" h="2237104">
                <a:moveTo>
                  <a:pt x="1553320" y="0"/>
                </a:moveTo>
                <a:lnTo>
                  <a:pt x="367483" y="0"/>
                </a:lnTo>
                <a:lnTo>
                  <a:pt x="327442" y="3104"/>
                </a:lnTo>
                <a:lnTo>
                  <a:pt x="288650" y="12204"/>
                </a:lnTo>
                <a:lnTo>
                  <a:pt x="251330" y="26974"/>
                </a:lnTo>
                <a:lnTo>
                  <a:pt x="215708" y="47094"/>
                </a:lnTo>
                <a:lnTo>
                  <a:pt x="182008" y="72240"/>
                </a:lnTo>
                <a:lnTo>
                  <a:pt x="150453" y="102089"/>
                </a:lnTo>
                <a:lnTo>
                  <a:pt x="121268" y="136318"/>
                </a:lnTo>
                <a:lnTo>
                  <a:pt x="94676" y="174605"/>
                </a:lnTo>
                <a:lnTo>
                  <a:pt x="70903" y="216627"/>
                </a:lnTo>
                <a:lnTo>
                  <a:pt x="50172" y="262061"/>
                </a:lnTo>
                <a:lnTo>
                  <a:pt x="32708" y="310585"/>
                </a:lnTo>
                <a:lnTo>
                  <a:pt x="18734" y="361874"/>
                </a:lnTo>
                <a:lnTo>
                  <a:pt x="8476" y="415608"/>
                </a:lnTo>
                <a:lnTo>
                  <a:pt x="2156" y="471462"/>
                </a:lnTo>
                <a:lnTo>
                  <a:pt x="0" y="529115"/>
                </a:lnTo>
                <a:lnTo>
                  <a:pt x="0" y="2236529"/>
                </a:lnTo>
                <a:lnTo>
                  <a:pt x="1171138" y="2236529"/>
                </a:lnTo>
                <a:lnTo>
                  <a:pt x="1210213" y="2233688"/>
                </a:lnTo>
                <a:lnTo>
                  <a:pt x="1248159" y="2225349"/>
                </a:lnTo>
                <a:lnTo>
                  <a:pt x="1284785" y="2211789"/>
                </a:lnTo>
                <a:lnTo>
                  <a:pt x="1319898" y="2193284"/>
                </a:lnTo>
                <a:lnTo>
                  <a:pt x="1353306" y="2170112"/>
                </a:lnTo>
                <a:lnTo>
                  <a:pt x="1384817" y="2142548"/>
                </a:lnTo>
                <a:lnTo>
                  <a:pt x="1414239" y="2110869"/>
                </a:lnTo>
                <a:lnTo>
                  <a:pt x="1441379" y="2075353"/>
                </a:lnTo>
                <a:lnTo>
                  <a:pt x="1466046" y="2036275"/>
                </a:lnTo>
                <a:lnTo>
                  <a:pt x="1488048" y="1993912"/>
                </a:lnTo>
                <a:lnTo>
                  <a:pt x="1507191" y="1948542"/>
                </a:lnTo>
                <a:lnTo>
                  <a:pt x="1523285" y="1900440"/>
                </a:lnTo>
                <a:lnTo>
                  <a:pt x="1536137" y="1849883"/>
                </a:lnTo>
                <a:lnTo>
                  <a:pt x="1545555" y="1797148"/>
                </a:lnTo>
                <a:lnTo>
                  <a:pt x="1551347" y="1742511"/>
                </a:lnTo>
                <a:lnTo>
                  <a:pt x="1553320" y="1686250"/>
                </a:lnTo>
                <a:lnTo>
                  <a:pt x="1553320" y="0"/>
                </a:lnTo>
                <a:close/>
              </a:path>
            </a:pathLst>
          </a:custGeom>
          <a:solidFill>
            <a:srgbClr val="0068FF"/>
          </a:solidFill>
        </p:spPr>
        <p:txBody>
          <a:bodyPr wrap="square" lIns="0" tIns="0" rIns="0" bIns="0" rtlCol="0"/>
          <a:lstStyle/>
          <a:p>
            <a:endParaRPr/>
          </a:p>
        </p:txBody>
      </p:sp>
      <p:sp>
        <p:nvSpPr>
          <p:cNvPr id="13" name="object 13"/>
          <p:cNvSpPr/>
          <p:nvPr/>
        </p:nvSpPr>
        <p:spPr>
          <a:xfrm>
            <a:off x="10371697" y="1368417"/>
            <a:ext cx="8172821" cy="1363980"/>
          </a:xfrm>
          <a:custGeom>
            <a:avLst/>
            <a:gdLst/>
            <a:ahLst/>
            <a:cxnLst/>
            <a:rect l="l" t="t" r="r" b="b"/>
            <a:pathLst>
              <a:path w="7704455" h="1363980">
                <a:moveTo>
                  <a:pt x="7703831" y="0"/>
                </a:moveTo>
                <a:lnTo>
                  <a:pt x="227256" y="0"/>
                </a:lnTo>
                <a:lnTo>
                  <a:pt x="181456" y="4617"/>
                </a:lnTo>
                <a:lnTo>
                  <a:pt x="138797" y="17858"/>
                </a:lnTo>
                <a:lnTo>
                  <a:pt x="100195" y="38811"/>
                </a:lnTo>
                <a:lnTo>
                  <a:pt x="66561" y="66561"/>
                </a:lnTo>
                <a:lnTo>
                  <a:pt x="38811" y="100195"/>
                </a:lnTo>
                <a:lnTo>
                  <a:pt x="17858" y="138797"/>
                </a:lnTo>
                <a:lnTo>
                  <a:pt x="4617" y="181456"/>
                </a:lnTo>
                <a:lnTo>
                  <a:pt x="0" y="227256"/>
                </a:lnTo>
                <a:lnTo>
                  <a:pt x="0" y="1363499"/>
                </a:lnTo>
                <a:lnTo>
                  <a:pt x="7476577" y="1363499"/>
                </a:lnTo>
                <a:lnTo>
                  <a:pt x="7522375" y="1358882"/>
                </a:lnTo>
                <a:lnTo>
                  <a:pt x="7565031" y="1345640"/>
                </a:lnTo>
                <a:lnTo>
                  <a:pt x="7603634" y="1324687"/>
                </a:lnTo>
                <a:lnTo>
                  <a:pt x="7637267" y="1296937"/>
                </a:lnTo>
                <a:lnTo>
                  <a:pt x="7665018" y="1263303"/>
                </a:lnTo>
                <a:lnTo>
                  <a:pt x="7685971" y="1224700"/>
                </a:lnTo>
                <a:lnTo>
                  <a:pt x="7699214" y="1182042"/>
                </a:lnTo>
                <a:lnTo>
                  <a:pt x="7703831" y="1136242"/>
                </a:lnTo>
                <a:lnTo>
                  <a:pt x="7703831" y="0"/>
                </a:lnTo>
                <a:close/>
              </a:path>
            </a:pathLst>
          </a:custGeom>
          <a:solidFill>
            <a:srgbClr val="FF5A63"/>
          </a:solidFill>
        </p:spPr>
        <p:txBody>
          <a:bodyPr wrap="square" lIns="0" tIns="0" rIns="0" bIns="0" rtlCol="0"/>
          <a:lstStyle/>
          <a:p>
            <a:endParaRPr/>
          </a:p>
        </p:txBody>
      </p:sp>
      <p:sp>
        <p:nvSpPr>
          <p:cNvPr id="14" name="object 14"/>
          <p:cNvSpPr txBox="1">
            <a:spLocks noGrp="1"/>
          </p:cNvSpPr>
          <p:nvPr>
            <p:ph type="title"/>
          </p:nvPr>
        </p:nvSpPr>
        <p:spPr>
          <a:prstGeom prst="rect">
            <a:avLst/>
          </a:prstGeom>
        </p:spPr>
        <p:txBody>
          <a:bodyPr vert="horz" wrap="square" lIns="0" tIns="12700" rIns="0" bIns="0" rtlCol="0">
            <a:spAutoFit/>
          </a:bodyPr>
          <a:lstStyle/>
          <a:p>
            <a:pPr marL="3608704">
              <a:lnSpc>
                <a:spcPct val="100000"/>
              </a:lnSpc>
              <a:spcBef>
                <a:spcPts val="100"/>
              </a:spcBef>
            </a:pPr>
            <a:r>
              <a:rPr sz="5400" spc="-10" dirty="0"/>
              <a:t>Services</a:t>
            </a:r>
            <a:endParaRPr sz="5400"/>
          </a:p>
        </p:txBody>
      </p:sp>
      <p:sp>
        <p:nvSpPr>
          <p:cNvPr id="15" name="object 15"/>
          <p:cNvSpPr/>
          <p:nvPr/>
        </p:nvSpPr>
        <p:spPr>
          <a:xfrm>
            <a:off x="725761" y="3359542"/>
            <a:ext cx="8937690"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16" name="object 16"/>
          <p:cNvSpPr txBox="1"/>
          <p:nvPr/>
        </p:nvSpPr>
        <p:spPr>
          <a:xfrm>
            <a:off x="1482498" y="3528576"/>
            <a:ext cx="7859256" cy="1376531"/>
          </a:xfrm>
          <a:prstGeom prst="rect">
            <a:avLst/>
          </a:prstGeom>
        </p:spPr>
        <p:txBody>
          <a:bodyPr vert="horz" wrap="square" lIns="0" tIns="6350" rIns="0" bIns="0" rtlCol="0">
            <a:spAutoFit/>
          </a:bodyPr>
          <a:lstStyle/>
          <a:p>
            <a:pPr marL="12700" marR="5080" algn="just">
              <a:lnSpc>
                <a:spcPct val="108200"/>
              </a:lnSpc>
              <a:spcBef>
                <a:spcPts val="50"/>
              </a:spcBef>
            </a:pPr>
            <a:r>
              <a:rPr lang="en-US" sz="2100" dirty="0">
                <a:latin typeface="Arial"/>
                <a:cs typeface="Arial"/>
              </a:rPr>
              <a:t>Lead technological innovation, employing artificial intelligence and decision support, big data, and high-performance computing to drive data analytics and simulation techniques across various industries.</a:t>
            </a:r>
          </a:p>
        </p:txBody>
      </p:sp>
      <p:sp>
        <p:nvSpPr>
          <p:cNvPr id="17" name="object 17"/>
          <p:cNvSpPr/>
          <p:nvPr/>
        </p:nvSpPr>
        <p:spPr>
          <a:xfrm>
            <a:off x="713718" y="5518398"/>
            <a:ext cx="8949733" cy="1712829"/>
          </a:xfrm>
          <a:custGeom>
            <a:avLst/>
            <a:gdLst/>
            <a:ahLst/>
            <a:cxnLst/>
            <a:rect l="l" t="t" r="r" b="b"/>
            <a:pathLst>
              <a:path w="8081009" h="2240915">
                <a:moveTo>
                  <a:pt x="8080627" y="0"/>
                </a:moveTo>
                <a:lnTo>
                  <a:pt x="373490" y="0"/>
                </a:lnTo>
                <a:lnTo>
                  <a:pt x="326640" y="2910"/>
                </a:lnTo>
                <a:lnTo>
                  <a:pt x="281527" y="11406"/>
                </a:lnTo>
                <a:lnTo>
                  <a:pt x="238500" y="25140"/>
                </a:lnTo>
                <a:lnTo>
                  <a:pt x="197910" y="43760"/>
                </a:lnTo>
                <a:lnTo>
                  <a:pt x="160107" y="66917"/>
                </a:lnTo>
                <a:lnTo>
                  <a:pt x="125440" y="94260"/>
                </a:lnTo>
                <a:lnTo>
                  <a:pt x="94260" y="125441"/>
                </a:lnTo>
                <a:lnTo>
                  <a:pt x="66916" y="160108"/>
                </a:lnTo>
                <a:lnTo>
                  <a:pt x="43760" y="197911"/>
                </a:lnTo>
                <a:lnTo>
                  <a:pt x="25140" y="238501"/>
                </a:lnTo>
                <a:lnTo>
                  <a:pt x="11406" y="281528"/>
                </a:lnTo>
                <a:lnTo>
                  <a:pt x="2910" y="326641"/>
                </a:lnTo>
                <a:lnTo>
                  <a:pt x="0" y="373491"/>
                </a:lnTo>
                <a:lnTo>
                  <a:pt x="0" y="2240888"/>
                </a:lnTo>
                <a:lnTo>
                  <a:pt x="7707137" y="2240888"/>
                </a:lnTo>
                <a:lnTo>
                  <a:pt x="7753987" y="2237978"/>
                </a:lnTo>
                <a:lnTo>
                  <a:pt x="7799100" y="2229481"/>
                </a:lnTo>
                <a:lnTo>
                  <a:pt x="7842127" y="2215748"/>
                </a:lnTo>
                <a:lnTo>
                  <a:pt x="7882717" y="2197127"/>
                </a:lnTo>
                <a:lnTo>
                  <a:pt x="7920520" y="2173970"/>
                </a:lnTo>
                <a:lnTo>
                  <a:pt x="7955187" y="2146627"/>
                </a:lnTo>
                <a:lnTo>
                  <a:pt x="7986367" y="2115447"/>
                </a:lnTo>
                <a:lnTo>
                  <a:pt x="8013710" y="2080780"/>
                </a:lnTo>
                <a:lnTo>
                  <a:pt x="8036867" y="2042976"/>
                </a:lnTo>
                <a:lnTo>
                  <a:pt x="8055487" y="2002386"/>
                </a:lnTo>
                <a:lnTo>
                  <a:pt x="8069221" y="1959359"/>
                </a:lnTo>
                <a:lnTo>
                  <a:pt x="8077717" y="1914246"/>
                </a:lnTo>
                <a:lnTo>
                  <a:pt x="8080627" y="1867396"/>
                </a:lnTo>
                <a:lnTo>
                  <a:pt x="8080627" y="0"/>
                </a:lnTo>
                <a:close/>
              </a:path>
            </a:pathLst>
          </a:custGeom>
          <a:solidFill>
            <a:srgbClr val="FFFEFB"/>
          </a:solidFill>
        </p:spPr>
        <p:txBody>
          <a:bodyPr wrap="square" lIns="0" tIns="0" rIns="0" bIns="0" rtlCol="0"/>
          <a:lstStyle/>
          <a:p>
            <a:endParaRPr/>
          </a:p>
        </p:txBody>
      </p:sp>
      <p:sp>
        <p:nvSpPr>
          <p:cNvPr id="18" name="object 18"/>
          <p:cNvSpPr txBox="1"/>
          <p:nvPr/>
        </p:nvSpPr>
        <p:spPr>
          <a:xfrm>
            <a:off x="1470456" y="5672629"/>
            <a:ext cx="7871298" cy="1368323"/>
          </a:xfrm>
          <a:prstGeom prst="rect">
            <a:avLst/>
          </a:prstGeom>
        </p:spPr>
        <p:txBody>
          <a:bodyPr vert="horz" wrap="square" lIns="0" tIns="10160" rIns="0" bIns="0" rtlCol="0">
            <a:spAutoFit/>
          </a:bodyPr>
          <a:lstStyle/>
          <a:p>
            <a:pPr marL="12700" marR="5080" algn="just">
              <a:lnSpc>
                <a:spcPct val="107000"/>
              </a:lnSpc>
              <a:spcBef>
                <a:spcPts val="80"/>
              </a:spcBef>
            </a:pPr>
            <a:r>
              <a:rPr lang="en-US" sz="2100" dirty="0">
                <a:latin typeface="Arial"/>
                <a:cs typeface="Arial"/>
              </a:rPr>
              <a:t>Play a lead role in advancing smart solutions, particularly in manufacturing, logistics, and human-computer interaction, leveraging technologies such as high-performance computing, IoT, and robotics.</a:t>
            </a:r>
          </a:p>
        </p:txBody>
      </p:sp>
      <p:sp>
        <p:nvSpPr>
          <p:cNvPr id="19" name="object 19"/>
          <p:cNvSpPr/>
          <p:nvPr/>
        </p:nvSpPr>
        <p:spPr>
          <a:xfrm>
            <a:off x="725761" y="7633673"/>
            <a:ext cx="8937690" cy="1754996"/>
          </a:xfrm>
          <a:custGeom>
            <a:avLst/>
            <a:gdLst/>
            <a:ahLst/>
            <a:cxnLst/>
            <a:rect l="l" t="t" r="r" b="b"/>
            <a:pathLst>
              <a:path w="8081009" h="1405890">
                <a:moveTo>
                  <a:pt x="8080627" y="0"/>
                </a:moveTo>
                <a:lnTo>
                  <a:pt x="234288" y="0"/>
                </a:lnTo>
                <a:lnTo>
                  <a:pt x="187071" y="4759"/>
                </a:lnTo>
                <a:lnTo>
                  <a:pt x="143092" y="18411"/>
                </a:lnTo>
                <a:lnTo>
                  <a:pt x="103295" y="40012"/>
                </a:lnTo>
                <a:lnTo>
                  <a:pt x="68621" y="68621"/>
                </a:lnTo>
                <a:lnTo>
                  <a:pt x="40012" y="103295"/>
                </a:lnTo>
                <a:lnTo>
                  <a:pt x="18411" y="143093"/>
                </a:lnTo>
                <a:lnTo>
                  <a:pt x="4759" y="187071"/>
                </a:lnTo>
                <a:lnTo>
                  <a:pt x="0" y="234289"/>
                </a:lnTo>
                <a:lnTo>
                  <a:pt x="0" y="1405694"/>
                </a:lnTo>
                <a:lnTo>
                  <a:pt x="7846339" y="1405694"/>
                </a:lnTo>
                <a:lnTo>
                  <a:pt x="7893556" y="1400934"/>
                </a:lnTo>
                <a:lnTo>
                  <a:pt x="7937535" y="1387282"/>
                </a:lnTo>
                <a:lnTo>
                  <a:pt x="7977332" y="1365681"/>
                </a:lnTo>
                <a:lnTo>
                  <a:pt x="8012006" y="1337072"/>
                </a:lnTo>
                <a:lnTo>
                  <a:pt x="8040614" y="1302398"/>
                </a:lnTo>
                <a:lnTo>
                  <a:pt x="8062216" y="1262600"/>
                </a:lnTo>
                <a:lnTo>
                  <a:pt x="8075867" y="1218622"/>
                </a:lnTo>
                <a:lnTo>
                  <a:pt x="8080627" y="1171404"/>
                </a:lnTo>
                <a:lnTo>
                  <a:pt x="8080627" y="0"/>
                </a:lnTo>
                <a:close/>
              </a:path>
            </a:pathLst>
          </a:custGeom>
          <a:solidFill>
            <a:srgbClr val="FFFEFB"/>
          </a:solidFill>
        </p:spPr>
        <p:txBody>
          <a:bodyPr wrap="square" lIns="0" tIns="0" rIns="0" bIns="0" rtlCol="0"/>
          <a:lstStyle/>
          <a:p>
            <a:endParaRPr lang="en-US"/>
          </a:p>
        </p:txBody>
      </p:sp>
      <p:sp>
        <p:nvSpPr>
          <p:cNvPr id="20" name="object 20"/>
          <p:cNvSpPr txBox="1"/>
          <p:nvPr/>
        </p:nvSpPr>
        <p:spPr>
          <a:xfrm>
            <a:off x="1483397" y="7798856"/>
            <a:ext cx="7720219" cy="677237"/>
          </a:xfrm>
          <a:prstGeom prst="rect">
            <a:avLst/>
          </a:prstGeom>
        </p:spPr>
        <p:txBody>
          <a:bodyPr vert="horz" wrap="square" lIns="0" tIns="5080" rIns="0" bIns="0" rtlCol="0">
            <a:spAutoFit/>
          </a:bodyPr>
          <a:lstStyle/>
          <a:p>
            <a:pPr marL="12700" marR="5080" algn="just">
              <a:lnSpc>
                <a:spcPct val="107700"/>
              </a:lnSpc>
              <a:spcBef>
                <a:spcPts val="40"/>
              </a:spcBef>
            </a:pPr>
            <a:r>
              <a:rPr lang="en-US" sz="2100" dirty="0">
                <a:latin typeface="Arial"/>
                <a:cs typeface="Arial"/>
              </a:rPr>
              <a:t>Place strategic emphasis on cybersecurity, virtual reality, and additive manufacturing.</a:t>
            </a:r>
          </a:p>
        </p:txBody>
      </p:sp>
      <p:sp>
        <p:nvSpPr>
          <p:cNvPr id="21" name="object 21"/>
          <p:cNvSpPr txBox="1"/>
          <p:nvPr/>
        </p:nvSpPr>
        <p:spPr>
          <a:xfrm>
            <a:off x="11024142" y="3524250"/>
            <a:ext cx="6376894" cy="672877"/>
          </a:xfrm>
          <a:prstGeom prst="rect">
            <a:avLst/>
          </a:prstGeom>
        </p:spPr>
        <p:txBody>
          <a:bodyPr vert="horz" wrap="square" lIns="0" tIns="6350" rIns="0" bIns="0" rtlCol="0">
            <a:spAutoFit/>
          </a:bodyPr>
          <a:lstStyle/>
          <a:p>
            <a:pPr marL="12700" marR="5080" algn="just">
              <a:lnSpc>
                <a:spcPct val="107300"/>
              </a:lnSpc>
              <a:spcBef>
                <a:spcPts val="50"/>
              </a:spcBef>
            </a:pPr>
            <a:r>
              <a:rPr lang="en-US" sz="2100" dirty="0">
                <a:latin typeface="Arial"/>
                <a:cs typeface="Arial"/>
              </a:rPr>
              <a:t>Excel in smart </a:t>
            </a:r>
            <a:r>
              <a:rPr lang="en-GB" sz="2100" dirty="0">
                <a:latin typeface="Arial"/>
                <a:cs typeface="Arial"/>
              </a:rPr>
              <a:t>specialisation</a:t>
            </a:r>
            <a:r>
              <a:rPr lang="en-US" sz="2100" dirty="0">
                <a:latin typeface="Arial"/>
                <a:cs typeface="Arial"/>
              </a:rPr>
              <a:t> strategies, providing targeted support for innovation in key sectors.</a:t>
            </a:r>
          </a:p>
        </p:txBody>
      </p:sp>
      <p:sp>
        <p:nvSpPr>
          <p:cNvPr id="22" name="object 22"/>
          <p:cNvSpPr txBox="1"/>
          <p:nvPr/>
        </p:nvSpPr>
        <p:spPr>
          <a:xfrm>
            <a:off x="11023412" y="5690854"/>
            <a:ext cx="6514781" cy="672877"/>
          </a:xfrm>
          <a:prstGeom prst="rect">
            <a:avLst/>
          </a:prstGeom>
        </p:spPr>
        <p:txBody>
          <a:bodyPr vert="horz" wrap="square" lIns="0" tIns="6350" rIns="0" bIns="0" rtlCol="0">
            <a:spAutoFit/>
          </a:bodyPr>
          <a:lstStyle/>
          <a:p>
            <a:pPr marL="12700" marR="5080" algn="just">
              <a:lnSpc>
                <a:spcPct val="107300"/>
              </a:lnSpc>
              <a:spcBef>
                <a:spcPts val="50"/>
              </a:spcBef>
            </a:pPr>
            <a:r>
              <a:rPr lang="en-US" sz="2100" dirty="0">
                <a:latin typeface="Arial"/>
                <a:cs typeface="Arial"/>
              </a:rPr>
              <a:t>Play a crucial role in advancing circular economy initiatives, prototyping, and innovation management.</a:t>
            </a:r>
            <a:endParaRPr sz="2100" dirty="0">
              <a:latin typeface="Arial"/>
              <a:cs typeface="Arial"/>
            </a:endParaRPr>
          </a:p>
        </p:txBody>
      </p:sp>
      <p:sp>
        <p:nvSpPr>
          <p:cNvPr id="23" name="object 23"/>
          <p:cNvSpPr txBox="1"/>
          <p:nvPr/>
        </p:nvSpPr>
        <p:spPr>
          <a:xfrm>
            <a:off x="11037816" y="7825498"/>
            <a:ext cx="6546095" cy="678519"/>
          </a:xfrm>
          <a:prstGeom prst="rect">
            <a:avLst/>
          </a:prstGeom>
        </p:spPr>
        <p:txBody>
          <a:bodyPr vert="horz" wrap="square" lIns="0" tIns="6350" rIns="0" bIns="0" rtlCol="0">
            <a:spAutoFit/>
          </a:bodyPr>
          <a:lstStyle/>
          <a:p>
            <a:pPr marL="12700" marR="5080" algn="just">
              <a:lnSpc>
                <a:spcPct val="107700"/>
              </a:lnSpc>
              <a:spcBef>
                <a:spcPts val="40"/>
              </a:spcBef>
            </a:pPr>
            <a:r>
              <a:rPr lang="en-GB" sz="2100" dirty="0">
                <a:latin typeface="Arial"/>
                <a:cs typeface="Arial"/>
              </a:rPr>
              <a:t>Prioritise</a:t>
            </a:r>
            <a:r>
              <a:rPr lang="en-US" sz="2100" dirty="0">
                <a:latin typeface="Arial"/>
                <a:cs typeface="Arial"/>
              </a:rPr>
              <a:t> regional development, SME support, and technology transfer, to foster innovation ecosystems.</a:t>
            </a:r>
          </a:p>
        </p:txBody>
      </p:sp>
      <p:sp>
        <p:nvSpPr>
          <p:cNvPr id="24" name="object 24"/>
          <p:cNvSpPr txBox="1"/>
          <p:nvPr/>
        </p:nvSpPr>
        <p:spPr>
          <a:xfrm>
            <a:off x="2077410" y="1572869"/>
            <a:ext cx="5479415" cy="939800"/>
          </a:xfrm>
          <a:prstGeom prst="rect">
            <a:avLst/>
          </a:prstGeom>
        </p:spPr>
        <p:txBody>
          <a:bodyPr vert="horz" wrap="square" lIns="0" tIns="12700" rIns="0" bIns="0" rtlCol="0">
            <a:spAutoFit/>
          </a:bodyPr>
          <a:lstStyle/>
          <a:p>
            <a:pPr marL="12700">
              <a:lnSpc>
                <a:spcPct val="100000"/>
              </a:lnSpc>
              <a:spcBef>
                <a:spcPts val="100"/>
              </a:spcBef>
            </a:pPr>
            <a:r>
              <a:rPr lang="en-US" sz="6000" b="1" dirty="0">
                <a:solidFill>
                  <a:srgbClr val="F7F6F1"/>
                </a:solidFill>
                <a:latin typeface="Arial"/>
                <a:cs typeface="Arial"/>
              </a:rPr>
              <a:t>17</a:t>
            </a:r>
            <a:r>
              <a:rPr sz="6000" b="1" spc="130" dirty="0">
                <a:solidFill>
                  <a:srgbClr val="F7F6F1"/>
                </a:solidFill>
                <a:latin typeface="Arial"/>
                <a:cs typeface="Arial"/>
              </a:rPr>
              <a:t> </a:t>
            </a:r>
            <a:r>
              <a:rPr sz="5400" b="1" spc="-30" dirty="0">
                <a:solidFill>
                  <a:srgbClr val="F7F6F1"/>
                </a:solidFill>
                <a:latin typeface="Arial"/>
                <a:cs typeface="Arial"/>
              </a:rPr>
              <a:t>Technologies</a:t>
            </a:r>
            <a:endParaRPr sz="5400" dirty="0">
              <a:latin typeface="Arial"/>
              <a:cs typeface="Arial"/>
            </a:endParaRPr>
          </a:p>
        </p:txBody>
      </p:sp>
      <p:grpSp>
        <p:nvGrpSpPr>
          <p:cNvPr id="25" name="object 25"/>
          <p:cNvGrpSpPr/>
          <p:nvPr/>
        </p:nvGrpSpPr>
        <p:grpSpPr>
          <a:xfrm>
            <a:off x="387095" y="441959"/>
            <a:ext cx="4554220" cy="536575"/>
            <a:chOff x="387095" y="441959"/>
            <a:chExt cx="4554220" cy="536575"/>
          </a:xfrm>
        </p:grpSpPr>
        <p:pic>
          <p:nvPicPr>
            <p:cNvPr id="26" name="object 26"/>
            <p:cNvPicPr/>
            <p:nvPr/>
          </p:nvPicPr>
          <p:blipFill>
            <a:blip r:embed="rId2" cstate="print"/>
            <a:stretch>
              <a:fillRect/>
            </a:stretch>
          </p:blipFill>
          <p:spPr>
            <a:xfrm>
              <a:off x="387095" y="441959"/>
              <a:ext cx="1100328" cy="536448"/>
            </a:xfrm>
            <a:prstGeom prst="rect">
              <a:avLst/>
            </a:prstGeom>
          </p:spPr>
        </p:pic>
        <p:pic>
          <p:nvPicPr>
            <p:cNvPr id="27" name="object 27"/>
            <p:cNvPicPr/>
            <p:nvPr/>
          </p:nvPicPr>
          <p:blipFill>
            <a:blip r:embed="rId3" cstate="print"/>
            <a:stretch>
              <a:fillRect/>
            </a:stretch>
          </p:blipFill>
          <p:spPr>
            <a:xfrm>
              <a:off x="1249679" y="441959"/>
              <a:ext cx="661416" cy="536448"/>
            </a:xfrm>
            <a:prstGeom prst="rect">
              <a:avLst/>
            </a:prstGeom>
          </p:spPr>
        </p:pic>
        <p:pic>
          <p:nvPicPr>
            <p:cNvPr id="28" name="object 28"/>
            <p:cNvPicPr/>
            <p:nvPr/>
          </p:nvPicPr>
          <p:blipFill>
            <a:blip r:embed="rId4" cstate="print"/>
            <a:stretch>
              <a:fillRect/>
            </a:stretch>
          </p:blipFill>
          <p:spPr>
            <a:xfrm>
              <a:off x="1673351" y="441959"/>
              <a:ext cx="841248" cy="536448"/>
            </a:xfrm>
            <a:prstGeom prst="rect">
              <a:avLst/>
            </a:prstGeom>
          </p:spPr>
        </p:pic>
        <p:pic>
          <p:nvPicPr>
            <p:cNvPr id="29" name="object 29"/>
            <p:cNvPicPr/>
            <p:nvPr/>
          </p:nvPicPr>
          <p:blipFill>
            <a:blip r:embed="rId5" cstate="print"/>
            <a:stretch>
              <a:fillRect/>
            </a:stretch>
          </p:blipFill>
          <p:spPr>
            <a:xfrm>
              <a:off x="2276856" y="441959"/>
              <a:ext cx="1042416" cy="536448"/>
            </a:xfrm>
            <a:prstGeom prst="rect">
              <a:avLst/>
            </a:prstGeom>
          </p:spPr>
        </p:pic>
        <p:pic>
          <p:nvPicPr>
            <p:cNvPr id="30" name="object 30"/>
            <p:cNvPicPr/>
            <p:nvPr/>
          </p:nvPicPr>
          <p:blipFill>
            <a:blip r:embed="rId6" cstate="print"/>
            <a:stretch>
              <a:fillRect/>
            </a:stretch>
          </p:blipFill>
          <p:spPr>
            <a:xfrm>
              <a:off x="3011423" y="441959"/>
              <a:ext cx="1929383" cy="536448"/>
            </a:xfrm>
            <a:prstGeom prst="rect">
              <a:avLst/>
            </a:prstGeom>
          </p:spPr>
        </p:pic>
      </p:grpSp>
      <p:grpSp>
        <p:nvGrpSpPr>
          <p:cNvPr id="31" name="object 31"/>
          <p:cNvGrpSpPr/>
          <p:nvPr/>
        </p:nvGrpSpPr>
        <p:grpSpPr>
          <a:xfrm>
            <a:off x="17583912" y="441959"/>
            <a:ext cx="2131060" cy="536575"/>
            <a:chOff x="17583912" y="441959"/>
            <a:chExt cx="2131060" cy="536575"/>
          </a:xfrm>
        </p:grpSpPr>
        <p:pic>
          <p:nvPicPr>
            <p:cNvPr id="32" name="object 32"/>
            <p:cNvPicPr/>
            <p:nvPr/>
          </p:nvPicPr>
          <p:blipFill>
            <a:blip r:embed="rId7" cstate="print"/>
            <a:stretch>
              <a:fillRect/>
            </a:stretch>
          </p:blipFill>
          <p:spPr>
            <a:xfrm>
              <a:off x="17583912" y="441959"/>
              <a:ext cx="448055" cy="536448"/>
            </a:xfrm>
            <a:prstGeom prst="rect">
              <a:avLst/>
            </a:prstGeom>
          </p:spPr>
        </p:pic>
        <p:pic>
          <p:nvPicPr>
            <p:cNvPr id="33" name="object 33"/>
            <p:cNvPicPr/>
            <p:nvPr/>
          </p:nvPicPr>
          <p:blipFill>
            <a:blip r:embed="rId8" cstate="print"/>
            <a:stretch>
              <a:fillRect/>
            </a:stretch>
          </p:blipFill>
          <p:spPr>
            <a:xfrm>
              <a:off x="17724120" y="441959"/>
              <a:ext cx="1990344" cy="536448"/>
            </a:xfrm>
            <a:prstGeom prst="rect">
              <a:avLst/>
            </a:prstGeom>
          </p:spPr>
        </p:pic>
      </p:grpSp>
      <p:sp>
        <p:nvSpPr>
          <p:cNvPr id="34" name="object 34"/>
          <p:cNvSpPr txBox="1"/>
          <p:nvPr/>
        </p:nvSpPr>
        <p:spPr>
          <a:xfrm>
            <a:off x="7413623" y="10425683"/>
            <a:ext cx="5277485" cy="330200"/>
          </a:xfrm>
          <a:prstGeom prst="rect">
            <a:avLst/>
          </a:prstGeom>
        </p:spPr>
        <p:txBody>
          <a:bodyPr vert="horz" wrap="square" lIns="0" tIns="12700" rIns="0" bIns="0" rtlCol="0">
            <a:spAutoFit/>
          </a:bodyPr>
          <a:lstStyle/>
          <a:p>
            <a:pPr marL="12700">
              <a:lnSpc>
                <a:spcPct val="100000"/>
              </a:lnSpc>
              <a:spcBef>
                <a:spcPts val="100"/>
              </a:spcBef>
            </a:pPr>
            <a:r>
              <a:rPr sz="2000" u="sng" spc="-10" dirty="0">
                <a:solidFill>
                  <a:schemeClr val="accent1"/>
                </a:solidFill>
                <a:uFill>
                  <a:solidFill>
                    <a:srgbClr val="FF5A63"/>
                  </a:solidFill>
                </a:uFill>
                <a:latin typeface="Arial"/>
                <a:cs typeface="Arial"/>
                <a:hlinkClick r:id="rId9">
                  <a:extLst>
                    <a:ext uri="{A12FA001-AC4F-418D-AE19-62706E023703}">
                      <ahyp:hlinkClr xmlns:ahyp="http://schemas.microsoft.com/office/drawing/2018/hyperlinkcolor" val="tx"/>
                    </a:ext>
                  </a:extLst>
                </a:hlinkClick>
              </a:rPr>
              <a:t>european-digital-innovation-hubs.ec.europa.eu</a:t>
            </a:r>
            <a:endParaRPr sz="2000" dirty="0">
              <a:solidFill>
                <a:schemeClr val="accent1"/>
              </a:solidFill>
              <a:latin typeface="Arial"/>
              <a:cs typeface="Arial"/>
            </a:endParaRPr>
          </a:p>
        </p:txBody>
      </p:sp>
      <p:sp>
        <p:nvSpPr>
          <p:cNvPr id="35" name="object 35"/>
          <p:cNvSpPr/>
          <p:nvPr/>
        </p:nvSpPr>
        <p:spPr>
          <a:xfrm>
            <a:off x="10052050" y="1432711"/>
            <a:ext cx="22860" cy="7955915"/>
          </a:xfrm>
          <a:custGeom>
            <a:avLst/>
            <a:gdLst/>
            <a:ahLst/>
            <a:cxnLst/>
            <a:rect l="l" t="t" r="r" b="b"/>
            <a:pathLst>
              <a:path w="22859" h="7955915">
                <a:moveTo>
                  <a:pt x="0" y="7955762"/>
                </a:moveTo>
                <a:lnTo>
                  <a:pt x="22478" y="0"/>
                </a:lnTo>
              </a:path>
            </a:pathLst>
          </a:custGeom>
          <a:ln w="25400">
            <a:solidFill>
              <a:srgbClr val="0064FF"/>
            </a:solidFill>
          </a:ln>
        </p:spPr>
        <p:txBody>
          <a:bodyPr wrap="square" lIns="0" tIns="0" rIns="0" bIns="0" rtlCol="0"/>
          <a:lstStyle/>
          <a:p>
            <a:endParaRPr/>
          </a:p>
        </p:txBody>
      </p:sp>
      <p:sp>
        <p:nvSpPr>
          <p:cNvPr id="36" name="object 36"/>
          <p:cNvSpPr/>
          <p:nvPr/>
        </p:nvSpPr>
        <p:spPr>
          <a:xfrm>
            <a:off x="1100091" y="5674748"/>
            <a:ext cx="93728" cy="1433021"/>
          </a:xfrm>
          <a:custGeom>
            <a:avLst/>
            <a:gdLst/>
            <a:ahLst/>
            <a:cxnLst/>
            <a:rect l="l" t="t" r="r" b="b"/>
            <a:pathLst>
              <a:path h="1828800">
                <a:moveTo>
                  <a:pt x="0" y="1828632"/>
                </a:moveTo>
                <a:lnTo>
                  <a:pt x="1" y="0"/>
                </a:lnTo>
              </a:path>
            </a:pathLst>
          </a:custGeom>
          <a:ln w="31750">
            <a:solidFill>
              <a:srgbClr val="0064FF"/>
            </a:solidFill>
          </a:ln>
        </p:spPr>
        <p:txBody>
          <a:bodyPr wrap="square" lIns="0" tIns="0" rIns="0" bIns="0" rtlCol="0"/>
          <a:lstStyle/>
          <a:p>
            <a:endParaRPr/>
          </a:p>
        </p:txBody>
      </p:sp>
      <p:sp>
        <p:nvSpPr>
          <p:cNvPr id="37" name="object 37"/>
          <p:cNvSpPr/>
          <p:nvPr/>
        </p:nvSpPr>
        <p:spPr>
          <a:xfrm>
            <a:off x="825564" y="1671040"/>
            <a:ext cx="909319" cy="835025"/>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a:p>
        </p:txBody>
      </p:sp>
      <p:grpSp>
        <p:nvGrpSpPr>
          <p:cNvPr id="38" name="object 38"/>
          <p:cNvGrpSpPr/>
          <p:nvPr/>
        </p:nvGrpSpPr>
        <p:grpSpPr>
          <a:xfrm>
            <a:off x="10617394" y="1651467"/>
            <a:ext cx="938530" cy="862330"/>
            <a:chOff x="10617394" y="1651467"/>
            <a:chExt cx="938530" cy="862330"/>
          </a:xfrm>
        </p:grpSpPr>
        <p:sp>
          <p:nvSpPr>
            <p:cNvPr id="39" name="object 39"/>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a:p>
          </p:txBody>
        </p:sp>
        <p:pic>
          <p:nvPicPr>
            <p:cNvPr id="40" name="object 40"/>
            <p:cNvPicPr/>
            <p:nvPr/>
          </p:nvPicPr>
          <p:blipFill>
            <a:blip r:embed="rId10" cstate="print"/>
            <a:stretch>
              <a:fillRect/>
            </a:stretch>
          </p:blipFill>
          <p:spPr>
            <a:xfrm>
              <a:off x="10944898" y="1817072"/>
              <a:ext cx="285516" cy="285649"/>
            </a:xfrm>
            <a:prstGeom prst="rect">
              <a:avLst/>
            </a:prstGeom>
          </p:spPr>
        </p:pic>
      </p:grpSp>
      <p:sp>
        <p:nvSpPr>
          <p:cNvPr id="41" name="object 41"/>
          <p:cNvSpPr/>
          <p:nvPr/>
        </p:nvSpPr>
        <p:spPr>
          <a:xfrm>
            <a:off x="1112132" y="3525724"/>
            <a:ext cx="45719" cy="1461285"/>
          </a:xfrm>
          <a:custGeom>
            <a:avLst/>
            <a:gdLst/>
            <a:ahLst/>
            <a:cxnLst/>
            <a:rect l="l" t="t" r="r" b="b"/>
            <a:pathLst>
              <a:path h="1174750">
                <a:moveTo>
                  <a:pt x="0" y="1174379"/>
                </a:moveTo>
                <a:lnTo>
                  <a:pt x="1" y="0"/>
                </a:lnTo>
              </a:path>
            </a:pathLst>
          </a:custGeom>
          <a:ln w="31750">
            <a:solidFill>
              <a:srgbClr val="0064FF"/>
            </a:solidFill>
          </a:ln>
        </p:spPr>
        <p:txBody>
          <a:bodyPr wrap="square" lIns="0" tIns="0" rIns="0" bIns="0" rtlCol="0"/>
          <a:lstStyle/>
          <a:p>
            <a:endParaRPr/>
          </a:p>
        </p:txBody>
      </p:sp>
      <p:sp>
        <p:nvSpPr>
          <p:cNvPr id="42" name="object 42"/>
          <p:cNvSpPr/>
          <p:nvPr/>
        </p:nvSpPr>
        <p:spPr>
          <a:xfrm>
            <a:off x="1111155" y="7803250"/>
            <a:ext cx="45719" cy="1436000"/>
          </a:xfrm>
          <a:custGeom>
            <a:avLst/>
            <a:gdLst/>
            <a:ahLst/>
            <a:cxnLst/>
            <a:rect l="l" t="t" r="r" b="b"/>
            <a:pathLst>
              <a:path h="1075690">
                <a:moveTo>
                  <a:pt x="0" y="1075670"/>
                </a:moveTo>
                <a:lnTo>
                  <a:pt x="1" y="0"/>
                </a:lnTo>
              </a:path>
            </a:pathLst>
          </a:custGeom>
          <a:ln w="31750">
            <a:solidFill>
              <a:srgbClr val="0064FF"/>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E48D434-196C-0554-ABF6-6D111C4BD13E}"/>
              </a:ext>
            </a:extLst>
          </p:cNvPr>
          <p:cNvSpPr/>
          <p:nvPr/>
        </p:nvSpPr>
        <p:spPr>
          <a:xfrm>
            <a:off x="4105752" y="250923"/>
            <a:ext cx="15165362" cy="2119890"/>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dirty="0"/>
          </a:p>
        </p:txBody>
      </p:sp>
      <p:sp>
        <p:nvSpPr>
          <p:cNvPr id="11" name="object 30">
            <a:extLst>
              <a:ext uri="{FF2B5EF4-FFF2-40B4-BE49-F238E27FC236}">
                <a16:creationId xmlns:a16="http://schemas.microsoft.com/office/drawing/2014/main" id="{1566C5BF-9627-D9E6-E997-905E7309622D}"/>
              </a:ext>
            </a:extLst>
          </p:cNvPr>
          <p:cNvSpPr/>
          <p:nvPr/>
        </p:nvSpPr>
        <p:spPr>
          <a:xfrm>
            <a:off x="0" y="250923"/>
            <a:ext cx="4105751" cy="2113097"/>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sp>
        <p:nvSpPr>
          <p:cNvPr id="32" name="Rectángulo: esquinas redondeadas 31">
            <a:extLst>
              <a:ext uri="{FF2B5EF4-FFF2-40B4-BE49-F238E27FC236}">
                <a16:creationId xmlns:a16="http://schemas.microsoft.com/office/drawing/2014/main" id="{6FBF3EEC-00B1-CA83-4886-CC53B57AF0C4}"/>
              </a:ext>
            </a:extLst>
          </p:cNvPr>
          <p:cNvSpPr/>
          <p:nvPr/>
        </p:nvSpPr>
        <p:spPr>
          <a:xfrm>
            <a:off x="11537755" y="6342779"/>
            <a:ext cx="7771264" cy="94532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ángulo: esquinas redondeadas 29">
            <a:extLst>
              <a:ext uri="{FF2B5EF4-FFF2-40B4-BE49-F238E27FC236}">
                <a16:creationId xmlns:a16="http://schemas.microsoft.com/office/drawing/2014/main" id="{18293C7C-033B-9A00-88A0-7D0A6D1251C5}"/>
              </a:ext>
            </a:extLst>
          </p:cNvPr>
          <p:cNvSpPr/>
          <p:nvPr/>
        </p:nvSpPr>
        <p:spPr>
          <a:xfrm>
            <a:off x="11506738" y="3067050"/>
            <a:ext cx="7771264" cy="94532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Diagonal Corner of Rectangle 22">
            <a:extLst>
              <a:ext uri="{FF2B5EF4-FFF2-40B4-BE49-F238E27FC236}">
                <a16:creationId xmlns:a16="http://schemas.microsoft.com/office/drawing/2014/main" id="{4ADF89D8-0430-B498-F5FE-96D6A6D22EB1}"/>
              </a:ext>
            </a:extLst>
          </p:cNvPr>
          <p:cNvSpPr/>
          <p:nvPr/>
        </p:nvSpPr>
        <p:spPr>
          <a:xfrm>
            <a:off x="6276213" y="7860069"/>
            <a:ext cx="4766438" cy="183638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1" name="Round Diagonal Corner of Rectangle 28">
            <a:extLst>
              <a:ext uri="{FF2B5EF4-FFF2-40B4-BE49-F238E27FC236}">
                <a16:creationId xmlns:a16="http://schemas.microsoft.com/office/drawing/2014/main" id="{A8E6501D-4164-88D3-9412-997D62E582C1}"/>
              </a:ext>
            </a:extLst>
          </p:cNvPr>
          <p:cNvSpPr/>
          <p:nvPr/>
        </p:nvSpPr>
        <p:spPr>
          <a:xfrm>
            <a:off x="1136650" y="3318812"/>
            <a:ext cx="4298156" cy="183638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3" name="object 30">
            <a:extLst>
              <a:ext uri="{FF2B5EF4-FFF2-40B4-BE49-F238E27FC236}">
                <a16:creationId xmlns:a16="http://schemas.microsoft.com/office/drawing/2014/main" id="{60970399-4C94-A849-2967-C3EBB882083A}"/>
              </a:ext>
            </a:extLst>
          </p:cNvPr>
          <p:cNvSpPr/>
          <p:nvPr/>
        </p:nvSpPr>
        <p:spPr>
          <a:xfrm>
            <a:off x="818818" y="3547412"/>
            <a:ext cx="1343833"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pic>
        <p:nvPicPr>
          <p:cNvPr id="10" name="Imagen 9">
            <a:extLst>
              <a:ext uri="{FF2B5EF4-FFF2-40B4-BE49-F238E27FC236}">
                <a16:creationId xmlns:a16="http://schemas.microsoft.com/office/drawing/2014/main" id="{7580DF1C-C080-D637-3C70-14CA729F7403}"/>
              </a:ext>
            </a:extLst>
          </p:cNvPr>
          <p:cNvPicPr>
            <a:picLocks/>
          </p:cNvPicPr>
          <p:nvPr/>
        </p:nvPicPr>
        <p:blipFill rotWithShape="1">
          <a:blip r:embed="rId3"/>
          <a:srcRect r="41667"/>
          <a:stretch/>
        </p:blipFill>
        <p:spPr>
          <a:xfrm>
            <a:off x="5976172" y="8249059"/>
            <a:ext cx="1058400" cy="1058400"/>
          </a:xfrm>
          <a:prstGeom prst="rect">
            <a:avLst/>
          </a:prstGeom>
        </p:spPr>
      </p:pic>
      <p:sp>
        <p:nvSpPr>
          <p:cNvPr id="15" name="object 20">
            <a:extLst>
              <a:ext uri="{FF2B5EF4-FFF2-40B4-BE49-F238E27FC236}">
                <a16:creationId xmlns:a16="http://schemas.microsoft.com/office/drawing/2014/main" id="{AA21B63E-ED3E-5852-412B-76941F97D89A}"/>
              </a:ext>
            </a:extLst>
          </p:cNvPr>
          <p:cNvSpPr txBox="1"/>
          <p:nvPr/>
        </p:nvSpPr>
        <p:spPr>
          <a:xfrm>
            <a:off x="742618" y="3898620"/>
            <a:ext cx="1524001" cy="628377"/>
          </a:xfrm>
          <a:prstGeom prst="rect">
            <a:avLst/>
          </a:prstGeom>
        </p:spPr>
        <p:txBody>
          <a:bodyPr vert="horz" wrap="square" lIns="0" tIns="12700" rIns="0" bIns="0" rtlCol="0">
            <a:spAutoFit/>
          </a:bodyPr>
          <a:lstStyle/>
          <a:p>
            <a:pPr algn="ctr">
              <a:lnSpc>
                <a:spcPct val="100000"/>
              </a:lnSpc>
              <a:spcBef>
                <a:spcPts val="100"/>
              </a:spcBef>
            </a:pPr>
            <a:r>
              <a:rPr lang="en-US" sz="4000" b="1" spc="-50" dirty="0">
                <a:solidFill>
                  <a:srgbClr val="FFFEFB"/>
                </a:solidFill>
                <a:latin typeface="Arial"/>
                <a:cs typeface="Arial"/>
              </a:rPr>
              <a:t>EDIH</a:t>
            </a:r>
            <a:endParaRPr sz="4000" dirty="0">
              <a:solidFill>
                <a:srgbClr val="FFFEFB"/>
              </a:solidFill>
              <a:latin typeface="Arial"/>
              <a:cs typeface="Arial"/>
            </a:endParaRPr>
          </a:p>
        </p:txBody>
      </p:sp>
      <p:sp>
        <p:nvSpPr>
          <p:cNvPr id="120" name="Round Diagonal Corner of Rectangle 22">
            <a:extLst>
              <a:ext uri="{FF2B5EF4-FFF2-40B4-BE49-F238E27FC236}">
                <a16:creationId xmlns:a16="http://schemas.microsoft.com/office/drawing/2014/main" id="{00C7E32F-6CE9-698C-B415-8DECE1E6425A}"/>
              </a:ext>
            </a:extLst>
          </p:cNvPr>
          <p:cNvSpPr/>
          <p:nvPr/>
        </p:nvSpPr>
        <p:spPr>
          <a:xfrm>
            <a:off x="6276213" y="3318812"/>
            <a:ext cx="4766438" cy="183638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93" name="Round Diagonal Corner of Rectangle 8">
            <a:extLst>
              <a:ext uri="{FF2B5EF4-FFF2-40B4-BE49-F238E27FC236}">
                <a16:creationId xmlns:a16="http://schemas.microsoft.com/office/drawing/2014/main" id="{0F4F9754-ACD6-6474-E5A8-D3588CFA4739}"/>
              </a:ext>
            </a:extLst>
          </p:cNvPr>
          <p:cNvSpPr/>
          <p:nvPr/>
        </p:nvSpPr>
        <p:spPr>
          <a:xfrm flipH="1">
            <a:off x="1683773" y="5547998"/>
            <a:ext cx="3711916" cy="4148452"/>
          </a:xfrm>
          <a:prstGeom prst="round2DiagRect">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6" name="object 13">
            <a:extLst>
              <a:ext uri="{FF2B5EF4-FFF2-40B4-BE49-F238E27FC236}">
                <a16:creationId xmlns:a16="http://schemas.microsoft.com/office/drawing/2014/main" id="{E4C4069B-1193-0B01-E9A3-A71A26B2B57C}"/>
              </a:ext>
            </a:extLst>
          </p:cNvPr>
          <p:cNvSpPr txBox="1"/>
          <p:nvPr/>
        </p:nvSpPr>
        <p:spPr>
          <a:xfrm>
            <a:off x="2112373" y="5941736"/>
            <a:ext cx="3283315" cy="2535118"/>
          </a:xfrm>
          <a:prstGeom prst="rect">
            <a:avLst/>
          </a:prstGeom>
        </p:spPr>
        <p:txBody>
          <a:bodyPr vert="horz" wrap="square" lIns="0" tIns="11430" rIns="0" bIns="0" rtlCol="0">
            <a:spAutoFit/>
          </a:bodyPr>
          <a:lstStyle/>
          <a:p>
            <a:pPr marL="12700" marR="5080">
              <a:lnSpc>
                <a:spcPct val="107100"/>
              </a:lnSpc>
              <a:spcBef>
                <a:spcPts val="90"/>
              </a:spcBef>
              <a:spcAft>
                <a:spcPts val="600"/>
              </a:spcAft>
            </a:pPr>
            <a:r>
              <a:rPr lang="en-GB" sz="2800" b="1" dirty="0">
                <a:solidFill>
                  <a:srgbClr val="FFFEFB"/>
                </a:solidFill>
                <a:latin typeface="Arial"/>
                <a:cs typeface="Arial"/>
              </a:rPr>
              <a:t>CUSTOMER</a:t>
            </a:r>
          </a:p>
          <a:p>
            <a:pPr marL="271463" marR="5080" indent="-258763">
              <a:lnSpc>
                <a:spcPct val="107100"/>
              </a:lnSpc>
              <a:spcBef>
                <a:spcPts val="90"/>
              </a:spcBef>
              <a:buFont typeface="Arial" panose="020B0604020202020204" pitchFamily="34" charset="0"/>
              <a:buChar char="•"/>
            </a:pPr>
            <a:r>
              <a:rPr lang="en-GB" sz="2400" dirty="0">
                <a:solidFill>
                  <a:srgbClr val="FFFEFB"/>
                </a:solidFill>
                <a:latin typeface="Arial"/>
                <a:cs typeface="Arial"/>
              </a:rPr>
              <a:t>Total Plastic Solutions</a:t>
            </a:r>
          </a:p>
          <a:p>
            <a:pPr marL="271463" marR="5080" indent="-258763">
              <a:lnSpc>
                <a:spcPct val="107100"/>
              </a:lnSpc>
              <a:spcBef>
                <a:spcPts val="90"/>
              </a:spcBef>
              <a:buFont typeface="Arial" panose="020B0604020202020204" pitchFamily="34" charset="0"/>
              <a:buChar char="•"/>
            </a:pPr>
            <a:r>
              <a:rPr lang="en-GB" sz="2400" dirty="0">
                <a:solidFill>
                  <a:srgbClr val="FFFEFB"/>
                </a:solidFill>
                <a:latin typeface="Arial"/>
                <a:cs typeface="Arial"/>
                <a:hlinkClick r:id="rId4">
                  <a:extLst>
                    <a:ext uri="{A12FA001-AC4F-418D-AE19-62706E023703}">
                      <ahyp:hlinkClr xmlns:ahyp="http://schemas.microsoft.com/office/drawing/2018/hyperlinkcolor" val="tx"/>
                    </a:ext>
                  </a:extLst>
                </a:hlinkClick>
              </a:rPr>
              <a:t>Website</a:t>
            </a:r>
            <a:endParaRPr lang="en-GB" sz="2400" dirty="0">
              <a:solidFill>
                <a:srgbClr val="FFFEFB"/>
              </a:solidFill>
              <a:latin typeface="Arial"/>
              <a:cs typeface="Arial"/>
            </a:endParaRPr>
          </a:p>
          <a:p>
            <a:pPr marL="271463" marR="5080" indent="-258763">
              <a:lnSpc>
                <a:spcPct val="107100"/>
              </a:lnSpc>
              <a:spcBef>
                <a:spcPts val="90"/>
              </a:spcBef>
              <a:buFont typeface="Arial" panose="020B0604020202020204" pitchFamily="34" charset="0"/>
              <a:buChar char="•"/>
            </a:pPr>
            <a:r>
              <a:rPr lang="en-GB" sz="2400" dirty="0">
                <a:solidFill>
                  <a:srgbClr val="FFFEFB"/>
                </a:solidFill>
                <a:latin typeface="Arial"/>
                <a:cs typeface="Arial"/>
              </a:rPr>
              <a:t>Small-sized enterprise (10-49 employees).</a:t>
            </a:r>
          </a:p>
        </p:txBody>
      </p:sp>
      <p:sp>
        <p:nvSpPr>
          <p:cNvPr id="31" name="object 16">
            <a:extLst>
              <a:ext uri="{FF2B5EF4-FFF2-40B4-BE49-F238E27FC236}">
                <a16:creationId xmlns:a16="http://schemas.microsoft.com/office/drawing/2014/main" id="{9A496795-BBD8-8AD8-0132-68B9389A2973}"/>
              </a:ext>
            </a:extLst>
          </p:cNvPr>
          <p:cNvSpPr txBox="1"/>
          <p:nvPr/>
        </p:nvSpPr>
        <p:spPr>
          <a:xfrm>
            <a:off x="11528321" y="4119488"/>
            <a:ext cx="7742793" cy="1819152"/>
          </a:xfrm>
          <a:prstGeom prst="rect">
            <a:avLst/>
          </a:prstGeom>
        </p:spPr>
        <p:txBody>
          <a:bodyPr vert="horz" wrap="square" lIns="0" tIns="6350" rIns="0" bIns="0" rtlCol="0">
            <a:spAutoFit/>
          </a:bodyPr>
          <a:lstStyle/>
          <a:p>
            <a:pPr marL="12700" marR="5080" algn="just">
              <a:lnSpc>
                <a:spcPct val="120000"/>
              </a:lnSpc>
              <a:spcBef>
                <a:spcPts val="50"/>
              </a:spcBef>
              <a:spcAft>
                <a:spcPts val="600"/>
              </a:spcAft>
              <a:buClr>
                <a:srgbClr val="0064FF"/>
              </a:buClr>
            </a:pPr>
            <a:r>
              <a:rPr lang="en-GB" sz="2000" dirty="0">
                <a:latin typeface="Arial"/>
                <a:cs typeface="Arial"/>
              </a:rPr>
              <a:t>TPS </a:t>
            </a:r>
            <a:r>
              <a:rPr lang="en-GB" sz="2000" b="1" dirty="0">
                <a:solidFill>
                  <a:schemeClr val="accent2"/>
                </a:solidFill>
                <a:latin typeface="Arial"/>
                <a:cs typeface="Arial"/>
              </a:rPr>
              <a:t>faced delays in production reporting, difficulties tracking maintenance needs, and an inability to capture real-time machine data or accurately measure energy and CO2 emissions. </a:t>
            </a:r>
            <a:r>
              <a:rPr lang="en-GB" sz="2000" dirty="0">
                <a:latin typeface="Arial"/>
                <a:cs typeface="Arial"/>
              </a:rPr>
              <a:t>These issues impacted production efficiency, cost management, and sustainability efforts.</a:t>
            </a:r>
            <a:endParaRPr lang="en-US" sz="2000" dirty="0">
              <a:latin typeface="Arial"/>
              <a:cs typeface="Arial"/>
            </a:endParaRPr>
          </a:p>
        </p:txBody>
      </p:sp>
      <p:sp>
        <p:nvSpPr>
          <p:cNvPr id="73" name="object 16">
            <a:extLst>
              <a:ext uri="{FF2B5EF4-FFF2-40B4-BE49-F238E27FC236}">
                <a16:creationId xmlns:a16="http://schemas.microsoft.com/office/drawing/2014/main" id="{25E50347-ACB6-D80C-EC28-B743A1F3657F}"/>
              </a:ext>
            </a:extLst>
          </p:cNvPr>
          <p:cNvSpPr txBox="1"/>
          <p:nvPr/>
        </p:nvSpPr>
        <p:spPr>
          <a:xfrm>
            <a:off x="7357981" y="4210050"/>
            <a:ext cx="3532269" cy="774507"/>
          </a:xfrm>
          <a:prstGeom prst="rect">
            <a:avLst/>
          </a:prstGeom>
        </p:spPr>
        <p:txBody>
          <a:bodyPr vert="horz" wrap="square" lIns="0" tIns="6350" rIns="0" bIns="0" rtlCol="0">
            <a:spAutoFit/>
          </a:bodyPr>
          <a:lstStyle/>
          <a:p>
            <a:pPr marL="12700" marR="5080">
              <a:lnSpc>
                <a:spcPct val="108200"/>
              </a:lnSpc>
              <a:spcBef>
                <a:spcPts val="50"/>
              </a:spcBef>
            </a:pPr>
            <a:r>
              <a:rPr lang="en-US" sz="2400" dirty="0">
                <a:latin typeface="Arial"/>
                <a:cs typeface="Arial"/>
              </a:rPr>
              <a:t>Support to find investment</a:t>
            </a:r>
          </a:p>
        </p:txBody>
      </p:sp>
      <p:pic>
        <p:nvPicPr>
          <p:cNvPr id="92" name="Picture 91">
            <a:extLst>
              <a:ext uri="{FF2B5EF4-FFF2-40B4-BE49-F238E27FC236}">
                <a16:creationId xmlns:a16="http://schemas.microsoft.com/office/drawing/2014/main" id="{65F685D6-A53B-C54D-1CB3-E3D203DEE614}"/>
              </a:ext>
            </a:extLst>
          </p:cNvPr>
          <p:cNvPicPr>
            <a:picLocks noChangeAspect="1"/>
          </p:cNvPicPr>
          <p:nvPr/>
        </p:nvPicPr>
        <p:blipFill>
          <a:blip r:embed="rId5"/>
          <a:stretch>
            <a:fillRect/>
          </a:stretch>
        </p:blipFill>
        <p:spPr>
          <a:xfrm>
            <a:off x="731766" y="5547998"/>
            <a:ext cx="1380607" cy="1383918"/>
          </a:xfrm>
          <a:prstGeom prst="rect">
            <a:avLst/>
          </a:prstGeom>
        </p:spPr>
      </p:pic>
      <p:sp>
        <p:nvSpPr>
          <p:cNvPr id="99" name="Round Diagonal Corner of Rectangle 22">
            <a:extLst>
              <a:ext uri="{FF2B5EF4-FFF2-40B4-BE49-F238E27FC236}">
                <a16:creationId xmlns:a16="http://schemas.microsoft.com/office/drawing/2014/main" id="{8F534E9A-C1EB-6C0D-90FF-577BA1AA9700}"/>
              </a:ext>
            </a:extLst>
          </p:cNvPr>
          <p:cNvSpPr/>
          <p:nvPr/>
        </p:nvSpPr>
        <p:spPr>
          <a:xfrm>
            <a:off x="6279841" y="5546253"/>
            <a:ext cx="4766438" cy="189434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100" name="Picture 99">
            <a:extLst>
              <a:ext uri="{FF2B5EF4-FFF2-40B4-BE49-F238E27FC236}">
                <a16:creationId xmlns:a16="http://schemas.microsoft.com/office/drawing/2014/main" id="{4013B2B6-CECC-475A-ED47-B5EA63E1B61E}"/>
              </a:ext>
            </a:extLst>
          </p:cNvPr>
          <p:cNvPicPr>
            <a:picLocks noChangeAspect="1"/>
          </p:cNvPicPr>
          <p:nvPr/>
        </p:nvPicPr>
        <p:blipFill>
          <a:blip r:embed="rId6"/>
          <a:stretch>
            <a:fillRect/>
          </a:stretch>
        </p:blipFill>
        <p:spPr>
          <a:xfrm>
            <a:off x="5975040" y="5947870"/>
            <a:ext cx="1059532" cy="1059532"/>
          </a:xfrm>
          <a:prstGeom prst="rect">
            <a:avLst/>
          </a:prstGeom>
        </p:spPr>
      </p:pic>
      <p:sp>
        <p:nvSpPr>
          <p:cNvPr id="101" name="object 37">
            <a:extLst>
              <a:ext uri="{FF2B5EF4-FFF2-40B4-BE49-F238E27FC236}">
                <a16:creationId xmlns:a16="http://schemas.microsoft.com/office/drawing/2014/main" id="{90848AFE-E124-85E5-512E-85D70A2065CC}"/>
              </a:ext>
            </a:extLst>
          </p:cNvPr>
          <p:cNvSpPr/>
          <p:nvPr/>
        </p:nvSpPr>
        <p:spPr>
          <a:xfrm>
            <a:off x="6155921" y="6158233"/>
            <a:ext cx="715683" cy="657210"/>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dirty="0"/>
          </a:p>
        </p:txBody>
      </p:sp>
      <p:sp>
        <p:nvSpPr>
          <p:cNvPr id="102" name="object 12">
            <a:extLst>
              <a:ext uri="{FF2B5EF4-FFF2-40B4-BE49-F238E27FC236}">
                <a16:creationId xmlns:a16="http://schemas.microsoft.com/office/drawing/2014/main" id="{5F4069FD-7167-D7FA-3730-39EDA5E20BEB}"/>
              </a:ext>
            </a:extLst>
          </p:cNvPr>
          <p:cNvSpPr txBox="1"/>
          <p:nvPr/>
        </p:nvSpPr>
        <p:spPr>
          <a:xfrm>
            <a:off x="7427192" y="6612151"/>
            <a:ext cx="3923888" cy="374783"/>
          </a:xfrm>
          <a:prstGeom prst="rect">
            <a:avLst/>
          </a:prstGeom>
        </p:spPr>
        <p:txBody>
          <a:bodyPr vert="horz" wrap="square" lIns="0" tIns="8255" rIns="0" bIns="0" rtlCol="0">
            <a:spAutoFit/>
          </a:bodyPr>
          <a:lstStyle/>
          <a:p>
            <a:pPr marL="0" marR="0">
              <a:lnSpc>
                <a:spcPct val="107000"/>
              </a:lnSpc>
              <a:spcBef>
                <a:spcPts val="0"/>
              </a:spcBef>
              <a:spcAft>
                <a:spcPts val="800"/>
              </a:spcAft>
            </a:pPr>
            <a:r>
              <a:rPr lang="en-GB" sz="2400" dirty="0">
                <a:effectLst/>
                <a:latin typeface="Arial" panose="020B0604020202020204" pitchFamily="34" charset="0"/>
                <a:ea typeface="Aptos" panose="020B0004020202020204" pitchFamily="34" charset="0"/>
                <a:cs typeface="Arial" panose="020B0604020202020204" pitchFamily="34" charset="0"/>
              </a:rPr>
              <a:t>Digital twins</a:t>
            </a:r>
          </a:p>
        </p:txBody>
      </p:sp>
      <p:sp>
        <p:nvSpPr>
          <p:cNvPr id="104" name="object 24">
            <a:extLst>
              <a:ext uri="{FF2B5EF4-FFF2-40B4-BE49-F238E27FC236}">
                <a16:creationId xmlns:a16="http://schemas.microsoft.com/office/drawing/2014/main" id="{617527E1-D1A2-F7DB-EA0A-EBD7C3DF0E0E}"/>
              </a:ext>
            </a:extLst>
          </p:cNvPr>
          <p:cNvSpPr txBox="1"/>
          <p:nvPr/>
        </p:nvSpPr>
        <p:spPr>
          <a:xfrm>
            <a:off x="7362368" y="5818748"/>
            <a:ext cx="3054760"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D000"/>
                </a:solidFill>
                <a:latin typeface="Arial"/>
                <a:cs typeface="Arial"/>
              </a:rPr>
              <a:t>Technologies</a:t>
            </a:r>
          </a:p>
        </p:txBody>
      </p:sp>
      <p:sp>
        <p:nvSpPr>
          <p:cNvPr id="108" name="object 24">
            <a:extLst>
              <a:ext uri="{FF2B5EF4-FFF2-40B4-BE49-F238E27FC236}">
                <a16:creationId xmlns:a16="http://schemas.microsoft.com/office/drawing/2014/main" id="{16D04336-BA18-BC76-042E-42B7B943F006}"/>
              </a:ext>
            </a:extLst>
          </p:cNvPr>
          <p:cNvSpPr txBox="1"/>
          <p:nvPr/>
        </p:nvSpPr>
        <p:spPr>
          <a:xfrm>
            <a:off x="12711971" y="3201301"/>
            <a:ext cx="3443487"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FEFB"/>
                </a:solidFill>
                <a:latin typeface="Arial"/>
                <a:cs typeface="Arial"/>
              </a:rPr>
              <a:t>Challenges</a:t>
            </a:r>
          </a:p>
        </p:txBody>
      </p:sp>
      <p:pic>
        <p:nvPicPr>
          <p:cNvPr id="110" name="Graphic 109">
            <a:extLst>
              <a:ext uri="{FF2B5EF4-FFF2-40B4-BE49-F238E27FC236}">
                <a16:creationId xmlns:a16="http://schemas.microsoft.com/office/drawing/2014/main" id="{075AD032-115D-F99C-D268-61BB9D103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528321" y="3127863"/>
            <a:ext cx="815031" cy="823702"/>
          </a:xfrm>
          <a:prstGeom prst="rect">
            <a:avLst/>
          </a:prstGeom>
        </p:spPr>
      </p:pic>
      <p:pic>
        <p:nvPicPr>
          <p:cNvPr id="122" name="Picture 121">
            <a:hlinkClick r:id="rId9"/>
            <a:extLst>
              <a:ext uri="{FF2B5EF4-FFF2-40B4-BE49-F238E27FC236}">
                <a16:creationId xmlns:a16="http://schemas.microsoft.com/office/drawing/2014/main" id="{AD16A3E3-79D5-E0B4-8AB6-84704006A612}"/>
              </a:ext>
            </a:extLst>
          </p:cNvPr>
          <p:cNvPicPr preferRelativeResize="0">
            <a:picLocks/>
          </p:cNvPicPr>
          <p:nvPr/>
        </p:nvPicPr>
        <p:blipFill>
          <a:blip r:embed="rId10"/>
          <a:stretch>
            <a:fillRect/>
          </a:stretch>
        </p:blipFill>
        <p:spPr>
          <a:xfrm rot="10800000">
            <a:off x="5968673" y="3684818"/>
            <a:ext cx="1058400" cy="1058400"/>
          </a:xfrm>
          <a:prstGeom prst="rect">
            <a:avLst/>
          </a:prstGeom>
        </p:spPr>
      </p:pic>
      <p:grpSp>
        <p:nvGrpSpPr>
          <p:cNvPr id="123" name="object 38">
            <a:extLst>
              <a:ext uri="{FF2B5EF4-FFF2-40B4-BE49-F238E27FC236}">
                <a16:creationId xmlns:a16="http://schemas.microsoft.com/office/drawing/2014/main" id="{38B3C644-FF25-DD56-03D9-46DA8DF746E9}"/>
              </a:ext>
            </a:extLst>
          </p:cNvPr>
          <p:cNvGrpSpPr/>
          <p:nvPr/>
        </p:nvGrpSpPr>
        <p:grpSpPr>
          <a:xfrm>
            <a:off x="6113365" y="3889644"/>
            <a:ext cx="769013" cy="711063"/>
            <a:chOff x="10617394" y="1651467"/>
            <a:chExt cx="938530" cy="862330"/>
          </a:xfrm>
        </p:grpSpPr>
        <p:sp>
          <p:nvSpPr>
            <p:cNvPr id="124" name="object 39">
              <a:extLst>
                <a:ext uri="{FF2B5EF4-FFF2-40B4-BE49-F238E27FC236}">
                  <a16:creationId xmlns:a16="http://schemas.microsoft.com/office/drawing/2014/main" id="{A51C0F91-F1FB-A4EB-7BA0-D5074A19C239}"/>
                </a:ext>
              </a:extLst>
            </p:cNvPr>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dirty="0"/>
            </a:p>
          </p:txBody>
        </p:sp>
        <p:pic>
          <p:nvPicPr>
            <p:cNvPr id="125" name="object 40">
              <a:extLst>
                <a:ext uri="{FF2B5EF4-FFF2-40B4-BE49-F238E27FC236}">
                  <a16:creationId xmlns:a16="http://schemas.microsoft.com/office/drawing/2014/main" id="{E12B4E43-B85E-276C-A504-22A7404AD123}"/>
                </a:ext>
              </a:extLst>
            </p:cNvPr>
            <p:cNvPicPr/>
            <p:nvPr/>
          </p:nvPicPr>
          <p:blipFill>
            <a:blip r:embed="rId11" cstate="print"/>
            <a:stretch>
              <a:fillRect/>
            </a:stretch>
          </p:blipFill>
          <p:spPr>
            <a:xfrm>
              <a:off x="10944898" y="1817072"/>
              <a:ext cx="285516" cy="285649"/>
            </a:xfrm>
            <a:prstGeom prst="rect">
              <a:avLst/>
            </a:prstGeom>
          </p:spPr>
        </p:pic>
      </p:grpSp>
      <p:sp>
        <p:nvSpPr>
          <p:cNvPr id="127" name="object 24">
            <a:extLst>
              <a:ext uri="{FF2B5EF4-FFF2-40B4-BE49-F238E27FC236}">
                <a16:creationId xmlns:a16="http://schemas.microsoft.com/office/drawing/2014/main" id="{A017DC5A-BD64-E651-B91F-99887285ED5A}"/>
              </a:ext>
            </a:extLst>
          </p:cNvPr>
          <p:cNvSpPr txBox="1"/>
          <p:nvPr/>
        </p:nvSpPr>
        <p:spPr>
          <a:xfrm>
            <a:off x="7357982" y="3550379"/>
            <a:ext cx="3185430"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8A4F50"/>
                </a:solidFill>
                <a:latin typeface="Arial"/>
                <a:cs typeface="Arial"/>
              </a:rPr>
              <a:t>Service type</a:t>
            </a:r>
          </a:p>
        </p:txBody>
      </p:sp>
      <p:sp>
        <p:nvSpPr>
          <p:cNvPr id="6" name="object 37">
            <a:extLst>
              <a:ext uri="{FF2B5EF4-FFF2-40B4-BE49-F238E27FC236}">
                <a16:creationId xmlns:a16="http://schemas.microsoft.com/office/drawing/2014/main" id="{8223AC19-21BA-BA94-7684-69DEBCF62772}"/>
              </a:ext>
            </a:extLst>
          </p:cNvPr>
          <p:cNvSpPr/>
          <p:nvPr/>
        </p:nvSpPr>
        <p:spPr>
          <a:xfrm>
            <a:off x="6152293" y="8472049"/>
            <a:ext cx="715683" cy="657210"/>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dirty="0"/>
          </a:p>
        </p:txBody>
      </p:sp>
      <p:sp>
        <p:nvSpPr>
          <p:cNvPr id="7" name="object 12">
            <a:extLst>
              <a:ext uri="{FF2B5EF4-FFF2-40B4-BE49-F238E27FC236}">
                <a16:creationId xmlns:a16="http://schemas.microsoft.com/office/drawing/2014/main" id="{ADEC8F06-6DFE-5C83-8E4E-5DB1C191FE5B}"/>
              </a:ext>
            </a:extLst>
          </p:cNvPr>
          <p:cNvSpPr txBox="1"/>
          <p:nvPr/>
        </p:nvSpPr>
        <p:spPr>
          <a:xfrm>
            <a:off x="7357981" y="8766515"/>
            <a:ext cx="3532269" cy="769954"/>
          </a:xfrm>
          <a:prstGeom prst="rect">
            <a:avLst/>
          </a:prstGeom>
        </p:spPr>
        <p:txBody>
          <a:bodyPr vert="horz" wrap="square" lIns="0" tIns="8255" rIns="0" bIns="0" rtlCol="0">
            <a:spAutoFit/>
          </a:bodyPr>
          <a:lstStyle/>
          <a:p>
            <a:pPr marL="0" marR="0">
              <a:lnSpc>
                <a:spcPct val="107000"/>
              </a:lnSpc>
              <a:spcBef>
                <a:spcPts val="0"/>
              </a:spcBef>
              <a:spcAft>
                <a:spcPts val="800"/>
              </a:spcAft>
            </a:pPr>
            <a:r>
              <a:rPr lang="en-GB" sz="2400" dirty="0">
                <a:effectLst/>
                <a:latin typeface="Arial" panose="020B0604020202020204" pitchFamily="34" charset="0"/>
                <a:ea typeface="Aptos" panose="020B0004020202020204" pitchFamily="34" charset="0"/>
                <a:cs typeface="Arial" panose="020B0604020202020204" pitchFamily="34" charset="0"/>
              </a:rPr>
              <a:t>Manufacturing and processing</a:t>
            </a:r>
          </a:p>
        </p:txBody>
      </p:sp>
      <p:sp>
        <p:nvSpPr>
          <p:cNvPr id="8" name="object 24">
            <a:extLst>
              <a:ext uri="{FF2B5EF4-FFF2-40B4-BE49-F238E27FC236}">
                <a16:creationId xmlns:a16="http://schemas.microsoft.com/office/drawing/2014/main" id="{417B19EB-A564-9CD3-D710-800ED3F83B22}"/>
              </a:ext>
            </a:extLst>
          </p:cNvPr>
          <p:cNvSpPr txBox="1"/>
          <p:nvPr/>
        </p:nvSpPr>
        <p:spPr>
          <a:xfrm>
            <a:off x="7357981" y="8132564"/>
            <a:ext cx="3055519"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5A63"/>
                </a:solidFill>
                <a:latin typeface="Arial"/>
                <a:cs typeface="Arial"/>
              </a:rPr>
              <a:t>Sectors</a:t>
            </a:r>
          </a:p>
        </p:txBody>
      </p:sp>
      <p:sp>
        <p:nvSpPr>
          <p:cNvPr id="25" name="object 16">
            <a:extLst>
              <a:ext uri="{FF2B5EF4-FFF2-40B4-BE49-F238E27FC236}">
                <a16:creationId xmlns:a16="http://schemas.microsoft.com/office/drawing/2014/main" id="{FA88EC73-39F0-ACF3-5F4C-BCB9DC079525}"/>
              </a:ext>
            </a:extLst>
          </p:cNvPr>
          <p:cNvSpPr txBox="1"/>
          <p:nvPr/>
        </p:nvSpPr>
        <p:spPr>
          <a:xfrm>
            <a:off x="11530868" y="7439724"/>
            <a:ext cx="7740246" cy="2340384"/>
          </a:xfrm>
          <a:prstGeom prst="rect">
            <a:avLst/>
          </a:prstGeom>
        </p:spPr>
        <p:txBody>
          <a:bodyPr vert="horz" wrap="square" lIns="0" tIns="6350" rIns="0" bIns="0" rtlCol="0">
            <a:spAutoFit/>
          </a:bodyPr>
          <a:lstStyle/>
          <a:p>
            <a:pPr marL="355600" marR="5080" indent="-342900" algn="just">
              <a:spcBef>
                <a:spcPts val="50"/>
              </a:spcBef>
              <a:spcAft>
                <a:spcPts val="600"/>
              </a:spcAft>
              <a:buClr>
                <a:srgbClr val="0064FF"/>
              </a:buClr>
              <a:buFont typeface="Arial" panose="020B0604020202020204" pitchFamily="34" charset="0"/>
              <a:buChar char="•"/>
            </a:pPr>
            <a:r>
              <a:rPr lang="en-GB" sz="2000" b="1" dirty="0">
                <a:solidFill>
                  <a:schemeClr val="accent2"/>
                </a:solidFill>
                <a:latin typeface="Arial"/>
                <a:cs typeface="Arial"/>
              </a:rPr>
              <a:t>Real-time monitoring system</a:t>
            </a:r>
            <a:r>
              <a:rPr lang="en-GB" sz="2000" dirty="0">
                <a:latin typeface="Arial"/>
                <a:cs typeface="Arial"/>
              </a:rPr>
              <a:t>: developed to capture live machine data, enabling predictive maintenance and tracking energy use and CO2 emissions.</a:t>
            </a:r>
          </a:p>
          <a:p>
            <a:pPr marL="355600" marR="5080" indent="-342900" algn="just">
              <a:spcBef>
                <a:spcPts val="50"/>
              </a:spcBef>
              <a:spcAft>
                <a:spcPts val="600"/>
              </a:spcAft>
              <a:buClr>
                <a:srgbClr val="0064FF"/>
              </a:buClr>
              <a:buFont typeface="Arial" panose="020B0604020202020204" pitchFamily="34" charset="0"/>
              <a:buChar char="•"/>
            </a:pPr>
            <a:r>
              <a:rPr lang="en-GB" sz="2000" b="1" dirty="0">
                <a:solidFill>
                  <a:schemeClr val="accent2"/>
                </a:solidFill>
                <a:latin typeface="Arial"/>
                <a:cs typeface="Arial"/>
              </a:rPr>
              <a:t>Edge device</a:t>
            </a:r>
            <a:r>
              <a:rPr lang="en-GB" sz="2000" dirty="0">
                <a:latin typeface="Arial"/>
                <a:cs typeface="Arial"/>
              </a:rPr>
              <a:t>: installed to monitor machine status, energy consumption, and tool usage in real time.</a:t>
            </a:r>
          </a:p>
          <a:p>
            <a:pPr marL="355600" marR="5080" indent="-342900" algn="just">
              <a:spcBef>
                <a:spcPts val="50"/>
              </a:spcBef>
              <a:spcAft>
                <a:spcPts val="600"/>
              </a:spcAft>
              <a:buClr>
                <a:srgbClr val="0064FF"/>
              </a:buClr>
              <a:buFont typeface="Arial" panose="020B0604020202020204" pitchFamily="34" charset="0"/>
              <a:buChar char="•"/>
            </a:pPr>
            <a:r>
              <a:rPr lang="en-GB" sz="2000" b="1" dirty="0">
                <a:solidFill>
                  <a:schemeClr val="accent2"/>
                </a:solidFill>
                <a:latin typeface="Arial"/>
                <a:cs typeface="Arial"/>
              </a:rPr>
              <a:t>Dashboard with alerts</a:t>
            </a:r>
            <a:r>
              <a:rPr lang="en-GB" sz="2000" dirty="0">
                <a:latin typeface="Arial"/>
                <a:cs typeface="Arial"/>
              </a:rPr>
              <a:t>: created to display KPIs and send notifications when thresholds are exceeded.</a:t>
            </a:r>
          </a:p>
        </p:txBody>
      </p:sp>
      <p:sp>
        <p:nvSpPr>
          <p:cNvPr id="27" name="object 24">
            <a:extLst>
              <a:ext uri="{FF2B5EF4-FFF2-40B4-BE49-F238E27FC236}">
                <a16:creationId xmlns:a16="http://schemas.microsoft.com/office/drawing/2014/main" id="{CC77C351-750C-8C91-D7A2-1B84A1CC897F}"/>
              </a:ext>
            </a:extLst>
          </p:cNvPr>
          <p:cNvSpPr txBox="1"/>
          <p:nvPr/>
        </p:nvSpPr>
        <p:spPr>
          <a:xfrm>
            <a:off x="12764304" y="6494396"/>
            <a:ext cx="3443487"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FEFB"/>
                </a:solidFill>
                <a:latin typeface="Arial"/>
                <a:cs typeface="Arial"/>
              </a:rPr>
              <a:t>Solutions</a:t>
            </a:r>
          </a:p>
        </p:txBody>
      </p:sp>
      <p:pic>
        <p:nvPicPr>
          <p:cNvPr id="34" name="Gráfico 33" descr="Bombilla y engranaje">
            <a:extLst>
              <a:ext uri="{FF2B5EF4-FFF2-40B4-BE49-F238E27FC236}">
                <a16:creationId xmlns:a16="http://schemas.microsoft.com/office/drawing/2014/main" id="{7F572B6F-C5A9-D652-F9D2-A1D4373953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58063" y="6358243"/>
            <a:ext cx="914400" cy="914400"/>
          </a:xfrm>
          <a:prstGeom prst="rect">
            <a:avLst/>
          </a:prstGeom>
        </p:spPr>
      </p:pic>
      <p:sp>
        <p:nvSpPr>
          <p:cNvPr id="5" name="object 18">
            <a:extLst>
              <a:ext uri="{FF2B5EF4-FFF2-40B4-BE49-F238E27FC236}">
                <a16:creationId xmlns:a16="http://schemas.microsoft.com/office/drawing/2014/main" id="{648EC0C8-230F-9C52-5E84-6AB75CDE4C0B}"/>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Success stories</a:t>
            </a:r>
            <a:endParaRPr lang="en-US" sz="5400" b="1" dirty="0">
              <a:solidFill>
                <a:srgbClr val="FFFEFB"/>
              </a:solidFill>
              <a:latin typeface="Arial"/>
              <a:cs typeface="Arial"/>
            </a:endParaRPr>
          </a:p>
        </p:txBody>
      </p:sp>
      <p:sp>
        <p:nvSpPr>
          <p:cNvPr id="9" name="CuadroTexto 8">
            <a:extLst>
              <a:ext uri="{FF2B5EF4-FFF2-40B4-BE49-F238E27FC236}">
                <a16:creationId xmlns:a16="http://schemas.microsoft.com/office/drawing/2014/main" id="{AC29B4C7-E98D-C502-BF68-2B520198EB71}"/>
              </a:ext>
            </a:extLst>
          </p:cNvPr>
          <p:cNvSpPr txBox="1"/>
          <p:nvPr/>
        </p:nvSpPr>
        <p:spPr>
          <a:xfrm>
            <a:off x="4337050" y="334894"/>
            <a:ext cx="14944249" cy="1569660"/>
          </a:xfrm>
          <a:prstGeom prst="rect">
            <a:avLst/>
          </a:prstGeom>
          <a:noFill/>
        </p:spPr>
        <p:txBody>
          <a:bodyPr wrap="square">
            <a:spAutoFit/>
          </a:bodyPr>
          <a:lstStyle/>
          <a:p>
            <a:r>
              <a:rPr lang="en-GB" sz="4800" b="1" i="0" dirty="0">
                <a:solidFill>
                  <a:schemeClr val="accent2"/>
                </a:solidFill>
                <a:effectLst/>
                <a:highlight>
                  <a:srgbClr val="F8F8F8"/>
                </a:highlight>
                <a:latin typeface="Arial" panose="020B0604020202020204" pitchFamily="34" charset="0"/>
                <a:cs typeface="Arial" panose="020B0604020202020204" pitchFamily="34" charset="0"/>
                <a:hlinkClick r:id="rId14"/>
              </a:rPr>
              <a:t>Condition-based monitoring of injection moulding machines using real-time machine data</a:t>
            </a:r>
            <a:endParaRPr lang="en-GB" sz="4800" b="1" dirty="0">
              <a:solidFill>
                <a:schemeClr val="accent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7BA5805-8478-C675-9A40-12D1A4C439DE}"/>
              </a:ext>
            </a:extLst>
          </p:cNvPr>
          <p:cNvPicPr>
            <a:picLocks noChangeAspect="1"/>
          </p:cNvPicPr>
          <p:nvPr/>
        </p:nvPicPr>
        <p:blipFill>
          <a:blip r:embed="rId15"/>
          <a:stretch>
            <a:fillRect/>
          </a:stretch>
        </p:blipFill>
        <p:spPr>
          <a:xfrm>
            <a:off x="2417290" y="3234775"/>
            <a:ext cx="2104481" cy="2104481"/>
          </a:xfrm>
          <a:prstGeom prst="rect">
            <a:avLst/>
          </a:prstGeom>
        </p:spPr>
      </p:pic>
      <p:pic>
        <p:nvPicPr>
          <p:cNvPr id="1026" name="Picture 2" descr="Total Plastic Solution - Dromcollogher, Co. Limerick">
            <a:extLst>
              <a:ext uri="{FF2B5EF4-FFF2-40B4-BE49-F238E27FC236}">
                <a16:creationId xmlns:a16="http://schemas.microsoft.com/office/drawing/2014/main" id="{B3BE5540-6DE5-8546-D453-80A45FB9C6E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5679" y="8726449"/>
            <a:ext cx="3564711" cy="734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 Diagonal Corner of Rectangle 25">
            <a:extLst>
              <a:ext uri="{FF2B5EF4-FFF2-40B4-BE49-F238E27FC236}">
                <a16:creationId xmlns:a16="http://schemas.microsoft.com/office/drawing/2014/main" id="{49409763-1038-2A36-7377-B92F5A6C197F}"/>
              </a:ext>
            </a:extLst>
          </p:cNvPr>
          <p:cNvSpPr/>
          <p:nvPr/>
        </p:nvSpPr>
        <p:spPr>
          <a:xfrm>
            <a:off x="6619252" y="2780142"/>
            <a:ext cx="12672142" cy="489455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84" name="Picture 83">
            <a:extLst>
              <a:ext uri="{FF2B5EF4-FFF2-40B4-BE49-F238E27FC236}">
                <a16:creationId xmlns:a16="http://schemas.microsoft.com/office/drawing/2014/main" id="{16F8501A-9C01-9F34-2CF8-69D7BD875C6B}"/>
              </a:ext>
            </a:extLst>
          </p:cNvPr>
          <p:cNvPicPr>
            <a:picLocks noChangeAspect="1"/>
          </p:cNvPicPr>
          <p:nvPr/>
        </p:nvPicPr>
        <p:blipFill>
          <a:blip r:embed="rId3"/>
          <a:stretch>
            <a:fillRect/>
          </a:stretch>
        </p:blipFill>
        <p:spPr>
          <a:xfrm>
            <a:off x="6470650" y="2939043"/>
            <a:ext cx="1078060" cy="1078060"/>
          </a:xfrm>
          <a:prstGeom prst="rect">
            <a:avLst/>
          </a:prstGeom>
        </p:spPr>
      </p:pic>
      <p:sp>
        <p:nvSpPr>
          <p:cNvPr id="16" name="object 24">
            <a:extLst>
              <a:ext uri="{FF2B5EF4-FFF2-40B4-BE49-F238E27FC236}">
                <a16:creationId xmlns:a16="http://schemas.microsoft.com/office/drawing/2014/main" id="{921206F8-94A7-348D-3713-11B6C9E7A66E}"/>
              </a:ext>
            </a:extLst>
          </p:cNvPr>
          <p:cNvSpPr txBox="1"/>
          <p:nvPr/>
        </p:nvSpPr>
        <p:spPr>
          <a:xfrm>
            <a:off x="7926892" y="3177686"/>
            <a:ext cx="11136934"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0064FF"/>
                </a:solidFill>
                <a:latin typeface="Arial"/>
                <a:cs typeface="Arial"/>
              </a:rPr>
              <a:t>Results and benefits</a:t>
            </a:r>
          </a:p>
        </p:txBody>
      </p:sp>
      <p:sp>
        <p:nvSpPr>
          <p:cNvPr id="18" name="object 12">
            <a:extLst>
              <a:ext uri="{FF2B5EF4-FFF2-40B4-BE49-F238E27FC236}">
                <a16:creationId xmlns:a16="http://schemas.microsoft.com/office/drawing/2014/main" id="{E3B820FC-3A7A-EBE3-AED2-C1C2EAFE6732}"/>
              </a:ext>
            </a:extLst>
          </p:cNvPr>
          <p:cNvSpPr txBox="1"/>
          <p:nvPr/>
        </p:nvSpPr>
        <p:spPr>
          <a:xfrm>
            <a:off x="6927850" y="4148963"/>
            <a:ext cx="12018824" cy="3393878"/>
          </a:xfrm>
          <a:prstGeom prst="rect">
            <a:avLst/>
          </a:prstGeom>
        </p:spPr>
        <p:txBody>
          <a:bodyPr vert="horz" wrap="square" lIns="0" tIns="8255" rIns="0" bIns="0" rtlCol="0">
            <a:spAutoFit/>
          </a:bodyPr>
          <a:lstStyle/>
          <a:p>
            <a:pPr algn="just">
              <a:spcBef>
                <a:spcPts val="600"/>
              </a:spcBef>
            </a:pPr>
            <a:r>
              <a:rPr lang="en-GB" sz="2000" b="1" spc="-10" dirty="0">
                <a:solidFill>
                  <a:srgbClr val="0064FF"/>
                </a:solidFill>
                <a:latin typeface="Arial"/>
                <a:cs typeface="Arial"/>
              </a:rPr>
              <a:t>Reduced downtime and repair costs</a:t>
            </a:r>
          </a:p>
          <a:p>
            <a:pPr algn="just">
              <a:spcAft>
                <a:spcPts val="600"/>
              </a:spcAft>
            </a:pPr>
            <a:r>
              <a:rPr lang="en-GB" sz="2000" dirty="0">
                <a:latin typeface="Arial" panose="020B0604020202020204" pitchFamily="34" charset="0"/>
                <a:cs typeface="Arial" panose="020B0604020202020204" pitchFamily="34" charset="0"/>
              </a:rPr>
              <a:t>TPS's condition-based monitoring system identified and addressed equipment issues before failures occurred, reducing unscheduled downtime and repair costs, while also minimising raw material waste.</a:t>
            </a:r>
            <a:r>
              <a:rPr lang="en-US" sz="2000" dirty="0">
                <a:latin typeface="Arial" panose="020B0604020202020204" pitchFamily="34" charset="0"/>
                <a:cs typeface="Arial" panose="020B0604020202020204" pitchFamily="34" charset="0"/>
              </a:rPr>
              <a:t> </a:t>
            </a:r>
          </a:p>
          <a:p>
            <a:pPr algn="just">
              <a:spcBef>
                <a:spcPts val="600"/>
              </a:spcBef>
            </a:pPr>
            <a:r>
              <a:rPr lang="en-US" sz="2000" b="1" spc="-10" dirty="0">
                <a:solidFill>
                  <a:srgbClr val="0064FF"/>
                </a:solidFill>
                <a:latin typeface="Arial"/>
                <a:cs typeface="Arial"/>
              </a:rPr>
              <a:t>Increased profit margins</a:t>
            </a:r>
          </a:p>
          <a:p>
            <a:pPr algn="just">
              <a:spcAft>
                <a:spcPts val="600"/>
              </a:spcAft>
            </a:pPr>
            <a:r>
              <a:rPr lang="en-GB" sz="2000" dirty="0">
                <a:effectLst/>
                <a:latin typeface="Arial" panose="020B0604020202020204" pitchFamily="34" charset="0"/>
                <a:ea typeface="Aptos" panose="020B0004020202020204" pitchFamily="34" charset="0"/>
                <a:cs typeface="Arial" panose="020B0604020202020204" pitchFamily="34" charset="0"/>
              </a:rPr>
              <a:t>With better cost calculations through real-time data on energy and tool usage, TPS improved pricing accuracy for customers, leading to higher profit margins.</a:t>
            </a:r>
          </a:p>
          <a:p>
            <a:pPr algn="just">
              <a:spcBef>
                <a:spcPts val="600"/>
              </a:spcBef>
            </a:pPr>
            <a:r>
              <a:rPr lang="en-US" sz="2000" b="1" spc="-10" dirty="0">
                <a:solidFill>
                  <a:srgbClr val="0064FF"/>
                </a:solidFill>
                <a:latin typeface="Arial"/>
                <a:cs typeface="Arial"/>
              </a:rPr>
              <a:t>Sustainability improvements</a:t>
            </a:r>
          </a:p>
          <a:p>
            <a:pPr algn="just"/>
            <a:r>
              <a:rPr lang="en-GB" sz="2000" dirty="0">
                <a:effectLst/>
                <a:latin typeface="Arial" panose="020B0604020202020204" pitchFamily="34" charset="0"/>
                <a:ea typeface="Aptos" panose="020B0004020202020204" pitchFamily="34" charset="0"/>
                <a:cs typeface="Arial" panose="020B0604020202020204" pitchFamily="34" charset="0"/>
              </a:rPr>
              <a:t>The monitoring system's ability to track energy use per part helped TPS optimise machine efficiency, reduce energy consumption, and cut the carbon footprint of production, aligning with both business and sustainability goals.</a:t>
            </a:r>
            <a:endParaRPr lang="en-US" sz="2000" dirty="0">
              <a:effectLst/>
              <a:latin typeface="Arial" panose="020B0604020202020204" pitchFamily="34" charset="0"/>
              <a:ea typeface="Aptos" panose="020B0004020202020204" pitchFamily="34" charset="0"/>
              <a:cs typeface="Arial" panose="020B0604020202020204" pitchFamily="34" charset="0"/>
            </a:endParaRPr>
          </a:p>
        </p:txBody>
      </p:sp>
      <p:sp>
        <p:nvSpPr>
          <p:cNvPr id="86" name="Round Diagonal Corner of Rectangle 8">
            <a:extLst>
              <a:ext uri="{FF2B5EF4-FFF2-40B4-BE49-F238E27FC236}">
                <a16:creationId xmlns:a16="http://schemas.microsoft.com/office/drawing/2014/main" id="{E68D9832-220F-CD10-C4BB-D9597D9E7538}"/>
              </a:ext>
            </a:extLst>
          </p:cNvPr>
          <p:cNvSpPr/>
          <p:nvPr/>
        </p:nvSpPr>
        <p:spPr>
          <a:xfrm flipH="1">
            <a:off x="900784" y="2780142"/>
            <a:ext cx="5188866" cy="7297307"/>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87" name="object 24">
            <a:extLst>
              <a:ext uri="{FF2B5EF4-FFF2-40B4-BE49-F238E27FC236}">
                <a16:creationId xmlns:a16="http://schemas.microsoft.com/office/drawing/2014/main" id="{D1552B47-3D3F-407B-B9F3-DFB55F036155}"/>
              </a:ext>
            </a:extLst>
          </p:cNvPr>
          <p:cNvSpPr txBox="1"/>
          <p:nvPr/>
        </p:nvSpPr>
        <p:spPr>
          <a:xfrm>
            <a:off x="1887586" y="2894953"/>
            <a:ext cx="4202064" cy="1859483"/>
          </a:xfrm>
          <a:prstGeom prst="rect">
            <a:avLst/>
          </a:prstGeom>
        </p:spPr>
        <p:txBody>
          <a:bodyPr vert="horz" wrap="square" lIns="0" tIns="12700" rIns="0" bIns="0" rtlCol="0">
            <a:spAutoFit/>
          </a:bodyPr>
          <a:lstStyle/>
          <a:p>
            <a:pPr marL="12700" algn="l">
              <a:spcBef>
                <a:spcPts val="100"/>
              </a:spcBef>
            </a:pPr>
            <a:r>
              <a:rPr lang="en-US" sz="4000" dirty="0">
                <a:solidFill>
                  <a:schemeClr val="bg2"/>
                </a:solidFill>
                <a:latin typeface="Arial"/>
                <a:cs typeface="Arial"/>
              </a:rPr>
              <a:t>Thanks to EDIH </a:t>
            </a:r>
            <a:r>
              <a:rPr lang="en-US" sz="4000" dirty="0" err="1">
                <a:solidFill>
                  <a:schemeClr val="bg2"/>
                </a:solidFill>
                <a:latin typeface="Arial"/>
                <a:cs typeface="Arial"/>
              </a:rPr>
              <a:t>FxC</a:t>
            </a:r>
            <a:r>
              <a:rPr lang="en-US" sz="4000" dirty="0">
                <a:solidFill>
                  <a:schemeClr val="bg2"/>
                </a:solidFill>
                <a:latin typeface="Arial"/>
                <a:cs typeface="Arial"/>
              </a:rPr>
              <a:t> the SME achieved:</a:t>
            </a:r>
            <a:r>
              <a:rPr lang="en-US" sz="4000" dirty="0">
                <a:solidFill>
                  <a:srgbClr val="0064FF"/>
                </a:solidFill>
                <a:latin typeface="Arial"/>
                <a:cs typeface="Arial"/>
              </a:rPr>
              <a:t>:</a:t>
            </a:r>
          </a:p>
        </p:txBody>
      </p:sp>
      <p:pic>
        <p:nvPicPr>
          <p:cNvPr id="17" name="Picture 118">
            <a:extLst>
              <a:ext uri="{FF2B5EF4-FFF2-40B4-BE49-F238E27FC236}">
                <a16:creationId xmlns:a16="http://schemas.microsoft.com/office/drawing/2014/main" id="{F914222C-D65F-101A-42C1-91CEC42A00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62539" y="3033151"/>
            <a:ext cx="895726" cy="905256"/>
          </a:xfrm>
          <a:prstGeom prst="rect">
            <a:avLst/>
          </a:prstGeom>
          <a:noFill/>
          <a:ln>
            <a:noFill/>
          </a:ln>
        </p:spPr>
      </p:pic>
      <p:sp>
        <p:nvSpPr>
          <p:cNvPr id="19" name="object 12">
            <a:extLst>
              <a:ext uri="{FF2B5EF4-FFF2-40B4-BE49-F238E27FC236}">
                <a16:creationId xmlns:a16="http://schemas.microsoft.com/office/drawing/2014/main" id="{564A0588-0146-6490-0335-713F04B8BD0C}"/>
              </a:ext>
            </a:extLst>
          </p:cNvPr>
          <p:cNvSpPr txBox="1"/>
          <p:nvPr/>
        </p:nvSpPr>
        <p:spPr>
          <a:xfrm>
            <a:off x="1167221" y="4842364"/>
            <a:ext cx="4648200" cy="4639155"/>
          </a:xfrm>
          <a:prstGeom prst="rect">
            <a:avLst/>
          </a:prstGeom>
        </p:spPr>
        <p:txBody>
          <a:bodyPr vert="horz" wrap="square" lIns="0" tIns="8255" rIns="0" bIns="0" rtlCol="0">
            <a:spAutoFit/>
          </a:bodyPr>
          <a:lstStyle/>
          <a:p>
            <a:pPr marL="457200" indent="-457200" algn="just">
              <a:lnSpc>
                <a:spcPct val="107000"/>
              </a:lnSpc>
              <a:spcAft>
                <a:spcPts val="800"/>
              </a:spcAft>
              <a:buFont typeface="Arial" panose="020B0604020202020204" pitchFamily="34" charset="0"/>
              <a:buChar char="•"/>
            </a:pPr>
            <a:r>
              <a:rPr lang="en-US" sz="2800" b="1" dirty="0">
                <a:solidFill>
                  <a:srgbClr val="FFFEFB"/>
                </a:solidFill>
                <a:effectLst/>
                <a:latin typeface="Arial" panose="020B0604020202020204" pitchFamily="34" charset="0"/>
                <a:ea typeface="Aptos" panose="020B0004020202020204" pitchFamily="34" charset="0"/>
                <a:cs typeface="Arial" panose="020B0604020202020204" pitchFamily="34" charset="0"/>
              </a:rPr>
              <a:t>real-</a:t>
            </a:r>
            <a:r>
              <a:rPr lang="en-US" sz="2800" b="1" dirty="0">
                <a:solidFill>
                  <a:srgbClr val="FFFEFB"/>
                </a:solidFill>
                <a:latin typeface="Arial" panose="020B0604020202020204" pitchFamily="34" charset="0"/>
                <a:ea typeface="Aptos" panose="020B0004020202020204" pitchFamily="34" charset="0"/>
                <a:cs typeface="Arial" panose="020B0604020202020204" pitchFamily="34" charset="0"/>
              </a:rPr>
              <a:t>t</a:t>
            </a:r>
            <a:r>
              <a:rPr lang="en-US" sz="2800" b="1" dirty="0">
                <a:solidFill>
                  <a:srgbClr val="FFFEFB"/>
                </a:solidFill>
                <a:effectLst/>
                <a:latin typeface="Arial" panose="020B0604020202020204" pitchFamily="34" charset="0"/>
                <a:ea typeface="Aptos" panose="020B0004020202020204" pitchFamily="34" charset="0"/>
                <a:cs typeface="Arial" panose="020B0604020202020204" pitchFamily="34" charset="0"/>
              </a:rPr>
              <a:t>ime monitoring:</a:t>
            </a:r>
          </a:p>
          <a:p>
            <a:pPr algn="just">
              <a:lnSpc>
                <a:spcPct val="107000"/>
              </a:lnSpc>
              <a:spcAft>
                <a:spcPts val="800"/>
              </a:spcAft>
            </a:pPr>
            <a:r>
              <a:rPr lang="en-GB" sz="2000" dirty="0">
                <a:solidFill>
                  <a:schemeClr val="bg2"/>
                </a:solidFill>
                <a:latin typeface="Arial" panose="020B0604020202020204" pitchFamily="34" charset="0"/>
                <a:cs typeface="Arial" panose="020B0604020202020204" pitchFamily="34" charset="0"/>
              </a:rPr>
              <a:t>TPS developed a system that continuously monitors machine components and energy use, enabling predictive maintenance and reducing downtime;</a:t>
            </a:r>
          </a:p>
          <a:p>
            <a:pPr marL="457200" indent="-457200" algn="just">
              <a:lnSpc>
                <a:spcPct val="107000"/>
              </a:lnSpc>
              <a:spcAft>
                <a:spcPts val="800"/>
              </a:spcAft>
              <a:buFont typeface="Arial" panose="020B0604020202020204" pitchFamily="34" charset="0"/>
              <a:buChar char="•"/>
            </a:pPr>
            <a:r>
              <a:rPr lang="en-US" sz="2800" b="1" dirty="0">
                <a:solidFill>
                  <a:srgbClr val="FFFEFB"/>
                </a:solidFill>
                <a:effectLst/>
                <a:latin typeface="Arial" panose="020B0604020202020204" pitchFamily="34" charset="0"/>
                <a:ea typeface="Aptos" panose="020B0004020202020204" pitchFamily="34" charset="0"/>
                <a:cs typeface="Arial" panose="020B0604020202020204" pitchFamily="34" charset="0"/>
              </a:rPr>
              <a:t>energy efficiency and sustainability:</a:t>
            </a:r>
          </a:p>
          <a:p>
            <a:pPr algn="just">
              <a:lnSpc>
                <a:spcPct val="107000"/>
              </a:lnSpc>
              <a:spcAft>
                <a:spcPts val="800"/>
              </a:spcAft>
            </a:pPr>
            <a:r>
              <a:rPr lang="en-GB" sz="2000" dirty="0">
                <a:solidFill>
                  <a:schemeClr val="bg2"/>
                </a:solidFill>
                <a:latin typeface="Arial" panose="020B0604020202020204" pitchFamily="34" charset="0"/>
                <a:cs typeface="Arial" panose="020B0604020202020204" pitchFamily="34" charset="0"/>
              </a:rPr>
              <a:t>TPS identified inefficiencies through captured real-time data, such as unnecessary energy consumption by hydraulic machines.</a:t>
            </a:r>
            <a:endParaRPr lang="en-US" sz="2000" dirty="0">
              <a:solidFill>
                <a:schemeClr val="bg2"/>
              </a:solidFill>
              <a:latin typeface="Arial" panose="020B0604020202020204" pitchFamily="34" charset="0"/>
              <a:cs typeface="Arial" panose="020B0604020202020204" pitchFamily="34" charset="0"/>
            </a:endParaRPr>
          </a:p>
        </p:txBody>
      </p:sp>
      <p:sp>
        <p:nvSpPr>
          <p:cNvPr id="20" name="object 30">
            <a:extLst>
              <a:ext uri="{FF2B5EF4-FFF2-40B4-BE49-F238E27FC236}">
                <a16:creationId xmlns:a16="http://schemas.microsoft.com/office/drawing/2014/main" id="{E7667C24-77BA-5964-DD9E-46B9808DD891}"/>
              </a:ext>
            </a:extLst>
          </p:cNvPr>
          <p:cNvSpPr/>
          <p:nvPr/>
        </p:nvSpPr>
        <p:spPr>
          <a:xfrm>
            <a:off x="527050" y="2936371"/>
            <a:ext cx="1088730" cy="1080732"/>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dirty="0"/>
          </a:p>
        </p:txBody>
      </p:sp>
      <p:pic>
        <p:nvPicPr>
          <p:cNvPr id="24" name="Graphic 23">
            <a:extLst>
              <a:ext uri="{FF2B5EF4-FFF2-40B4-BE49-F238E27FC236}">
                <a16:creationId xmlns:a16="http://schemas.microsoft.com/office/drawing/2014/main" id="{3101FE1D-B129-0D74-99F1-E200753F0A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740" y="3024299"/>
            <a:ext cx="895350" cy="904875"/>
          </a:xfrm>
          <a:prstGeom prst="rect">
            <a:avLst/>
          </a:prstGeom>
        </p:spPr>
      </p:pic>
      <p:sp>
        <p:nvSpPr>
          <p:cNvPr id="2" name="Round Diagonal Corner of Rectangle 8">
            <a:extLst>
              <a:ext uri="{FF2B5EF4-FFF2-40B4-BE49-F238E27FC236}">
                <a16:creationId xmlns:a16="http://schemas.microsoft.com/office/drawing/2014/main" id="{02B1FC2E-4D81-E026-8AA5-8D9F188EC541}"/>
              </a:ext>
            </a:extLst>
          </p:cNvPr>
          <p:cNvSpPr/>
          <p:nvPr/>
        </p:nvSpPr>
        <p:spPr>
          <a:xfrm flipH="1">
            <a:off x="6562537" y="7979500"/>
            <a:ext cx="12729891" cy="2097950"/>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 name="object 30">
            <a:extLst>
              <a:ext uri="{FF2B5EF4-FFF2-40B4-BE49-F238E27FC236}">
                <a16:creationId xmlns:a16="http://schemas.microsoft.com/office/drawing/2014/main" id="{D978581E-6F55-2A40-6EA2-AEF9C54CCD21}"/>
              </a:ext>
            </a:extLst>
          </p:cNvPr>
          <p:cNvSpPr/>
          <p:nvPr/>
        </p:nvSpPr>
        <p:spPr>
          <a:xfrm>
            <a:off x="6470650" y="8131900"/>
            <a:ext cx="1088730" cy="1080732"/>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dirty="0"/>
          </a:p>
        </p:txBody>
      </p:sp>
      <p:sp>
        <p:nvSpPr>
          <p:cNvPr id="6" name="object 24">
            <a:extLst>
              <a:ext uri="{FF2B5EF4-FFF2-40B4-BE49-F238E27FC236}">
                <a16:creationId xmlns:a16="http://schemas.microsoft.com/office/drawing/2014/main" id="{11874505-093A-AAB8-D4FC-74B544C96D35}"/>
              </a:ext>
            </a:extLst>
          </p:cNvPr>
          <p:cNvSpPr txBox="1"/>
          <p:nvPr/>
        </p:nvSpPr>
        <p:spPr>
          <a:xfrm>
            <a:off x="7751716" y="7943850"/>
            <a:ext cx="7253334"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FEFB"/>
                </a:solidFill>
                <a:latin typeface="Arial"/>
                <a:cs typeface="Arial"/>
              </a:rPr>
              <a:t>Lessons learnt</a:t>
            </a:r>
          </a:p>
        </p:txBody>
      </p:sp>
      <p:sp>
        <p:nvSpPr>
          <p:cNvPr id="7" name="object 12">
            <a:extLst>
              <a:ext uri="{FF2B5EF4-FFF2-40B4-BE49-F238E27FC236}">
                <a16:creationId xmlns:a16="http://schemas.microsoft.com/office/drawing/2014/main" id="{F8D875A7-ED2E-F15C-C84B-7ECFA627B7DD}"/>
              </a:ext>
            </a:extLst>
          </p:cNvPr>
          <p:cNvSpPr txBox="1"/>
          <p:nvPr/>
        </p:nvSpPr>
        <p:spPr>
          <a:xfrm>
            <a:off x="7751715" y="8629650"/>
            <a:ext cx="11194959" cy="1404295"/>
          </a:xfrm>
          <a:prstGeom prst="rect">
            <a:avLst/>
          </a:prstGeom>
        </p:spPr>
        <p:txBody>
          <a:bodyPr vert="horz" wrap="square" lIns="0" tIns="8255" rIns="0" bIns="0" rtlCol="0">
            <a:spAutoFit/>
          </a:bodyPr>
          <a:lstStyle/>
          <a:p>
            <a:pPr marL="436562" indent="-342900" algn="just">
              <a:lnSpc>
                <a:spcPct val="107000"/>
              </a:lnSpc>
              <a:spcAft>
                <a:spcPts val="800"/>
              </a:spcAft>
              <a:buClr>
                <a:srgbClr val="FFFEFB"/>
              </a:buClr>
              <a:buFont typeface="Wingdings" panose="05000000000000000000" pitchFamily="2" charset="2"/>
              <a:buChar char="ü"/>
            </a:pPr>
            <a:r>
              <a:rPr lang="en-GB" sz="2000" b="1" dirty="0">
                <a:solidFill>
                  <a:srgbClr val="FFFEFB"/>
                </a:solidFill>
                <a:effectLst/>
                <a:latin typeface="Arial" panose="020B0604020202020204" pitchFamily="34" charset="0"/>
                <a:ea typeface="Aptos" panose="020B0004020202020204" pitchFamily="34" charset="0"/>
                <a:cs typeface="Arial" panose="020B0604020202020204" pitchFamily="34" charset="0"/>
              </a:rPr>
              <a:t>Set clear goals</a:t>
            </a:r>
            <a:r>
              <a:rPr lang="en-GB" sz="2000" dirty="0">
                <a:solidFill>
                  <a:srgbClr val="FFFEFB"/>
                </a:solidFill>
                <a:effectLst/>
                <a:latin typeface="Arial" panose="020B0604020202020204" pitchFamily="34" charset="0"/>
                <a:ea typeface="Aptos" panose="020B0004020202020204" pitchFamily="34" charset="0"/>
                <a:cs typeface="Arial" panose="020B0604020202020204" pitchFamily="34" charset="0"/>
              </a:rPr>
              <a:t>: define project goals thoroughly from the beginning to improve execution and tracking.</a:t>
            </a:r>
          </a:p>
          <a:p>
            <a:pPr marL="436562" indent="-342900" algn="just">
              <a:lnSpc>
                <a:spcPct val="107000"/>
              </a:lnSpc>
              <a:spcAft>
                <a:spcPts val="800"/>
              </a:spcAft>
              <a:buClr>
                <a:srgbClr val="FFFEFB"/>
              </a:buClr>
              <a:buFont typeface="Wingdings" panose="05000000000000000000" pitchFamily="2" charset="2"/>
              <a:buChar char="ü"/>
            </a:pPr>
            <a:r>
              <a:rPr lang="en-GB" sz="2000" b="1" dirty="0">
                <a:solidFill>
                  <a:srgbClr val="FFFEFB"/>
                </a:solidFill>
                <a:effectLst/>
                <a:latin typeface="Arial" panose="020B0604020202020204" pitchFamily="34" charset="0"/>
                <a:ea typeface="Aptos" panose="020B0004020202020204" pitchFamily="34" charset="0"/>
                <a:cs typeface="Arial" panose="020B0604020202020204" pitchFamily="34" charset="0"/>
              </a:rPr>
              <a:t>Control scope creep</a:t>
            </a:r>
            <a:r>
              <a:rPr lang="en-GB" sz="2000" dirty="0">
                <a:solidFill>
                  <a:srgbClr val="FFFEFB"/>
                </a:solidFill>
                <a:effectLst/>
                <a:latin typeface="Arial" panose="020B0604020202020204" pitchFamily="34" charset="0"/>
                <a:ea typeface="Aptos" panose="020B0004020202020204" pitchFamily="34" charset="0"/>
                <a:cs typeface="Arial" panose="020B0604020202020204" pitchFamily="34" charset="0"/>
              </a:rPr>
              <a:t>: focus on the project’s core objectives and manage additional ideas to avoid delays.</a:t>
            </a:r>
            <a:endParaRPr lang="en-US" sz="2000" dirty="0">
              <a:solidFill>
                <a:srgbClr val="FFFEFB"/>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15" name="Graphic 47">
            <a:extLst>
              <a:ext uri="{FF2B5EF4-FFF2-40B4-BE49-F238E27FC236}">
                <a16:creationId xmlns:a16="http://schemas.microsoft.com/office/drawing/2014/main" id="{7CBC088A-36F8-3051-E0E0-7D6B8E5F93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1315" y="8198919"/>
            <a:ext cx="936729" cy="946694"/>
          </a:xfrm>
          <a:prstGeom prst="rect">
            <a:avLst/>
          </a:prstGeom>
        </p:spPr>
      </p:pic>
      <p:sp>
        <p:nvSpPr>
          <p:cNvPr id="21" name="object 2">
            <a:extLst>
              <a:ext uri="{FF2B5EF4-FFF2-40B4-BE49-F238E27FC236}">
                <a16:creationId xmlns:a16="http://schemas.microsoft.com/office/drawing/2014/main" id="{CEEF4D69-5824-1547-F9A1-018B2BE4F12E}"/>
              </a:ext>
            </a:extLst>
          </p:cNvPr>
          <p:cNvSpPr/>
          <p:nvPr/>
        </p:nvSpPr>
        <p:spPr>
          <a:xfrm>
            <a:off x="4105751" y="202432"/>
            <a:ext cx="15165362" cy="2159531"/>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dirty="0"/>
          </a:p>
        </p:txBody>
      </p:sp>
      <p:sp>
        <p:nvSpPr>
          <p:cNvPr id="4" name="object 30">
            <a:extLst>
              <a:ext uri="{FF2B5EF4-FFF2-40B4-BE49-F238E27FC236}">
                <a16:creationId xmlns:a16="http://schemas.microsoft.com/office/drawing/2014/main" id="{7DFDC43A-939E-A1A5-09E5-374284CDC3E0}"/>
              </a:ext>
            </a:extLst>
          </p:cNvPr>
          <p:cNvSpPr/>
          <p:nvPr/>
        </p:nvSpPr>
        <p:spPr>
          <a:xfrm>
            <a:off x="0" y="250923"/>
            <a:ext cx="4105751" cy="2113097"/>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sp>
        <p:nvSpPr>
          <p:cNvPr id="5" name="object 18">
            <a:extLst>
              <a:ext uri="{FF2B5EF4-FFF2-40B4-BE49-F238E27FC236}">
                <a16:creationId xmlns:a16="http://schemas.microsoft.com/office/drawing/2014/main" id="{16748C65-3BC3-7033-BFE5-CD30D70F5966}"/>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Success stories</a:t>
            </a:r>
            <a:endParaRPr lang="en-US" sz="5400" b="1" dirty="0">
              <a:solidFill>
                <a:srgbClr val="FFFEFB"/>
              </a:solidFill>
              <a:latin typeface="Arial"/>
              <a:cs typeface="Arial"/>
            </a:endParaRPr>
          </a:p>
        </p:txBody>
      </p:sp>
      <p:sp>
        <p:nvSpPr>
          <p:cNvPr id="8" name="CuadroTexto 8">
            <a:extLst>
              <a:ext uri="{FF2B5EF4-FFF2-40B4-BE49-F238E27FC236}">
                <a16:creationId xmlns:a16="http://schemas.microsoft.com/office/drawing/2014/main" id="{A1738F42-B95B-F727-4A0D-71A4EBE4570B}"/>
              </a:ext>
            </a:extLst>
          </p:cNvPr>
          <p:cNvSpPr txBox="1"/>
          <p:nvPr/>
        </p:nvSpPr>
        <p:spPr>
          <a:xfrm>
            <a:off x="4337050" y="334894"/>
            <a:ext cx="14944249" cy="1569660"/>
          </a:xfrm>
          <a:prstGeom prst="rect">
            <a:avLst/>
          </a:prstGeom>
          <a:noFill/>
        </p:spPr>
        <p:txBody>
          <a:bodyPr wrap="square">
            <a:spAutoFit/>
          </a:bodyPr>
          <a:lstStyle/>
          <a:p>
            <a:r>
              <a:rPr lang="en-GB" sz="4800" b="1" i="0" dirty="0">
                <a:solidFill>
                  <a:schemeClr val="accent2"/>
                </a:solidFill>
                <a:effectLst/>
                <a:highlight>
                  <a:srgbClr val="F8F8F8"/>
                </a:highlight>
                <a:latin typeface="Arial" panose="020B0604020202020204" pitchFamily="34" charset="0"/>
                <a:cs typeface="Arial" panose="020B0604020202020204" pitchFamily="34" charset="0"/>
                <a:hlinkClick r:id="rId10"/>
              </a:rPr>
              <a:t>Condition-based monitoring of injection moulding machines using real-time machine data</a:t>
            </a:r>
            <a:endParaRPr lang="en-GB" sz="48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19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BA2C121-584D-A05F-006B-B2EF57C40A4A}"/>
              </a:ext>
            </a:extLst>
          </p:cNvPr>
          <p:cNvSpPr/>
          <p:nvPr/>
        </p:nvSpPr>
        <p:spPr>
          <a:xfrm>
            <a:off x="3956050" y="250923"/>
            <a:ext cx="15315063"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1" name="object 30">
            <a:extLst>
              <a:ext uri="{FF2B5EF4-FFF2-40B4-BE49-F238E27FC236}">
                <a16:creationId xmlns:a16="http://schemas.microsoft.com/office/drawing/2014/main" id="{8DE63860-0209-71CA-38C5-B0D16A2868E2}"/>
              </a:ext>
            </a:extLst>
          </p:cNvPr>
          <p:cNvSpPr/>
          <p:nvPr/>
        </p:nvSpPr>
        <p:spPr>
          <a:xfrm>
            <a:off x="0" y="203265"/>
            <a:ext cx="4105751" cy="206825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dirty="0"/>
          </a:p>
        </p:txBody>
      </p:sp>
      <p:sp>
        <p:nvSpPr>
          <p:cNvPr id="29" name="Round Diagonal Corner of Rectangle 28">
            <a:extLst>
              <a:ext uri="{FF2B5EF4-FFF2-40B4-BE49-F238E27FC236}">
                <a16:creationId xmlns:a16="http://schemas.microsoft.com/office/drawing/2014/main" id="{239959EB-2894-2F5C-3580-4C2424685579}"/>
              </a:ext>
            </a:extLst>
          </p:cNvPr>
          <p:cNvSpPr/>
          <p:nvPr/>
        </p:nvSpPr>
        <p:spPr>
          <a:xfrm>
            <a:off x="4055187" y="2550893"/>
            <a:ext cx="5744537" cy="158295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62" name="Round Diagonal Corner of Rectangle 25">
            <a:extLst>
              <a:ext uri="{FF2B5EF4-FFF2-40B4-BE49-F238E27FC236}">
                <a16:creationId xmlns:a16="http://schemas.microsoft.com/office/drawing/2014/main" id="{06C1F5A1-CAEE-E9BF-C8DC-DACC22671707}"/>
              </a:ext>
            </a:extLst>
          </p:cNvPr>
          <p:cNvSpPr/>
          <p:nvPr/>
        </p:nvSpPr>
        <p:spPr>
          <a:xfrm>
            <a:off x="993647" y="4362450"/>
            <a:ext cx="18277466" cy="250845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 name="object 30">
            <a:extLst>
              <a:ext uri="{FF2B5EF4-FFF2-40B4-BE49-F238E27FC236}">
                <a16:creationId xmlns:a16="http://schemas.microsoft.com/office/drawing/2014/main" id="{0092FD9F-0339-07C2-E81B-39D0ED31925A}"/>
              </a:ext>
            </a:extLst>
          </p:cNvPr>
          <p:cNvSpPr/>
          <p:nvPr/>
        </p:nvSpPr>
        <p:spPr>
          <a:xfrm>
            <a:off x="3839114" y="2642870"/>
            <a:ext cx="1343833"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sp>
        <p:nvSpPr>
          <p:cNvPr id="5" name="object 20">
            <a:extLst>
              <a:ext uri="{FF2B5EF4-FFF2-40B4-BE49-F238E27FC236}">
                <a16:creationId xmlns:a16="http://schemas.microsoft.com/office/drawing/2014/main" id="{6CDC5CB8-8E5A-4449-E7E6-780D1AAA2968}"/>
              </a:ext>
            </a:extLst>
          </p:cNvPr>
          <p:cNvSpPr txBox="1"/>
          <p:nvPr/>
        </p:nvSpPr>
        <p:spPr>
          <a:xfrm>
            <a:off x="3754231" y="2997971"/>
            <a:ext cx="1524001" cy="628377"/>
          </a:xfrm>
          <a:prstGeom prst="rect">
            <a:avLst/>
          </a:prstGeom>
        </p:spPr>
        <p:txBody>
          <a:bodyPr vert="horz" wrap="square" lIns="0" tIns="12700" rIns="0" bIns="0" rtlCol="0">
            <a:spAutoFit/>
          </a:bodyPr>
          <a:lstStyle/>
          <a:p>
            <a:pPr algn="ctr">
              <a:lnSpc>
                <a:spcPct val="100000"/>
              </a:lnSpc>
              <a:spcBef>
                <a:spcPts val="100"/>
              </a:spcBef>
            </a:pPr>
            <a:r>
              <a:rPr lang="en-US" sz="4000" b="1" spc="-50" dirty="0">
                <a:solidFill>
                  <a:srgbClr val="FFFEFB"/>
                </a:solidFill>
                <a:latin typeface="Arial"/>
                <a:cs typeface="Arial"/>
              </a:rPr>
              <a:t>EDIH</a:t>
            </a:r>
            <a:endParaRPr sz="4000" dirty="0">
              <a:solidFill>
                <a:srgbClr val="FFFEFB"/>
              </a:solidFill>
              <a:latin typeface="Arial"/>
              <a:cs typeface="Arial"/>
            </a:endParaRPr>
          </a:p>
        </p:txBody>
      </p:sp>
      <p:sp>
        <p:nvSpPr>
          <p:cNvPr id="7" name="TextBox 6">
            <a:extLst>
              <a:ext uri="{FF2B5EF4-FFF2-40B4-BE49-F238E27FC236}">
                <a16:creationId xmlns:a16="http://schemas.microsoft.com/office/drawing/2014/main" id="{B2BF54D9-5F0D-08B7-0DC5-03A6A7588180}"/>
              </a:ext>
            </a:extLst>
          </p:cNvPr>
          <p:cNvSpPr txBox="1"/>
          <p:nvPr/>
        </p:nvSpPr>
        <p:spPr>
          <a:xfrm>
            <a:off x="2482385" y="4491238"/>
            <a:ext cx="3879609" cy="707886"/>
          </a:xfrm>
          <a:prstGeom prst="rect">
            <a:avLst/>
          </a:prstGeom>
          <a:noFill/>
        </p:spPr>
        <p:txBody>
          <a:bodyPr wrap="square" rtlCol="0">
            <a:spAutoFit/>
          </a:bodyPr>
          <a:lstStyle/>
          <a:p>
            <a:pPr>
              <a:spcAft>
                <a:spcPts val="600"/>
              </a:spcAft>
            </a:pPr>
            <a:r>
              <a:rPr lang="en-US" sz="4000" kern="100" dirty="0">
                <a:solidFill>
                  <a:schemeClr val="accent1"/>
                </a:solidFill>
                <a:latin typeface="Arial" panose="020B0604020202020204" pitchFamily="34" charset="0"/>
                <a:ea typeface="Calibri" panose="020F0502020204030204" pitchFamily="34" charset="0"/>
                <a:cs typeface="Arial" panose="020B0604020202020204" pitchFamily="34" charset="0"/>
              </a:rPr>
              <a:t>Challenges</a:t>
            </a:r>
            <a:endParaRPr lang="en-GR" sz="4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4A81275-3A66-5874-BE7B-58386ECC10FE}"/>
              </a:ext>
            </a:extLst>
          </p:cNvPr>
          <p:cNvSpPr txBox="1"/>
          <p:nvPr/>
        </p:nvSpPr>
        <p:spPr>
          <a:xfrm>
            <a:off x="2482385" y="5199124"/>
            <a:ext cx="16485065" cy="1419812"/>
          </a:xfrm>
          <a:prstGeom prst="rect">
            <a:avLst/>
          </a:prstGeom>
          <a:noFill/>
        </p:spPr>
        <p:txBody>
          <a:bodyPr wrap="square" rtlCol="0">
            <a:spAutoFit/>
          </a:bodyPr>
          <a:lstStyle/>
          <a:p>
            <a:pPr marL="12700" marR="5080" algn="just">
              <a:lnSpc>
                <a:spcPct val="110000"/>
              </a:lnSpc>
              <a:spcBef>
                <a:spcPts val="50"/>
              </a:spcBef>
              <a:spcAft>
                <a:spcPts val="1200"/>
              </a:spcAft>
            </a:pPr>
            <a:r>
              <a:rPr lang="en-GB" sz="1999" dirty="0">
                <a:latin typeface="Arial"/>
                <a:cs typeface="Arial"/>
              </a:rPr>
              <a:t>The ENTIRE EDIH, based in southern Ireland, possesses extensive expertise in AI, cybersecurity, IoT, and digital transformation to support SMEs and PSOs. However, while the EDIH model has proven highly effective in connecting organisations with digital experts, its rapid success has created challenges in scaling service delivery efficiently. With multiple stakeholders involved, maintaining accurate administration, reporting, and structured service expansion has become essential to ensure smooth operations.</a:t>
            </a:r>
            <a:endParaRPr lang="en-GB" sz="1999" b="1" dirty="0">
              <a:solidFill>
                <a:schemeClr val="accent1"/>
              </a:solidFill>
              <a:latin typeface="Arial"/>
              <a:cs typeface="Arial"/>
            </a:endParaRPr>
          </a:p>
        </p:txBody>
      </p:sp>
      <p:pic>
        <p:nvPicPr>
          <p:cNvPr id="9" name="Picture 8">
            <a:hlinkClick r:id="rId3"/>
            <a:extLst>
              <a:ext uri="{FF2B5EF4-FFF2-40B4-BE49-F238E27FC236}">
                <a16:creationId xmlns:a16="http://schemas.microsoft.com/office/drawing/2014/main" id="{64010CBF-4D7F-36FD-B2B4-0A41261C3310}"/>
              </a:ext>
            </a:extLst>
          </p:cNvPr>
          <p:cNvPicPr>
            <a:picLocks noChangeAspect="1"/>
          </p:cNvPicPr>
          <p:nvPr/>
        </p:nvPicPr>
        <p:blipFill>
          <a:blip r:embed="rId4"/>
          <a:stretch>
            <a:fillRect/>
          </a:stretch>
        </p:blipFill>
        <p:spPr>
          <a:xfrm>
            <a:off x="883024" y="4491238"/>
            <a:ext cx="1346200" cy="1346200"/>
          </a:xfrm>
          <a:prstGeom prst="rect">
            <a:avLst/>
          </a:prstGeom>
        </p:spPr>
      </p:pic>
      <p:pic>
        <p:nvPicPr>
          <p:cNvPr id="69" name="Graphic 68">
            <a:extLst>
              <a:ext uri="{FF2B5EF4-FFF2-40B4-BE49-F238E27FC236}">
                <a16:creationId xmlns:a16="http://schemas.microsoft.com/office/drawing/2014/main" id="{41E1063C-F1F3-2943-1DBC-3B5507358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3647" y="4657660"/>
            <a:ext cx="1001823" cy="1012481"/>
          </a:xfrm>
          <a:prstGeom prst="rect">
            <a:avLst/>
          </a:prstGeom>
        </p:spPr>
      </p:pic>
      <p:sp>
        <p:nvSpPr>
          <p:cNvPr id="6" name="object 18">
            <a:extLst>
              <a:ext uri="{FF2B5EF4-FFF2-40B4-BE49-F238E27FC236}">
                <a16:creationId xmlns:a16="http://schemas.microsoft.com/office/drawing/2014/main" id="{481A3E7C-006F-5BF8-94D7-65E90A0086CB}"/>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Good practices</a:t>
            </a:r>
            <a:endParaRPr lang="en-US" sz="5400" b="1" dirty="0">
              <a:solidFill>
                <a:srgbClr val="FFFEFB"/>
              </a:solidFill>
              <a:latin typeface="Arial"/>
              <a:cs typeface="Arial"/>
            </a:endParaRPr>
          </a:p>
        </p:txBody>
      </p:sp>
      <p:sp>
        <p:nvSpPr>
          <p:cNvPr id="16" name="Round Diagonal Corner of Rectangle 28">
            <a:extLst>
              <a:ext uri="{FF2B5EF4-FFF2-40B4-BE49-F238E27FC236}">
                <a16:creationId xmlns:a16="http://schemas.microsoft.com/office/drawing/2014/main" id="{9F7582B1-A171-AE00-2344-E9D352F1D53E}"/>
              </a:ext>
            </a:extLst>
          </p:cNvPr>
          <p:cNvSpPr/>
          <p:nvPr/>
        </p:nvSpPr>
        <p:spPr>
          <a:xfrm>
            <a:off x="10661649" y="2550893"/>
            <a:ext cx="8609463" cy="158295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D5131DA3-2136-F310-66E4-4869114B9EFD}"/>
              </a:ext>
            </a:extLst>
          </p:cNvPr>
          <p:cNvSpPr txBox="1"/>
          <p:nvPr/>
        </p:nvSpPr>
        <p:spPr>
          <a:xfrm>
            <a:off x="12010147" y="2546937"/>
            <a:ext cx="3468458" cy="646331"/>
          </a:xfrm>
          <a:prstGeom prst="rect">
            <a:avLst/>
          </a:prstGeom>
          <a:noFill/>
        </p:spPr>
        <p:txBody>
          <a:bodyPr wrap="square" lIns="0" rtlCol="0">
            <a:spAutoFit/>
          </a:bodyPr>
          <a:lstStyle/>
          <a:p>
            <a:pPr>
              <a:spcAft>
                <a:spcPts val="600"/>
              </a:spcAft>
            </a:pPr>
            <a:r>
              <a:rPr lang="en-US" sz="3600" kern="100" dirty="0">
                <a:solidFill>
                  <a:schemeClr val="accent3"/>
                </a:solidFill>
                <a:latin typeface="Arial" panose="020B0604020202020204" pitchFamily="34" charset="0"/>
                <a:ea typeface="Calibri" panose="020F0502020204030204" pitchFamily="34" charset="0"/>
                <a:cs typeface="Arial" panose="020B0604020202020204" pitchFamily="34" charset="0"/>
              </a:rPr>
              <a:t>Technologies</a:t>
            </a:r>
            <a:endParaRPr lang="en-GR" sz="3600" kern="1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3449CFE-9B19-B9C4-70F3-FE7880074B81}"/>
              </a:ext>
            </a:extLst>
          </p:cNvPr>
          <p:cNvSpPr txBox="1"/>
          <p:nvPr/>
        </p:nvSpPr>
        <p:spPr>
          <a:xfrm>
            <a:off x="12098154" y="3127416"/>
            <a:ext cx="6860810" cy="1015663"/>
          </a:xfrm>
          <a:prstGeom prst="rect">
            <a:avLst/>
          </a:prstGeom>
          <a:noFill/>
        </p:spPr>
        <p:txBody>
          <a:bodyPr wrap="square" lIns="0" rtlCol="0">
            <a:spAutoFit/>
          </a:bodyPr>
          <a:lstStyle/>
          <a:p>
            <a:pPr algn="l">
              <a:spcAft>
                <a:spcPts val="600"/>
              </a:spcAft>
            </a:pPr>
            <a:r>
              <a:rPr lang="en-US" sz="2000" kern="100" dirty="0">
                <a:latin typeface="Arial" panose="020B0604020202020204" pitchFamily="34" charset="0"/>
                <a:ea typeface="Calibri" panose="020F0502020204030204" pitchFamily="34" charset="0"/>
                <a:cs typeface="Arial" panose="020B0604020202020204" pitchFamily="34" charset="0"/>
              </a:rPr>
              <a:t>Artificial intelligence and decision support, cybersecurity, internet of things (IoT), software architectures, internet services and applications, and virtual reality</a:t>
            </a:r>
            <a:endParaRPr lang="en-GR"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6BE205E-FB16-EFF8-FEAA-EA2397B5343C}"/>
              </a:ext>
            </a:extLst>
          </p:cNvPr>
          <p:cNvPicPr>
            <a:picLocks noChangeAspect="1"/>
          </p:cNvPicPr>
          <p:nvPr/>
        </p:nvPicPr>
        <p:blipFill>
          <a:blip r:embed="rId7"/>
          <a:stretch>
            <a:fillRect/>
          </a:stretch>
        </p:blipFill>
        <p:spPr>
          <a:xfrm>
            <a:off x="10379952" y="2642870"/>
            <a:ext cx="1348498" cy="1338580"/>
          </a:xfrm>
          <a:prstGeom prst="rect">
            <a:avLst/>
          </a:prstGeom>
        </p:spPr>
      </p:pic>
      <p:pic>
        <p:nvPicPr>
          <p:cNvPr id="23" name="Gráfico 13" descr="Robot">
            <a:extLst>
              <a:ext uri="{FF2B5EF4-FFF2-40B4-BE49-F238E27FC236}">
                <a16:creationId xmlns:a16="http://schemas.microsoft.com/office/drawing/2014/main" id="{A0254103-F9A6-57DA-DD10-4C23683E63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3487" y="2731771"/>
            <a:ext cx="1103531" cy="1103531"/>
          </a:xfrm>
          <a:prstGeom prst="rect">
            <a:avLst/>
          </a:prstGeom>
        </p:spPr>
      </p:pic>
      <p:sp>
        <p:nvSpPr>
          <p:cNvPr id="24" name="Round Diagonal Corner of Rectangle 25">
            <a:extLst>
              <a:ext uri="{FF2B5EF4-FFF2-40B4-BE49-F238E27FC236}">
                <a16:creationId xmlns:a16="http://schemas.microsoft.com/office/drawing/2014/main" id="{0C6C1EA5-0204-E186-7913-2DBC90558C1E}"/>
              </a:ext>
            </a:extLst>
          </p:cNvPr>
          <p:cNvSpPr/>
          <p:nvPr/>
        </p:nvSpPr>
        <p:spPr>
          <a:xfrm>
            <a:off x="978256" y="7029450"/>
            <a:ext cx="18292857" cy="2775246"/>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5" name="TextBox 24">
            <a:extLst>
              <a:ext uri="{FF2B5EF4-FFF2-40B4-BE49-F238E27FC236}">
                <a16:creationId xmlns:a16="http://schemas.microsoft.com/office/drawing/2014/main" id="{5F0EC1B6-A8CA-63E2-CA06-62040979F2B0}"/>
              </a:ext>
            </a:extLst>
          </p:cNvPr>
          <p:cNvSpPr txBox="1"/>
          <p:nvPr/>
        </p:nvSpPr>
        <p:spPr>
          <a:xfrm>
            <a:off x="2482385" y="7059715"/>
            <a:ext cx="3879609" cy="707886"/>
          </a:xfrm>
          <a:prstGeom prst="rect">
            <a:avLst/>
          </a:prstGeom>
          <a:noFill/>
        </p:spPr>
        <p:txBody>
          <a:bodyPr wrap="square" rtlCol="0">
            <a:spAutoFit/>
          </a:bodyPr>
          <a:lstStyle/>
          <a:p>
            <a:pPr>
              <a:spcAft>
                <a:spcPts val="600"/>
              </a:spcAft>
            </a:pPr>
            <a:r>
              <a:rPr lang="en-US" sz="4000" kern="100" dirty="0">
                <a:solidFill>
                  <a:schemeClr val="accent1"/>
                </a:solidFill>
                <a:latin typeface="Arial" panose="020B0604020202020204" pitchFamily="34" charset="0"/>
                <a:ea typeface="Calibri" panose="020F0502020204030204" pitchFamily="34" charset="0"/>
                <a:cs typeface="Arial" panose="020B0604020202020204" pitchFamily="34" charset="0"/>
              </a:rPr>
              <a:t>Solutions</a:t>
            </a:r>
            <a:endParaRPr lang="en-GR" sz="4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a:hlinkClick r:id="rId3"/>
            <a:extLst>
              <a:ext uri="{FF2B5EF4-FFF2-40B4-BE49-F238E27FC236}">
                <a16:creationId xmlns:a16="http://schemas.microsoft.com/office/drawing/2014/main" id="{6446652A-DF32-CD12-8A73-BB20B35AC042}"/>
              </a:ext>
            </a:extLst>
          </p:cNvPr>
          <p:cNvPicPr>
            <a:picLocks noChangeAspect="1"/>
          </p:cNvPicPr>
          <p:nvPr/>
        </p:nvPicPr>
        <p:blipFill>
          <a:blip r:embed="rId4"/>
          <a:stretch>
            <a:fillRect/>
          </a:stretch>
        </p:blipFill>
        <p:spPr>
          <a:xfrm>
            <a:off x="867633" y="7158238"/>
            <a:ext cx="1346200" cy="1346200"/>
          </a:xfrm>
          <a:prstGeom prst="rect">
            <a:avLst/>
          </a:prstGeom>
        </p:spPr>
      </p:pic>
      <p:pic>
        <p:nvPicPr>
          <p:cNvPr id="42" name="Picture 41">
            <a:extLst>
              <a:ext uri="{FF2B5EF4-FFF2-40B4-BE49-F238E27FC236}">
                <a16:creationId xmlns:a16="http://schemas.microsoft.com/office/drawing/2014/main" id="{F5A15CDA-D73B-F3B3-26C4-512FA82CB9EC}"/>
              </a:ext>
            </a:extLst>
          </p:cNvPr>
          <p:cNvPicPr>
            <a:picLocks noChangeAspect="1"/>
          </p:cNvPicPr>
          <p:nvPr/>
        </p:nvPicPr>
        <p:blipFill>
          <a:blip r:embed="rId10"/>
          <a:stretch>
            <a:fillRect/>
          </a:stretch>
        </p:blipFill>
        <p:spPr>
          <a:xfrm>
            <a:off x="1135170" y="7374098"/>
            <a:ext cx="914479" cy="914479"/>
          </a:xfrm>
          <a:prstGeom prst="rect">
            <a:avLst/>
          </a:prstGeom>
        </p:spPr>
      </p:pic>
      <p:sp>
        <p:nvSpPr>
          <p:cNvPr id="43" name="CuadroTexto 46">
            <a:extLst>
              <a:ext uri="{FF2B5EF4-FFF2-40B4-BE49-F238E27FC236}">
                <a16:creationId xmlns:a16="http://schemas.microsoft.com/office/drawing/2014/main" id="{CDB0E6BF-CFFB-9F62-3BF3-4B3574E9175B}"/>
              </a:ext>
            </a:extLst>
          </p:cNvPr>
          <p:cNvSpPr txBox="1"/>
          <p:nvPr/>
        </p:nvSpPr>
        <p:spPr>
          <a:xfrm>
            <a:off x="2439534" y="7712585"/>
            <a:ext cx="16527916" cy="2092111"/>
          </a:xfrm>
          <a:prstGeom prst="rect">
            <a:avLst/>
          </a:prstGeom>
          <a:noFill/>
        </p:spPr>
        <p:txBody>
          <a:bodyPr wrap="square">
            <a:spAutoFit/>
          </a:bodyPr>
          <a:lstStyle/>
          <a:p>
            <a:pPr marL="185738" indent="-185738" algn="just">
              <a:spcAft>
                <a:spcPts val="600"/>
              </a:spcAft>
              <a:buClr>
                <a:srgbClr val="FF5A63"/>
              </a:buClr>
              <a:buFont typeface="Arial" panose="020B0604020202020204" pitchFamily="34" charset="0"/>
              <a:buChar char="•"/>
            </a:pPr>
            <a:r>
              <a:rPr lang="en-GB" sz="1999" b="1" dirty="0">
                <a:solidFill>
                  <a:schemeClr val="accent1"/>
                </a:solidFill>
                <a:latin typeface="Arial" panose="020B0604020202020204" pitchFamily="34" charset="0"/>
                <a:cs typeface="Arial" panose="020B0604020202020204" pitchFamily="34" charset="0"/>
              </a:rPr>
              <a:t>Needs defined stakeholder roles and responsibilities: </a:t>
            </a:r>
            <a:r>
              <a:rPr lang="en-GB" sz="1999" dirty="0">
                <a:solidFill>
                  <a:schemeClr val="tx1"/>
                </a:solidFill>
                <a:latin typeface="Arial" panose="020B0604020202020204" pitchFamily="34" charset="0"/>
                <a:cs typeface="Arial" panose="020B0604020202020204" pitchFamily="34" charset="0"/>
              </a:rPr>
              <a:t>established a structured service delivery framework, outlining clear responsibilities for the service provider, consortium lead, national funder, EDIH Network, and clients to ensure seamless coordination and reporting.</a:t>
            </a:r>
          </a:p>
          <a:p>
            <a:pPr marL="185738" indent="-185738" algn="just">
              <a:spcAft>
                <a:spcPts val="600"/>
              </a:spcAft>
              <a:buClr>
                <a:srgbClr val="FF5A63"/>
              </a:buClr>
              <a:buFont typeface="Arial" panose="020B0604020202020204" pitchFamily="34" charset="0"/>
              <a:buChar char="•"/>
            </a:pPr>
            <a:r>
              <a:rPr lang="en-GB" sz="1999" b="1" dirty="0">
                <a:solidFill>
                  <a:schemeClr val="accent1"/>
                </a:solidFill>
                <a:latin typeface="Arial" panose="020B0604020202020204" pitchFamily="34" charset="0"/>
                <a:cs typeface="Arial" panose="020B0604020202020204" pitchFamily="34" charset="0"/>
              </a:rPr>
              <a:t>Tiered approach for service delivery: </a:t>
            </a:r>
            <a:r>
              <a:rPr lang="en-GB" sz="1999" dirty="0">
                <a:solidFill>
                  <a:schemeClr val="tx1"/>
                </a:solidFill>
                <a:latin typeface="Arial" panose="020B0604020202020204" pitchFamily="34" charset="0"/>
                <a:cs typeface="Arial" panose="020B0604020202020204" pitchFamily="34" charset="0"/>
              </a:rPr>
              <a:t>introduced a multi-tier service model, integrating the Digital Maturity Assessment (DMA) in Tier 1, allowing clients to assess digital gaps before advancing to more in-depth support services.</a:t>
            </a:r>
          </a:p>
          <a:p>
            <a:pPr marL="185738" indent="-185738" algn="just">
              <a:spcAft>
                <a:spcPts val="600"/>
              </a:spcAft>
              <a:buClr>
                <a:srgbClr val="FF5A63"/>
              </a:buClr>
              <a:buFont typeface="Arial" panose="020B0604020202020204" pitchFamily="34" charset="0"/>
              <a:buChar char="•"/>
            </a:pPr>
            <a:r>
              <a:rPr lang="en-GB" sz="1999" b="1" dirty="0">
                <a:solidFill>
                  <a:schemeClr val="accent1"/>
                </a:solidFill>
                <a:latin typeface="Arial" panose="020B0604020202020204" pitchFamily="34" charset="0"/>
                <a:cs typeface="Arial" panose="020B0604020202020204" pitchFamily="34" charset="0"/>
              </a:rPr>
              <a:t>Systematic tracking and reporting: </a:t>
            </a:r>
            <a:r>
              <a:rPr lang="en-GB" sz="1999" dirty="0">
                <a:solidFill>
                  <a:schemeClr val="tx1"/>
                </a:solidFill>
                <a:latin typeface="Arial" panose="020B0604020202020204" pitchFamily="34" charset="0"/>
                <a:cs typeface="Arial" panose="020B0604020202020204" pitchFamily="34" charset="0"/>
              </a:rPr>
              <a:t>implemented structured progress tracking, generating short reports at each service tier, capturing DMA scores, service outcomes, and next steps to optimise future engagements.</a:t>
            </a:r>
          </a:p>
        </p:txBody>
      </p:sp>
      <p:sp>
        <p:nvSpPr>
          <p:cNvPr id="4" name="CuadroTexto 9">
            <a:extLst>
              <a:ext uri="{FF2B5EF4-FFF2-40B4-BE49-F238E27FC236}">
                <a16:creationId xmlns:a16="http://schemas.microsoft.com/office/drawing/2014/main" id="{EDA15FB9-E51B-85F6-AF35-217ACDC88345}"/>
              </a:ext>
            </a:extLst>
          </p:cNvPr>
          <p:cNvSpPr txBox="1"/>
          <p:nvPr/>
        </p:nvSpPr>
        <p:spPr>
          <a:xfrm>
            <a:off x="4291158" y="685443"/>
            <a:ext cx="14794548" cy="1323439"/>
          </a:xfrm>
          <a:prstGeom prst="rect">
            <a:avLst/>
          </a:prstGeom>
          <a:noFill/>
        </p:spPr>
        <p:txBody>
          <a:bodyPr wrap="square">
            <a:spAutoFit/>
          </a:bodyPr>
          <a:lstStyle/>
          <a:p>
            <a:r>
              <a:rPr lang="en-GB" sz="4000" b="1" dirty="0">
                <a:solidFill>
                  <a:srgbClr val="FF5A63"/>
                </a:solidFill>
                <a:latin typeface="Arial"/>
                <a:cs typeface="Arial"/>
                <a:hlinkClick r:id="rId11">
                  <a:extLst>
                    <a:ext uri="{A12FA001-AC4F-418D-AE19-62706E023703}">
                      <ahyp:hlinkClr xmlns:ahyp="http://schemas.microsoft.com/office/drawing/2018/hyperlinkcolor" val="tx"/>
                    </a:ext>
                  </a:extLst>
                </a:hlinkClick>
              </a:rPr>
              <a:t>Process to scale EDIH service delivery and an example of a client pathway</a:t>
            </a:r>
            <a:endParaRPr lang="en-US" sz="4000" b="1" dirty="0">
              <a:solidFill>
                <a:srgbClr val="FF5A63"/>
              </a:solidFill>
              <a:latin typeface="Arial"/>
              <a:cs typeface="Arial"/>
            </a:endParaRPr>
          </a:p>
        </p:txBody>
      </p:sp>
      <p:pic>
        <p:nvPicPr>
          <p:cNvPr id="12" name="Picture 11">
            <a:extLst>
              <a:ext uri="{FF2B5EF4-FFF2-40B4-BE49-F238E27FC236}">
                <a16:creationId xmlns:a16="http://schemas.microsoft.com/office/drawing/2014/main" id="{6E3C617B-9460-FBAA-F78B-FC99C0035AC1}"/>
              </a:ext>
            </a:extLst>
          </p:cNvPr>
          <p:cNvPicPr>
            <a:picLocks noChangeAspect="1"/>
          </p:cNvPicPr>
          <p:nvPr/>
        </p:nvPicPr>
        <p:blipFill>
          <a:blip r:embed="rId12"/>
          <a:stretch>
            <a:fillRect/>
          </a:stretch>
        </p:blipFill>
        <p:spPr>
          <a:xfrm>
            <a:off x="6169144" y="2717451"/>
            <a:ext cx="2106445" cy="1200674"/>
          </a:xfrm>
          <a:prstGeom prst="rect">
            <a:avLst/>
          </a:prstGeom>
        </p:spPr>
      </p:pic>
    </p:spTree>
    <p:extLst>
      <p:ext uri="{BB962C8B-B14F-4D97-AF65-F5344CB8AC3E}">
        <p14:creationId xmlns:p14="http://schemas.microsoft.com/office/powerpoint/2010/main" val="298574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Diagonal Corner of Rectangle 8">
            <a:extLst>
              <a:ext uri="{FF2B5EF4-FFF2-40B4-BE49-F238E27FC236}">
                <a16:creationId xmlns:a16="http://schemas.microsoft.com/office/drawing/2014/main" id="{10F77875-AEBE-B697-88CA-E8B5A79179BA}"/>
              </a:ext>
            </a:extLst>
          </p:cNvPr>
          <p:cNvSpPr/>
          <p:nvPr/>
        </p:nvSpPr>
        <p:spPr>
          <a:xfrm flipH="1">
            <a:off x="9361722" y="2757858"/>
            <a:ext cx="5109928" cy="716719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62" name="Round Diagonal Corner of Rectangle 25">
            <a:extLst>
              <a:ext uri="{FF2B5EF4-FFF2-40B4-BE49-F238E27FC236}">
                <a16:creationId xmlns:a16="http://schemas.microsoft.com/office/drawing/2014/main" id="{06C1F5A1-CAEE-E9BF-C8DC-DACC22671707}"/>
              </a:ext>
            </a:extLst>
          </p:cNvPr>
          <p:cNvSpPr/>
          <p:nvPr/>
        </p:nvSpPr>
        <p:spPr>
          <a:xfrm>
            <a:off x="811670" y="2757858"/>
            <a:ext cx="7823149" cy="716719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 name="object 24">
            <a:extLst>
              <a:ext uri="{FF2B5EF4-FFF2-40B4-BE49-F238E27FC236}">
                <a16:creationId xmlns:a16="http://schemas.microsoft.com/office/drawing/2014/main" id="{F1D515B1-304D-F2B3-3F99-59EC14319302}"/>
              </a:ext>
            </a:extLst>
          </p:cNvPr>
          <p:cNvSpPr txBox="1"/>
          <p:nvPr/>
        </p:nvSpPr>
        <p:spPr>
          <a:xfrm>
            <a:off x="1951974" y="3196432"/>
            <a:ext cx="4733121"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5A63"/>
                </a:solidFill>
                <a:latin typeface="Arial"/>
                <a:cs typeface="Arial"/>
              </a:rPr>
              <a:t>Results and benefits</a:t>
            </a:r>
          </a:p>
        </p:txBody>
      </p:sp>
      <p:sp>
        <p:nvSpPr>
          <p:cNvPr id="79" name="object 24">
            <a:extLst>
              <a:ext uri="{FF2B5EF4-FFF2-40B4-BE49-F238E27FC236}">
                <a16:creationId xmlns:a16="http://schemas.microsoft.com/office/drawing/2014/main" id="{24F9164C-22D7-B798-5467-0371BFD7FCEF}"/>
              </a:ext>
            </a:extLst>
          </p:cNvPr>
          <p:cNvSpPr txBox="1"/>
          <p:nvPr/>
        </p:nvSpPr>
        <p:spPr>
          <a:xfrm>
            <a:off x="10653821" y="2643698"/>
            <a:ext cx="3817829" cy="1490152"/>
          </a:xfrm>
          <a:prstGeom prst="rect">
            <a:avLst/>
          </a:prstGeom>
        </p:spPr>
        <p:txBody>
          <a:bodyPr vert="horz" wrap="square" lIns="0" tIns="12700" rIns="0" bIns="0" rtlCol="0">
            <a:spAutoFit/>
          </a:bodyPr>
          <a:lstStyle/>
          <a:p>
            <a:pPr marL="12700" algn="l">
              <a:lnSpc>
                <a:spcPct val="100000"/>
              </a:lnSpc>
              <a:spcBef>
                <a:spcPts val="100"/>
              </a:spcBef>
            </a:pPr>
            <a:r>
              <a:rPr lang="en-US" sz="4800" dirty="0">
                <a:solidFill>
                  <a:srgbClr val="FFFEFB"/>
                </a:solidFill>
                <a:latin typeface="Arial"/>
                <a:cs typeface="Arial"/>
              </a:rPr>
              <a:t>Lessons learnt</a:t>
            </a:r>
          </a:p>
        </p:txBody>
      </p:sp>
      <p:pic>
        <p:nvPicPr>
          <p:cNvPr id="3" name="Picture 2">
            <a:hlinkClick r:id="rId3"/>
            <a:extLst>
              <a:ext uri="{FF2B5EF4-FFF2-40B4-BE49-F238E27FC236}">
                <a16:creationId xmlns:a16="http://schemas.microsoft.com/office/drawing/2014/main" id="{110FF6EA-757B-31E7-D80B-200C42ED55FD}"/>
              </a:ext>
            </a:extLst>
          </p:cNvPr>
          <p:cNvPicPr>
            <a:picLocks noChangeAspect="1"/>
          </p:cNvPicPr>
          <p:nvPr/>
        </p:nvPicPr>
        <p:blipFill>
          <a:blip r:embed="rId4"/>
          <a:stretch>
            <a:fillRect/>
          </a:stretch>
        </p:blipFill>
        <p:spPr>
          <a:xfrm>
            <a:off x="531679" y="2903663"/>
            <a:ext cx="1249829" cy="1231141"/>
          </a:xfrm>
          <a:prstGeom prst="rect">
            <a:avLst/>
          </a:prstGeom>
        </p:spPr>
      </p:pic>
      <p:pic>
        <p:nvPicPr>
          <p:cNvPr id="4" name="Picture 118">
            <a:extLst>
              <a:ext uri="{FF2B5EF4-FFF2-40B4-BE49-F238E27FC236}">
                <a16:creationId xmlns:a16="http://schemas.microsoft.com/office/drawing/2014/main" id="{E0C19225-5A1E-46CC-21FE-C8D89819B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3989" y="2952185"/>
            <a:ext cx="1122157" cy="1134095"/>
          </a:xfrm>
          <a:prstGeom prst="rect">
            <a:avLst/>
          </a:prstGeom>
          <a:noFill/>
          <a:ln>
            <a:noFill/>
          </a:ln>
        </p:spPr>
      </p:pic>
      <p:sp>
        <p:nvSpPr>
          <p:cNvPr id="12" name="object 12">
            <a:extLst>
              <a:ext uri="{FF2B5EF4-FFF2-40B4-BE49-F238E27FC236}">
                <a16:creationId xmlns:a16="http://schemas.microsoft.com/office/drawing/2014/main" id="{A38B4CF2-6CC2-2928-39F4-43F5E83996F6}"/>
              </a:ext>
            </a:extLst>
          </p:cNvPr>
          <p:cNvSpPr txBox="1"/>
          <p:nvPr/>
        </p:nvSpPr>
        <p:spPr>
          <a:xfrm>
            <a:off x="1043068" y="4428038"/>
            <a:ext cx="7347517" cy="4354012"/>
          </a:xfrm>
          <a:prstGeom prst="rect">
            <a:avLst/>
          </a:prstGeom>
        </p:spPr>
        <p:txBody>
          <a:bodyPr vert="horz" wrap="square" lIns="0" tIns="8255" rIns="0" bIns="0" rtlCol="0">
            <a:spAutoFit/>
          </a:bodyPr>
          <a:lstStyle/>
          <a:p>
            <a:pPr algn="just">
              <a:spcAft>
                <a:spcPts val="300"/>
              </a:spcAft>
            </a:pPr>
            <a:r>
              <a:rPr lang="en-GB" sz="1999" b="1" spc="-10" dirty="0">
                <a:solidFill>
                  <a:srgbClr val="FF5A63"/>
                </a:solidFill>
                <a:latin typeface="Arial"/>
                <a:cs typeface="Arial"/>
              </a:rPr>
              <a:t>Successful client case: Place Engage Ltd</a:t>
            </a:r>
          </a:p>
          <a:p>
            <a:pPr algn="just">
              <a:spcAft>
                <a:spcPts val="300"/>
              </a:spcAft>
            </a:pPr>
            <a:r>
              <a:rPr lang="en-GB" sz="1999" dirty="0">
                <a:effectLst/>
                <a:latin typeface="Arial" panose="020B0604020202020204" pitchFamily="34" charset="0"/>
                <a:ea typeface="Aptos" panose="020B0004020202020204" pitchFamily="34" charset="0"/>
                <a:cs typeface="Arial" panose="020B0604020202020204" pitchFamily="34" charset="0"/>
              </a:rPr>
              <a:t>The EDIH supported Place Engage Ltd. from discovery and assessment to technology </a:t>
            </a:r>
            <a:r>
              <a:rPr lang="en-GB" sz="1999" dirty="0">
                <a:latin typeface="Arial" panose="020B0604020202020204" pitchFamily="34" charset="0"/>
                <a:ea typeface="Aptos" panose="020B0004020202020204" pitchFamily="34" charset="0"/>
                <a:cs typeface="Arial" panose="020B0604020202020204" pitchFamily="34" charset="0"/>
              </a:rPr>
              <a:t>a</a:t>
            </a:r>
            <a:r>
              <a:rPr lang="en-GB" sz="1999" dirty="0">
                <a:effectLst/>
                <a:latin typeface="Arial" panose="020B0604020202020204" pitchFamily="34" charset="0"/>
                <a:ea typeface="Aptos" panose="020B0004020202020204" pitchFamily="34" charset="0"/>
                <a:cs typeface="Arial" panose="020B0604020202020204" pitchFamily="34" charset="0"/>
              </a:rPr>
              <a:t>nalysis, enabling them to secure an Innovation Voucher and develop a roadmap for platform development.</a:t>
            </a:r>
          </a:p>
          <a:p>
            <a:pPr marL="0" marR="0" algn="just">
              <a:spcBef>
                <a:spcPts val="0"/>
              </a:spcBef>
              <a:spcAft>
                <a:spcPts val="600"/>
              </a:spcAft>
            </a:pPr>
            <a:r>
              <a:rPr lang="en-GB" sz="1999" b="1" spc="-10" dirty="0">
                <a:solidFill>
                  <a:srgbClr val="FF5A63"/>
                </a:solidFill>
                <a:latin typeface="Arial"/>
                <a:cs typeface="Arial"/>
              </a:rPr>
              <a:t>Expanded service portfolio and rapid scaling</a:t>
            </a:r>
          </a:p>
          <a:p>
            <a:pPr marL="0" marR="0" algn="just">
              <a:spcBef>
                <a:spcPts val="0"/>
              </a:spcBef>
              <a:spcAft>
                <a:spcPts val="600"/>
              </a:spcAft>
            </a:pPr>
            <a:r>
              <a:rPr lang="en-GB" sz="1999" dirty="0">
                <a:latin typeface="Arial" panose="020B0604020202020204" pitchFamily="34" charset="0"/>
                <a:cs typeface="Arial" panose="020B0604020202020204" pitchFamily="34" charset="0"/>
              </a:rPr>
              <a:t>The EDIH successfully designed a comprehensive portfolio of over 40 tailored services, allowing them to scale service delivery quickly and efficiently.</a:t>
            </a:r>
            <a:endParaRPr lang="en-US" sz="1999" dirty="0">
              <a:latin typeface="Arial" panose="020B0604020202020204" pitchFamily="34" charset="0"/>
              <a:cs typeface="Arial" panose="020B0604020202020204" pitchFamily="34" charset="0"/>
            </a:endParaRPr>
          </a:p>
          <a:p>
            <a:pPr algn="just">
              <a:spcAft>
                <a:spcPts val="300"/>
              </a:spcAft>
            </a:pPr>
            <a:r>
              <a:rPr lang="en-GB" sz="1999" b="1" dirty="0">
                <a:solidFill>
                  <a:srgbClr val="FF5A63"/>
                </a:solidFill>
                <a:latin typeface="Arial" panose="020B0604020202020204" pitchFamily="34" charset="0"/>
                <a:cs typeface="Arial" panose="020B0604020202020204" pitchFamily="34" charset="0"/>
              </a:rPr>
              <a:t>High demand and client engagement</a:t>
            </a:r>
          </a:p>
          <a:p>
            <a:pPr algn="just">
              <a:spcAft>
                <a:spcPts val="300"/>
              </a:spcAft>
            </a:pPr>
            <a:r>
              <a:rPr lang="en-GB" sz="1999" dirty="0"/>
              <a:t>Within the first months, ENTIRE EDIH conducted 51 Digital Maturity Assessments (DMAs) and delivered 61 services, demonstrating strong demand and effective outreach.</a:t>
            </a:r>
            <a:endParaRPr lang="en-GB" sz="1999"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object 30">
            <a:extLst>
              <a:ext uri="{FF2B5EF4-FFF2-40B4-BE49-F238E27FC236}">
                <a16:creationId xmlns:a16="http://schemas.microsoft.com/office/drawing/2014/main" id="{C4B7E6B0-4466-1C89-E625-B5FE53834778}"/>
              </a:ext>
            </a:extLst>
          </p:cNvPr>
          <p:cNvSpPr/>
          <p:nvPr/>
        </p:nvSpPr>
        <p:spPr>
          <a:xfrm>
            <a:off x="9041253" y="2847270"/>
            <a:ext cx="1292099" cy="1231141"/>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dirty="0"/>
          </a:p>
        </p:txBody>
      </p:sp>
      <p:pic>
        <p:nvPicPr>
          <p:cNvPr id="48" name="Graphic 47">
            <a:extLst>
              <a:ext uri="{FF2B5EF4-FFF2-40B4-BE49-F238E27FC236}">
                <a16:creationId xmlns:a16="http://schemas.microsoft.com/office/drawing/2014/main" id="{84CB1F47-7D97-3768-1558-35F33152C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9800" y="2958266"/>
            <a:ext cx="936729" cy="946694"/>
          </a:xfrm>
          <a:prstGeom prst="rect">
            <a:avLst/>
          </a:prstGeom>
        </p:spPr>
      </p:pic>
      <p:pic>
        <p:nvPicPr>
          <p:cNvPr id="8" name="Picture 7" descr="A blue cube on a black background&#10;&#10;Description automatically generated">
            <a:extLst>
              <a:ext uri="{FF2B5EF4-FFF2-40B4-BE49-F238E27FC236}">
                <a16:creationId xmlns:a16="http://schemas.microsoft.com/office/drawing/2014/main" id="{3651117A-B272-230F-54CA-781EC843D2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2702" y="9180675"/>
            <a:ext cx="853336" cy="803139"/>
          </a:xfrm>
          <a:prstGeom prst="rect">
            <a:avLst/>
          </a:prstGeom>
        </p:spPr>
      </p:pic>
      <p:sp>
        <p:nvSpPr>
          <p:cNvPr id="6" name="object 2">
            <a:extLst>
              <a:ext uri="{FF2B5EF4-FFF2-40B4-BE49-F238E27FC236}">
                <a16:creationId xmlns:a16="http://schemas.microsoft.com/office/drawing/2014/main" id="{BE277BC8-A6D0-3130-6FC5-B3A935A4A41E}"/>
              </a:ext>
            </a:extLst>
          </p:cNvPr>
          <p:cNvSpPr/>
          <p:nvPr/>
        </p:nvSpPr>
        <p:spPr>
          <a:xfrm>
            <a:off x="3951203" y="277714"/>
            <a:ext cx="15315063"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4" name="CuadroTexto 13">
            <a:extLst>
              <a:ext uri="{FF2B5EF4-FFF2-40B4-BE49-F238E27FC236}">
                <a16:creationId xmlns:a16="http://schemas.microsoft.com/office/drawing/2014/main" id="{BE34ED42-3491-124C-8CE4-223001B9C406}"/>
              </a:ext>
            </a:extLst>
          </p:cNvPr>
          <p:cNvSpPr txBox="1"/>
          <p:nvPr/>
        </p:nvSpPr>
        <p:spPr>
          <a:xfrm>
            <a:off x="15144472" y="9541073"/>
            <a:ext cx="4469755" cy="307777"/>
          </a:xfrm>
          <a:prstGeom prst="rect">
            <a:avLst/>
          </a:prstGeom>
          <a:noFill/>
        </p:spPr>
        <p:txBody>
          <a:bodyPr wrap="square" rtlCol="0">
            <a:spAutoFit/>
          </a:bodyPr>
          <a:lstStyle/>
          <a:p>
            <a:r>
              <a:rPr lang="en-GB" sz="1400" dirty="0"/>
              <a:t>Images from the service delivery and client pathway</a:t>
            </a:r>
          </a:p>
        </p:txBody>
      </p:sp>
      <p:sp>
        <p:nvSpPr>
          <p:cNvPr id="11" name="object 30">
            <a:extLst>
              <a:ext uri="{FF2B5EF4-FFF2-40B4-BE49-F238E27FC236}">
                <a16:creationId xmlns:a16="http://schemas.microsoft.com/office/drawing/2014/main" id="{B9823A3F-7264-A4A1-5717-06D0071AA03C}"/>
              </a:ext>
            </a:extLst>
          </p:cNvPr>
          <p:cNvSpPr/>
          <p:nvPr/>
        </p:nvSpPr>
        <p:spPr>
          <a:xfrm>
            <a:off x="0" y="203265"/>
            <a:ext cx="4105751" cy="206825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dirty="0"/>
          </a:p>
        </p:txBody>
      </p:sp>
      <p:sp>
        <p:nvSpPr>
          <p:cNvPr id="15" name="object 18">
            <a:extLst>
              <a:ext uri="{FF2B5EF4-FFF2-40B4-BE49-F238E27FC236}">
                <a16:creationId xmlns:a16="http://schemas.microsoft.com/office/drawing/2014/main" id="{00E4CB61-F934-787A-7523-A065F1FBDC4E}"/>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Good practices</a:t>
            </a:r>
            <a:endParaRPr lang="en-US" sz="5400" b="1" dirty="0">
              <a:solidFill>
                <a:srgbClr val="FFFEFB"/>
              </a:solidFill>
              <a:latin typeface="Arial"/>
              <a:cs typeface="Arial"/>
            </a:endParaRPr>
          </a:p>
        </p:txBody>
      </p:sp>
      <p:sp>
        <p:nvSpPr>
          <p:cNvPr id="17" name="TextBox 16">
            <a:extLst>
              <a:ext uri="{FF2B5EF4-FFF2-40B4-BE49-F238E27FC236}">
                <a16:creationId xmlns:a16="http://schemas.microsoft.com/office/drawing/2014/main" id="{C027A755-276D-02D7-C1A0-F90F6F4A2F5F}"/>
              </a:ext>
            </a:extLst>
          </p:cNvPr>
          <p:cNvSpPr txBox="1"/>
          <p:nvPr/>
        </p:nvSpPr>
        <p:spPr>
          <a:xfrm>
            <a:off x="9711150" y="4057650"/>
            <a:ext cx="4549223" cy="5906169"/>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ü"/>
            </a:pPr>
            <a:r>
              <a:rPr lang="en-GB" sz="2000" b="1" dirty="0">
                <a:solidFill>
                  <a:schemeClr val="bg2"/>
                </a:solidFill>
                <a:latin typeface="Arial" panose="020B0604020202020204" pitchFamily="34" charset="0"/>
                <a:cs typeface="Arial" panose="020B0604020202020204" pitchFamily="34" charset="0"/>
              </a:rPr>
              <a:t>Introduce clients properly to EDIH: </a:t>
            </a:r>
            <a:r>
              <a:rPr lang="en-GB" sz="2000" dirty="0">
                <a:solidFill>
                  <a:schemeClr val="bg2"/>
                </a:solidFill>
                <a:latin typeface="Arial" panose="020B0604020202020204" pitchFamily="34" charset="0"/>
                <a:cs typeface="Arial" panose="020B0604020202020204" pitchFamily="34" charset="0"/>
              </a:rPr>
              <a:t>clearly explain the EDIH model, the DMA’s purpose, and available funding to ensure clients fully understand and engage with the support system.</a:t>
            </a:r>
          </a:p>
          <a:p>
            <a:pPr marL="285750" indent="-285750" algn="just">
              <a:lnSpc>
                <a:spcPct val="120000"/>
              </a:lnSpc>
              <a:spcAft>
                <a:spcPts val="1200"/>
              </a:spcAft>
              <a:buFont typeface="Wingdings" panose="05000000000000000000" pitchFamily="2" charset="2"/>
              <a:buChar char="ü"/>
            </a:pPr>
            <a:r>
              <a:rPr lang="en-GB" sz="2000" b="1" dirty="0">
                <a:solidFill>
                  <a:schemeClr val="bg2"/>
                </a:solidFill>
                <a:latin typeface="Arial" panose="020B0604020202020204" pitchFamily="34" charset="0"/>
                <a:cs typeface="Arial" panose="020B0604020202020204" pitchFamily="34" charset="0"/>
              </a:rPr>
              <a:t>Establish structured processes before scaling: </a:t>
            </a:r>
            <a:r>
              <a:rPr lang="en-GB" sz="2000" dirty="0">
                <a:solidFill>
                  <a:schemeClr val="bg2"/>
                </a:solidFill>
                <a:latin typeface="Arial" panose="020B0604020202020204" pitchFamily="34" charset="0"/>
                <a:cs typeface="Arial" panose="020B0604020202020204" pitchFamily="34" charset="0"/>
              </a:rPr>
              <a:t>define and document a structured, end-to-end process to ensure high-quality service delivery.</a:t>
            </a:r>
          </a:p>
          <a:p>
            <a:pPr marL="285750" indent="-285750" algn="just">
              <a:lnSpc>
                <a:spcPct val="120000"/>
              </a:lnSpc>
              <a:spcAft>
                <a:spcPts val="1200"/>
              </a:spcAft>
              <a:buFont typeface="Wingdings" panose="05000000000000000000" pitchFamily="2" charset="2"/>
              <a:buChar char="ü"/>
            </a:pPr>
            <a:r>
              <a:rPr lang="en-GB" sz="2000" b="1" dirty="0">
                <a:solidFill>
                  <a:schemeClr val="bg2"/>
                </a:solidFill>
                <a:latin typeface="Arial" panose="020B0604020202020204" pitchFamily="34" charset="0"/>
                <a:cs typeface="Arial" panose="020B0604020202020204" pitchFamily="34" charset="0"/>
              </a:rPr>
              <a:t>Ensure cross-functional team involvement: </a:t>
            </a:r>
            <a:r>
              <a:rPr lang="en-GB" sz="2000" dirty="0">
                <a:solidFill>
                  <a:schemeClr val="bg2"/>
                </a:solidFill>
                <a:latin typeface="Arial" panose="020B0604020202020204" pitchFamily="34" charset="0"/>
                <a:cs typeface="Arial" panose="020B0604020202020204" pitchFamily="34" charset="0"/>
              </a:rPr>
              <a:t>engage finance, marketing, and other key departments.</a:t>
            </a:r>
          </a:p>
        </p:txBody>
      </p:sp>
      <p:sp>
        <p:nvSpPr>
          <p:cNvPr id="13" name="Round Diagonal Corner of Rectangle 25">
            <a:extLst>
              <a:ext uri="{FF2B5EF4-FFF2-40B4-BE49-F238E27FC236}">
                <a16:creationId xmlns:a16="http://schemas.microsoft.com/office/drawing/2014/main" id="{78716ED1-1728-4530-8308-CF53B0A644D8}"/>
              </a:ext>
            </a:extLst>
          </p:cNvPr>
          <p:cNvSpPr/>
          <p:nvPr/>
        </p:nvSpPr>
        <p:spPr>
          <a:xfrm>
            <a:off x="811670" y="9001685"/>
            <a:ext cx="7823149" cy="923365"/>
          </a:xfrm>
          <a:prstGeom prst="round2DiagRect">
            <a:avLst>
              <a:gd name="adj1" fmla="val 41188"/>
              <a:gd name="adj2" fmla="val 0"/>
            </a:avLst>
          </a:prstGeom>
          <a:solidFill>
            <a:schemeClr val="accent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3D76756B-C53C-1586-FC44-0DF4C8EA3E2B}"/>
              </a:ext>
            </a:extLst>
          </p:cNvPr>
          <p:cNvSpPr txBox="1"/>
          <p:nvPr/>
        </p:nvSpPr>
        <p:spPr>
          <a:xfrm>
            <a:off x="936058" y="9192324"/>
            <a:ext cx="7454527" cy="646331"/>
          </a:xfrm>
          <a:prstGeom prst="rect">
            <a:avLst/>
          </a:prstGeom>
          <a:noFill/>
        </p:spPr>
        <p:txBody>
          <a:bodyPr wrap="square" rtlCol="0">
            <a:spAutoFit/>
          </a:bodyPr>
          <a:lstStyle/>
          <a:p>
            <a:pPr algn="just">
              <a:spcAft>
                <a:spcPts val="600"/>
              </a:spcAft>
            </a:pPr>
            <a:r>
              <a:rPr lang="en-GB" dirty="0">
                <a:solidFill>
                  <a:schemeClr val="bg2"/>
                </a:solidFill>
                <a:latin typeface="Arial" panose="020B0604020202020204" pitchFamily="34" charset="0"/>
                <a:cs typeface="Arial" panose="020B0604020202020204" pitchFamily="34" charset="0"/>
              </a:rPr>
              <a:t>Within the first months, </a:t>
            </a:r>
            <a:r>
              <a:rPr lang="en-GB" b="1" dirty="0">
                <a:solidFill>
                  <a:schemeClr val="bg2"/>
                </a:solidFill>
                <a:latin typeface="Arial" panose="020B0604020202020204" pitchFamily="34" charset="0"/>
                <a:cs typeface="Arial" panose="020B0604020202020204" pitchFamily="34" charset="0"/>
              </a:rPr>
              <a:t>51 DMAs and 61 </a:t>
            </a:r>
            <a:r>
              <a:rPr lang="en-GB" b="1">
                <a:solidFill>
                  <a:schemeClr val="bg2"/>
                </a:solidFill>
                <a:latin typeface="Arial" panose="020B0604020202020204" pitchFamily="34" charset="0"/>
                <a:cs typeface="Arial" panose="020B0604020202020204" pitchFamily="34" charset="0"/>
              </a:rPr>
              <a:t>services were delivered</a:t>
            </a:r>
            <a:r>
              <a:rPr lang="en-GB" dirty="0">
                <a:solidFill>
                  <a:schemeClr val="bg2"/>
                </a:solidFill>
                <a:latin typeface="Arial" panose="020B0604020202020204" pitchFamily="34" charset="0"/>
                <a:cs typeface="Arial" panose="020B0604020202020204" pitchFamily="34" charset="0"/>
              </a:rPr>
              <a:t>, demonstrating the EDIH’s rapid scaling and strong client engagement.</a:t>
            </a:r>
            <a:endParaRPr lang="en-US" dirty="0">
              <a:solidFill>
                <a:schemeClr val="bg2"/>
              </a:solidFill>
              <a:latin typeface="Arial" panose="020B0604020202020204" pitchFamily="34" charset="0"/>
              <a:cs typeface="Arial" panose="020B0604020202020204" pitchFamily="34" charset="0"/>
            </a:endParaRPr>
          </a:p>
        </p:txBody>
      </p:sp>
      <p:sp>
        <p:nvSpPr>
          <p:cNvPr id="9" name="CuadroTexto 9">
            <a:extLst>
              <a:ext uri="{FF2B5EF4-FFF2-40B4-BE49-F238E27FC236}">
                <a16:creationId xmlns:a16="http://schemas.microsoft.com/office/drawing/2014/main" id="{52F2D806-1865-2C9A-1CDF-E91F81B3EF2D}"/>
              </a:ext>
            </a:extLst>
          </p:cNvPr>
          <p:cNvSpPr txBox="1"/>
          <p:nvPr/>
        </p:nvSpPr>
        <p:spPr>
          <a:xfrm>
            <a:off x="4291158" y="685443"/>
            <a:ext cx="14794548" cy="1323439"/>
          </a:xfrm>
          <a:prstGeom prst="rect">
            <a:avLst/>
          </a:prstGeom>
          <a:noFill/>
        </p:spPr>
        <p:txBody>
          <a:bodyPr wrap="square">
            <a:spAutoFit/>
          </a:bodyPr>
          <a:lstStyle/>
          <a:p>
            <a:r>
              <a:rPr lang="en-GB" sz="4000" b="1" dirty="0">
                <a:solidFill>
                  <a:srgbClr val="FF5A63"/>
                </a:solidFill>
                <a:latin typeface="Arial"/>
                <a:cs typeface="Arial"/>
                <a:hlinkClick r:id="rId10">
                  <a:extLst>
                    <a:ext uri="{A12FA001-AC4F-418D-AE19-62706E023703}">
                      <ahyp:hlinkClr xmlns:ahyp="http://schemas.microsoft.com/office/drawing/2018/hyperlinkcolor" val="tx"/>
                    </a:ext>
                  </a:extLst>
                </a:hlinkClick>
              </a:rPr>
              <a:t>Process to scale EDIH service delivery and an example of a client pathway</a:t>
            </a:r>
            <a:endParaRPr lang="en-US" sz="4000" b="1" dirty="0">
              <a:solidFill>
                <a:srgbClr val="FF5A63"/>
              </a:solidFill>
              <a:latin typeface="Arial"/>
              <a:cs typeface="Arial"/>
            </a:endParaRPr>
          </a:p>
        </p:txBody>
      </p:sp>
      <p:pic>
        <p:nvPicPr>
          <p:cNvPr id="10" name="Picture 9">
            <a:extLst>
              <a:ext uri="{FF2B5EF4-FFF2-40B4-BE49-F238E27FC236}">
                <a16:creationId xmlns:a16="http://schemas.microsoft.com/office/drawing/2014/main" id="{DC261379-CB95-72E6-EA0B-49C265352932}"/>
              </a:ext>
            </a:extLst>
          </p:cNvPr>
          <p:cNvPicPr>
            <a:picLocks noChangeAspect="1"/>
          </p:cNvPicPr>
          <p:nvPr/>
        </p:nvPicPr>
        <p:blipFill>
          <a:blip r:embed="rId11"/>
          <a:srcRect l="55707"/>
          <a:stretch/>
        </p:blipFill>
        <p:spPr>
          <a:xfrm>
            <a:off x="15198553" y="3389619"/>
            <a:ext cx="3817829" cy="3481344"/>
          </a:xfrm>
          <a:prstGeom prst="rect">
            <a:avLst/>
          </a:prstGeom>
        </p:spPr>
      </p:pic>
      <p:pic>
        <p:nvPicPr>
          <p:cNvPr id="1026" name="Picture 2">
            <a:extLst>
              <a:ext uri="{FF2B5EF4-FFF2-40B4-BE49-F238E27FC236}">
                <a16:creationId xmlns:a16="http://schemas.microsoft.com/office/drawing/2014/main" id="{89C10097-5A36-E809-6E79-DE24DA3F32D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48947"/>
          <a:stretch/>
        </p:blipFill>
        <p:spPr bwMode="auto">
          <a:xfrm>
            <a:off x="15170195" y="6445542"/>
            <a:ext cx="4085329" cy="302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05614"/>
      </p:ext>
    </p:extLst>
  </p:cSld>
  <p:clrMapOvr>
    <a:masterClrMapping/>
  </p:clrMapOvr>
</p:sld>
</file>

<file path=ppt/theme/theme1.xml><?xml version="1.0" encoding="utf-8"?>
<a:theme xmlns:a="http://schemas.openxmlformats.org/drawingml/2006/main" name="Office Theme">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2096</TotalTime>
  <Words>1072</Words>
  <Application>Microsoft Office PowerPoint</Application>
  <PresentationFormat>Custom</PresentationFormat>
  <Paragraphs>105</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Arial Black</vt:lpstr>
      <vt:lpstr>Calibri</vt:lpstr>
      <vt:lpstr>EC Square Sans Cond Pro</vt:lpstr>
      <vt:lpstr>Wingdings</vt:lpstr>
      <vt:lpstr>Office Theme</vt:lpstr>
      <vt:lpstr>PowerPoint Presentation</vt:lpstr>
      <vt:lpstr>Ireland</vt:lpstr>
      <vt:lpstr>Network overview: 4 members – 2 EDIHs</vt:lpstr>
      <vt:lpstr>Network overview: 4 members – 2 SoEs</vt:lpstr>
      <vt:lpstr>Services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GKOURMA Adriana</cp:lastModifiedBy>
  <cp:revision>127</cp:revision>
  <dcterms:created xsi:type="dcterms:W3CDTF">2024-01-26T07:25:23Z</dcterms:created>
  <dcterms:modified xsi:type="dcterms:W3CDTF">2025-04-07T07:59:27Z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2024-01-25T00:00:00Z</vt:filetime>
  </property>
  <property fmtid="{D5CDD505-2E9C-101B-9397-08002B2CF9AE}" pid="3" name="LastSaved">
    <vt:filetime>2024-01-26T00:00:00Z</vt:filetime>
  </property>
  <property fmtid="{D5CDD505-2E9C-101B-9397-08002B2CF9AE}" pid="4" name="Producer">
    <vt:lpwstr>macOS Version 13.5.2 (Build 22G91) Quartz PDFContext</vt:lpwstr>
  </property>
</Properties>
</file>