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62" r:id="rId4"/>
    <p:sldId id="263" r:id="rId5"/>
    <p:sldId id="259" r:id="rId6"/>
    <p:sldId id="264" r:id="rId7"/>
    <p:sldId id="265" r:id="rId8"/>
    <p:sldId id="266" r:id="rId9"/>
    <p:sldId id="267" r:id="rId10"/>
  </p:sldIdLst>
  <p:sldSz cx="20104100" cy="11315700"/>
  <p:notesSz cx="20104100" cy="11315700"/>
  <p:defaultTextStyle>
    <a:defPPr>
      <a:defRPr kern="0"/>
    </a:defPPr>
  </p:defaultTextStyle>
  <p:extLst>
    <p:ext uri="{EFAFB233-063F-42B5-8137-9DF3F51BA10A}">
      <p15:sldGuideLst xmlns:p15="http://schemas.microsoft.com/office/powerpoint/2012/main">
        <p15:guide id="1" orient="horz" pos="2124" userDrawn="1">
          <p15:clr>
            <a:srgbClr val="A4A3A4"/>
          </p15:clr>
        </p15:guide>
        <p15:guide id="2" pos="1233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1719CB1-FBDB-794C-9AD9-420A8EFF7EB3}" name="MCSHANE Monica" initials="MM" userId="S::mmcshane@netcompany.com::34252f48-7702-4a6b-8f91-2588f7229e6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A63"/>
    <a:srgbClr val="0064FF"/>
    <a:srgbClr val="41914B"/>
    <a:srgbClr val="FFFE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56" autoAdjust="0"/>
  </p:normalViewPr>
  <p:slideViewPr>
    <p:cSldViewPr>
      <p:cViewPr varScale="1">
        <p:scale>
          <a:sx n="47" d="100"/>
          <a:sy n="47" d="100"/>
        </p:scale>
        <p:origin x="62" y="77"/>
      </p:cViewPr>
      <p:guideLst>
        <p:guide orient="horz" pos="2124"/>
        <p:guide pos="12332"/>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SHANE Monica" userId="34252f48-7702-4a6b-8f91-2588f7229e6f" providerId="ADAL" clId="{9DDAC0C1-E459-40D0-B2CA-CAA863360376}"/>
    <pc:docChg chg="custSel modSld">
      <pc:chgData name="MCSHANE Monica" userId="34252f48-7702-4a6b-8f91-2588f7229e6f" providerId="ADAL" clId="{9DDAC0C1-E459-40D0-B2CA-CAA863360376}" dt="2025-03-28T13:47:06.351" v="467" actId="20577"/>
      <pc:docMkLst>
        <pc:docMk/>
      </pc:docMkLst>
      <pc:sldChg chg="modSp mod">
        <pc:chgData name="MCSHANE Monica" userId="34252f48-7702-4a6b-8f91-2588f7229e6f" providerId="ADAL" clId="{9DDAC0C1-E459-40D0-B2CA-CAA863360376}" dt="2025-03-26T12:43:11.281" v="39" actId="6549"/>
        <pc:sldMkLst>
          <pc:docMk/>
          <pc:sldMk cId="0" sldId="257"/>
        </pc:sldMkLst>
        <pc:spChg chg="mod">
          <ac:chgData name="MCSHANE Monica" userId="34252f48-7702-4a6b-8f91-2588f7229e6f" providerId="ADAL" clId="{9DDAC0C1-E459-40D0-B2CA-CAA863360376}" dt="2025-03-26T12:40:35.621" v="15" actId="20577"/>
          <ac:spMkLst>
            <pc:docMk/>
            <pc:sldMk cId="0" sldId="257"/>
            <ac:spMk id="7" creationId="{1FB49AF2-DCEB-A8AB-44C2-CA5B59B6C73A}"/>
          </ac:spMkLst>
        </pc:spChg>
        <pc:spChg chg="mod">
          <ac:chgData name="MCSHANE Monica" userId="34252f48-7702-4a6b-8f91-2588f7229e6f" providerId="ADAL" clId="{9DDAC0C1-E459-40D0-B2CA-CAA863360376}" dt="2025-03-26T12:43:11.281" v="39" actId="6549"/>
          <ac:spMkLst>
            <pc:docMk/>
            <pc:sldMk cId="0" sldId="257"/>
            <ac:spMk id="8" creationId="{3CBDFF1D-1D1E-F0E6-0DF9-F95D277AD42D}"/>
          </ac:spMkLst>
        </pc:spChg>
        <pc:spChg chg="mod">
          <ac:chgData name="MCSHANE Monica" userId="34252f48-7702-4a6b-8f91-2588f7229e6f" providerId="ADAL" clId="{9DDAC0C1-E459-40D0-B2CA-CAA863360376}" dt="2025-03-26T12:39:48.138" v="7" actId="113"/>
          <ac:spMkLst>
            <pc:docMk/>
            <pc:sldMk cId="0" sldId="257"/>
            <ac:spMk id="49" creationId="{0DBB43B8-078B-DB16-95F4-D270F27EF4CF}"/>
          </ac:spMkLst>
        </pc:spChg>
      </pc:sldChg>
      <pc:sldChg chg="modSp mod">
        <pc:chgData name="MCSHANE Monica" userId="34252f48-7702-4a6b-8f91-2588f7229e6f" providerId="ADAL" clId="{9DDAC0C1-E459-40D0-B2CA-CAA863360376}" dt="2025-03-28T13:47:06.351" v="467" actId="20577"/>
        <pc:sldMkLst>
          <pc:docMk/>
          <pc:sldMk cId="0" sldId="259"/>
        </pc:sldMkLst>
        <pc:spChg chg="mod">
          <ac:chgData name="MCSHANE Monica" userId="34252f48-7702-4a6b-8f91-2588f7229e6f" providerId="ADAL" clId="{9DDAC0C1-E459-40D0-B2CA-CAA863360376}" dt="2025-03-28T13:47:06.351" v="467" actId="20577"/>
          <ac:spMkLst>
            <pc:docMk/>
            <pc:sldMk cId="0" sldId="259"/>
            <ac:spMk id="11" creationId="{AC945D08-304B-82F7-C5AA-7C68C7029E8A}"/>
          </ac:spMkLst>
        </pc:spChg>
        <pc:spChg chg="mod">
          <ac:chgData name="MCSHANE Monica" userId="34252f48-7702-4a6b-8f91-2588f7229e6f" providerId="ADAL" clId="{9DDAC0C1-E459-40D0-B2CA-CAA863360376}" dt="2025-03-26T12:44:01.325" v="44" actId="20577"/>
          <ac:spMkLst>
            <pc:docMk/>
            <pc:sldMk cId="0" sldId="259"/>
            <ac:spMk id="16" creationId="{00000000-0000-0000-0000-000000000000}"/>
          </ac:spMkLst>
        </pc:spChg>
      </pc:sldChg>
      <pc:sldChg chg="modSp mod">
        <pc:chgData name="MCSHANE Monica" userId="34252f48-7702-4a6b-8f91-2588f7229e6f" providerId="ADAL" clId="{9DDAC0C1-E459-40D0-B2CA-CAA863360376}" dt="2025-03-26T12:43:28.180" v="40" actId="20577"/>
        <pc:sldMkLst>
          <pc:docMk/>
          <pc:sldMk cId="304213165" sldId="262"/>
        </pc:sldMkLst>
        <pc:spChg chg="mod">
          <ac:chgData name="MCSHANE Monica" userId="34252f48-7702-4a6b-8f91-2588f7229e6f" providerId="ADAL" clId="{9DDAC0C1-E459-40D0-B2CA-CAA863360376}" dt="2025-03-26T12:43:28.180" v="40" actId="20577"/>
          <ac:spMkLst>
            <pc:docMk/>
            <pc:sldMk cId="304213165" sldId="262"/>
            <ac:spMk id="18" creationId="{00000000-0000-0000-0000-000000000000}"/>
          </ac:spMkLst>
        </pc:spChg>
      </pc:sldChg>
      <pc:sldChg chg="modSp mod">
        <pc:chgData name="MCSHANE Monica" userId="34252f48-7702-4a6b-8f91-2588f7229e6f" providerId="ADAL" clId="{9DDAC0C1-E459-40D0-B2CA-CAA863360376}" dt="2025-03-26T12:43:33.646" v="41" actId="20577"/>
        <pc:sldMkLst>
          <pc:docMk/>
          <pc:sldMk cId="2779277261" sldId="263"/>
        </pc:sldMkLst>
        <pc:spChg chg="mod">
          <ac:chgData name="MCSHANE Monica" userId="34252f48-7702-4a6b-8f91-2588f7229e6f" providerId="ADAL" clId="{9DDAC0C1-E459-40D0-B2CA-CAA863360376}" dt="2025-03-26T12:43:33.646" v="41" actId="20577"/>
          <ac:spMkLst>
            <pc:docMk/>
            <pc:sldMk cId="2779277261" sldId="263"/>
            <ac:spMk id="18" creationId="{00000000-0000-0000-0000-000000000000}"/>
          </ac:spMkLst>
        </pc:spChg>
      </pc:sldChg>
      <pc:sldChg chg="modSp mod">
        <pc:chgData name="MCSHANE Monica" userId="34252f48-7702-4a6b-8f91-2588f7229e6f" providerId="ADAL" clId="{9DDAC0C1-E459-40D0-B2CA-CAA863360376}" dt="2025-03-26T15:27:20.888" v="458" actId="20577"/>
        <pc:sldMkLst>
          <pc:docMk/>
          <pc:sldMk cId="0" sldId="264"/>
        </pc:sldMkLst>
        <pc:spChg chg="mod">
          <ac:chgData name="MCSHANE Monica" userId="34252f48-7702-4a6b-8f91-2588f7229e6f" providerId="ADAL" clId="{9DDAC0C1-E459-40D0-B2CA-CAA863360376}" dt="2025-03-26T12:46:18.129" v="77" actId="20577"/>
          <ac:spMkLst>
            <pc:docMk/>
            <pc:sldMk cId="0" sldId="264"/>
            <ac:spMk id="5" creationId="{648EC0C8-230F-9C52-5E84-6AB75CDE4C0B}"/>
          </ac:spMkLst>
        </pc:spChg>
        <pc:spChg chg="mod">
          <ac:chgData name="MCSHANE Monica" userId="34252f48-7702-4a6b-8f91-2588f7229e6f" providerId="ADAL" clId="{9DDAC0C1-E459-40D0-B2CA-CAA863360376}" dt="2025-03-26T12:46:15.127" v="75" actId="20577"/>
          <ac:spMkLst>
            <pc:docMk/>
            <pc:sldMk cId="0" sldId="264"/>
            <ac:spMk id="9" creationId="{AC29B4C7-E98D-C502-BF68-2B520198EB71}"/>
          </ac:spMkLst>
        </pc:spChg>
        <pc:spChg chg="mod">
          <ac:chgData name="MCSHANE Monica" userId="34252f48-7702-4a6b-8f91-2588f7229e6f" providerId="ADAL" clId="{9DDAC0C1-E459-40D0-B2CA-CAA863360376}" dt="2025-03-26T15:27:20.888" v="458" actId="20577"/>
          <ac:spMkLst>
            <pc:docMk/>
            <pc:sldMk cId="0" sldId="264"/>
            <ac:spMk id="25" creationId="{FA88EC73-39F0-ACF3-5F4C-BCB9DC079525}"/>
          </ac:spMkLst>
        </pc:spChg>
        <pc:spChg chg="mod">
          <ac:chgData name="MCSHANE Monica" userId="34252f48-7702-4a6b-8f91-2588f7229e6f" providerId="ADAL" clId="{9DDAC0C1-E459-40D0-B2CA-CAA863360376}" dt="2025-03-26T12:47:10.075" v="97" actId="6549"/>
          <ac:spMkLst>
            <pc:docMk/>
            <pc:sldMk cId="0" sldId="264"/>
            <ac:spMk id="102" creationId="{5F4069FD-7167-D7FA-3730-39EDA5E20BEB}"/>
          </ac:spMkLst>
        </pc:spChg>
      </pc:sldChg>
      <pc:sldChg chg="modSp mod">
        <pc:chgData name="MCSHANE Monica" userId="34252f48-7702-4a6b-8f91-2588f7229e6f" providerId="ADAL" clId="{9DDAC0C1-E459-40D0-B2CA-CAA863360376}" dt="2025-03-26T13:07:53.581" v="328" actId="20577"/>
        <pc:sldMkLst>
          <pc:docMk/>
          <pc:sldMk cId="3949198013" sldId="265"/>
        </pc:sldMkLst>
        <pc:spChg chg="mod">
          <ac:chgData name="MCSHANE Monica" userId="34252f48-7702-4a6b-8f91-2588f7229e6f" providerId="ADAL" clId="{9DDAC0C1-E459-40D0-B2CA-CAA863360376}" dt="2025-03-26T12:55:55.570" v="192" actId="20577"/>
          <ac:spMkLst>
            <pc:docMk/>
            <pc:sldMk cId="3949198013" sldId="265"/>
            <ac:spMk id="5" creationId="{16748C65-3BC3-7033-BFE5-CD30D70F5966}"/>
          </ac:spMkLst>
        </pc:spChg>
        <pc:spChg chg="mod">
          <ac:chgData name="MCSHANE Monica" userId="34252f48-7702-4a6b-8f91-2588f7229e6f" providerId="ADAL" clId="{9DDAC0C1-E459-40D0-B2CA-CAA863360376}" dt="2025-03-26T13:01:31.243" v="281" actId="20577"/>
          <ac:spMkLst>
            <pc:docMk/>
            <pc:sldMk cId="3949198013" sldId="265"/>
            <ac:spMk id="6" creationId="{11874505-093A-AAB8-D4FC-74B544C96D35}"/>
          </ac:spMkLst>
        </pc:spChg>
        <pc:spChg chg="mod">
          <ac:chgData name="MCSHANE Monica" userId="34252f48-7702-4a6b-8f91-2588f7229e6f" providerId="ADAL" clId="{9DDAC0C1-E459-40D0-B2CA-CAA863360376}" dt="2025-03-26T13:02:07.965" v="292" actId="20577"/>
          <ac:spMkLst>
            <pc:docMk/>
            <pc:sldMk cId="3949198013" sldId="265"/>
            <ac:spMk id="7" creationId="{F8D875A7-ED2E-F15C-C84B-7ECFA627B7DD}"/>
          </ac:spMkLst>
        </pc:spChg>
        <pc:spChg chg="mod">
          <ac:chgData name="MCSHANE Monica" userId="34252f48-7702-4a6b-8f91-2588f7229e6f" providerId="ADAL" clId="{9DDAC0C1-E459-40D0-B2CA-CAA863360376}" dt="2025-03-26T12:56:07.259" v="197" actId="20577"/>
          <ac:spMkLst>
            <pc:docMk/>
            <pc:sldMk cId="3949198013" sldId="265"/>
            <ac:spMk id="8" creationId="{C84CBDDD-043C-DD96-5119-75E9FE71EAC4}"/>
          </ac:spMkLst>
        </pc:spChg>
        <pc:spChg chg="mod">
          <ac:chgData name="MCSHANE Monica" userId="34252f48-7702-4a6b-8f91-2588f7229e6f" providerId="ADAL" clId="{9DDAC0C1-E459-40D0-B2CA-CAA863360376}" dt="2025-03-26T13:02:45.590" v="293" actId="20577"/>
          <ac:spMkLst>
            <pc:docMk/>
            <pc:sldMk cId="3949198013" sldId="265"/>
            <ac:spMk id="16" creationId="{921206F8-94A7-348D-3713-11B6C9E7A66E}"/>
          </ac:spMkLst>
        </pc:spChg>
        <pc:spChg chg="mod">
          <ac:chgData name="MCSHANE Monica" userId="34252f48-7702-4a6b-8f91-2588f7229e6f" providerId="ADAL" clId="{9DDAC0C1-E459-40D0-B2CA-CAA863360376}" dt="2025-03-26T13:07:53.581" v="328" actId="20577"/>
          <ac:spMkLst>
            <pc:docMk/>
            <pc:sldMk cId="3949198013" sldId="265"/>
            <ac:spMk id="18" creationId="{E3B820FC-3A7A-EBE3-AED2-C1C2EAFE6732}"/>
          </ac:spMkLst>
        </pc:spChg>
        <pc:spChg chg="mod">
          <ac:chgData name="MCSHANE Monica" userId="34252f48-7702-4a6b-8f91-2588f7229e6f" providerId="ADAL" clId="{9DDAC0C1-E459-40D0-B2CA-CAA863360376}" dt="2025-03-26T13:01:22.651" v="278" actId="20577"/>
          <ac:spMkLst>
            <pc:docMk/>
            <pc:sldMk cId="3949198013" sldId="265"/>
            <ac:spMk id="19" creationId="{564A0588-0146-6490-0335-713F04B8BD0C}"/>
          </ac:spMkLst>
        </pc:spChg>
      </pc:sldChg>
      <pc:sldChg chg="modSp mod">
        <pc:chgData name="MCSHANE Monica" userId="34252f48-7702-4a6b-8f91-2588f7229e6f" providerId="ADAL" clId="{9DDAC0C1-E459-40D0-B2CA-CAA863360376}" dt="2025-03-26T13:16:28.755" v="384" actId="20577"/>
        <pc:sldMkLst>
          <pc:docMk/>
          <pc:sldMk cId="2985741115" sldId="266"/>
        </pc:sldMkLst>
        <pc:spChg chg="mod">
          <ac:chgData name="MCSHANE Monica" userId="34252f48-7702-4a6b-8f91-2588f7229e6f" providerId="ADAL" clId="{9DDAC0C1-E459-40D0-B2CA-CAA863360376}" dt="2025-03-26T13:08:18.007" v="329" actId="20577"/>
          <ac:spMkLst>
            <pc:docMk/>
            <pc:sldMk cId="2985741115" sldId="266"/>
            <ac:spMk id="6" creationId="{481A3E7C-006F-5BF8-94D7-65E90A0086CB}"/>
          </ac:spMkLst>
        </pc:spChg>
        <pc:spChg chg="mod">
          <ac:chgData name="MCSHANE Monica" userId="34252f48-7702-4a6b-8f91-2588f7229e6f" providerId="ADAL" clId="{9DDAC0C1-E459-40D0-B2CA-CAA863360376}" dt="2025-03-26T13:08:27.280" v="333" actId="20577"/>
          <ac:spMkLst>
            <pc:docMk/>
            <pc:sldMk cId="2985741115" sldId="266"/>
            <ac:spMk id="10" creationId="{744F820C-CDD0-FED6-C469-A158C3A0117F}"/>
          </ac:spMkLst>
        </pc:spChg>
        <pc:spChg chg="mod">
          <ac:chgData name="MCSHANE Monica" userId="34252f48-7702-4a6b-8f91-2588f7229e6f" providerId="ADAL" clId="{9DDAC0C1-E459-40D0-B2CA-CAA863360376}" dt="2025-03-26T13:09:31.938" v="367" actId="20577"/>
          <ac:spMkLst>
            <pc:docMk/>
            <pc:sldMk cId="2985741115" sldId="266"/>
            <ac:spMk id="18" creationId="{C3449CFE-9B19-B9C4-70F3-FE7880074B81}"/>
          </ac:spMkLst>
        </pc:spChg>
        <pc:spChg chg="mod">
          <ac:chgData name="MCSHANE Monica" userId="34252f48-7702-4a6b-8f91-2588f7229e6f" providerId="ADAL" clId="{9DDAC0C1-E459-40D0-B2CA-CAA863360376}" dt="2025-03-26T13:09:34.963" v="368" actId="20577"/>
          <ac:spMkLst>
            <pc:docMk/>
            <pc:sldMk cId="2985741115" sldId="266"/>
            <ac:spMk id="33" creationId="{B31D2EC6-94F1-EE20-A75D-B483D729BA83}"/>
          </ac:spMkLst>
        </pc:spChg>
        <pc:spChg chg="mod">
          <ac:chgData name="MCSHANE Monica" userId="34252f48-7702-4a6b-8f91-2588f7229e6f" providerId="ADAL" clId="{9DDAC0C1-E459-40D0-B2CA-CAA863360376}" dt="2025-03-26T13:09:39.786" v="369" actId="20577"/>
          <ac:spMkLst>
            <pc:docMk/>
            <pc:sldMk cId="2985741115" sldId="266"/>
            <ac:spMk id="36" creationId="{7FE14DCD-D04C-6282-C388-BBFC0C389438}"/>
          </ac:spMkLst>
        </pc:spChg>
        <pc:spChg chg="mod">
          <ac:chgData name="MCSHANE Monica" userId="34252f48-7702-4a6b-8f91-2588f7229e6f" providerId="ADAL" clId="{9DDAC0C1-E459-40D0-B2CA-CAA863360376}" dt="2025-03-26T13:16:28.755" v="384" actId="20577"/>
          <ac:spMkLst>
            <pc:docMk/>
            <pc:sldMk cId="2985741115" sldId="266"/>
            <ac:spMk id="47" creationId="{17278DEB-0F1A-5719-E5C1-D69537752591}"/>
          </ac:spMkLst>
        </pc:spChg>
        <pc:spChg chg="mod">
          <ac:chgData name="MCSHANE Monica" userId="34252f48-7702-4a6b-8f91-2588f7229e6f" providerId="ADAL" clId="{9DDAC0C1-E459-40D0-B2CA-CAA863360376}" dt="2025-03-26T13:09:29.559" v="366" actId="20577"/>
          <ac:spMkLst>
            <pc:docMk/>
            <pc:sldMk cId="2985741115" sldId="266"/>
            <ac:spMk id="50" creationId="{F5DE6321-A61B-8A55-B2C4-9127D3ED4749}"/>
          </ac:spMkLst>
        </pc:spChg>
      </pc:sldChg>
      <pc:sldChg chg="modSp mod">
        <pc:chgData name="MCSHANE Monica" userId="34252f48-7702-4a6b-8f91-2588f7229e6f" providerId="ADAL" clId="{9DDAC0C1-E459-40D0-B2CA-CAA863360376}" dt="2025-03-26T15:27:50.311" v="466" actId="20577"/>
        <pc:sldMkLst>
          <pc:docMk/>
          <pc:sldMk cId="974005614" sldId="267"/>
        </pc:sldMkLst>
        <pc:spChg chg="mod">
          <ac:chgData name="MCSHANE Monica" userId="34252f48-7702-4a6b-8f91-2588f7229e6f" providerId="ADAL" clId="{9DDAC0C1-E459-40D0-B2CA-CAA863360376}" dt="2025-03-26T13:19:39.002" v="386" actId="20577"/>
          <ac:spMkLst>
            <pc:docMk/>
            <pc:sldMk cId="974005614" sldId="267"/>
            <ac:spMk id="2" creationId="{F1D515B1-304D-F2B3-3F99-59EC14319302}"/>
          </ac:spMkLst>
        </pc:spChg>
        <pc:spChg chg="mod">
          <ac:chgData name="MCSHANE Monica" userId="34252f48-7702-4a6b-8f91-2588f7229e6f" providerId="ADAL" clId="{9DDAC0C1-E459-40D0-B2CA-CAA863360376}" dt="2025-03-26T13:19:48.244" v="390" actId="20577"/>
          <ac:spMkLst>
            <pc:docMk/>
            <pc:sldMk cId="974005614" sldId="267"/>
            <ac:spMk id="9" creationId="{27BA09F0-7DB5-1B92-5F5D-CDC52A6251C0}"/>
          </ac:spMkLst>
        </pc:spChg>
        <pc:spChg chg="mod">
          <ac:chgData name="MCSHANE Monica" userId="34252f48-7702-4a6b-8f91-2588f7229e6f" providerId="ADAL" clId="{9DDAC0C1-E459-40D0-B2CA-CAA863360376}" dt="2025-03-26T13:25:03.726" v="450" actId="20577"/>
          <ac:spMkLst>
            <pc:docMk/>
            <pc:sldMk cId="974005614" sldId="267"/>
            <ac:spMk id="12" creationId="{A38B4CF2-6CC2-2928-39F4-43F5E83996F6}"/>
          </ac:spMkLst>
        </pc:spChg>
        <pc:spChg chg="mod">
          <ac:chgData name="MCSHANE Monica" userId="34252f48-7702-4a6b-8f91-2588f7229e6f" providerId="ADAL" clId="{9DDAC0C1-E459-40D0-B2CA-CAA863360376}" dt="2025-03-26T13:19:36.798" v="385" actId="20577"/>
          <ac:spMkLst>
            <pc:docMk/>
            <pc:sldMk cId="974005614" sldId="267"/>
            <ac:spMk id="15" creationId="{00E4CB61-F934-787A-7523-A065F1FBDC4E}"/>
          </ac:spMkLst>
        </pc:spChg>
        <pc:spChg chg="mod">
          <ac:chgData name="MCSHANE Monica" userId="34252f48-7702-4a6b-8f91-2588f7229e6f" providerId="ADAL" clId="{9DDAC0C1-E459-40D0-B2CA-CAA863360376}" dt="2025-03-26T15:27:50.311" v="466" actId="20577"/>
          <ac:spMkLst>
            <pc:docMk/>
            <pc:sldMk cId="974005614" sldId="267"/>
            <ac:spMk id="17" creationId="{C027A755-276D-02D7-C1A0-F90F6F4A2F5F}"/>
          </ac:spMkLst>
        </pc:spChg>
        <pc:spChg chg="mod">
          <ac:chgData name="MCSHANE Monica" userId="34252f48-7702-4a6b-8f91-2588f7229e6f" providerId="ADAL" clId="{9DDAC0C1-E459-40D0-B2CA-CAA863360376}" dt="2025-03-26T13:24:59.718" v="449" actId="20577"/>
          <ac:spMkLst>
            <pc:docMk/>
            <pc:sldMk cId="974005614" sldId="267"/>
            <ac:spMk id="19" creationId="{3D76756B-C53C-1586-FC44-0DF4C8EA3E2B}"/>
          </ac:spMkLst>
        </pc:spChg>
        <pc:spChg chg="mod">
          <ac:chgData name="MCSHANE Monica" userId="34252f48-7702-4a6b-8f91-2588f7229e6f" providerId="ADAL" clId="{9DDAC0C1-E459-40D0-B2CA-CAA863360376}" dt="2025-03-26T13:20:04.299" v="397" actId="20577"/>
          <ac:spMkLst>
            <pc:docMk/>
            <pc:sldMk cId="974005614" sldId="267"/>
            <ac:spMk id="79" creationId="{24F9164C-22D7-B798-5467-0371BFD7FCE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8712200" cy="5667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1387138" y="0"/>
            <a:ext cx="8712200" cy="566738"/>
          </a:xfrm>
          <a:prstGeom prst="rect">
            <a:avLst/>
          </a:prstGeom>
        </p:spPr>
        <p:txBody>
          <a:bodyPr vert="horz" lIns="91440" tIns="45720" rIns="91440" bIns="45720" rtlCol="0"/>
          <a:lstStyle>
            <a:lvl1pPr algn="r">
              <a:defRPr sz="1200"/>
            </a:lvl1pPr>
          </a:lstStyle>
          <a:p>
            <a:fld id="{43FA5189-93E9-4C4E-BE7A-47A81D6A19A4}" type="datetimeFigureOut">
              <a:rPr lang="en-US" smtClean="0"/>
              <a:t>4/7/2025</a:t>
            </a:fld>
            <a:endParaRPr lang="en-US"/>
          </a:p>
        </p:txBody>
      </p:sp>
      <p:sp>
        <p:nvSpPr>
          <p:cNvPr id="4" name="Slide Image Placeholder 3"/>
          <p:cNvSpPr>
            <a:spLocks noGrp="1" noRot="1" noChangeAspect="1"/>
          </p:cNvSpPr>
          <p:nvPr>
            <p:ph type="sldImg" idx="2"/>
          </p:nvPr>
        </p:nvSpPr>
        <p:spPr>
          <a:xfrm>
            <a:off x="6659563" y="1414463"/>
            <a:ext cx="6784975" cy="38195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009775" y="5445125"/>
            <a:ext cx="16084550" cy="44561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748963"/>
            <a:ext cx="8712200" cy="5667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1387138" y="10748963"/>
            <a:ext cx="8712200" cy="566737"/>
          </a:xfrm>
          <a:prstGeom prst="rect">
            <a:avLst/>
          </a:prstGeom>
        </p:spPr>
        <p:txBody>
          <a:bodyPr vert="horz" lIns="91440" tIns="45720" rIns="91440" bIns="45720" rtlCol="0" anchor="b"/>
          <a:lstStyle>
            <a:lvl1pPr algn="r">
              <a:defRPr sz="1200"/>
            </a:lvl1pPr>
          </a:lstStyle>
          <a:p>
            <a:fld id="{D2B00628-95DE-492E-A981-A62A468CC73F}" type="slidenum">
              <a:rPr lang="en-US" smtClean="0"/>
              <a:t>‹#›</a:t>
            </a:fld>
            <a:endParaRPr lang="en-US"/>
          </a:p>
        </p:txBody>
      </p:sp>
    </p:spTree>
    <p:extLst>
      <p:ext uri="{BB962C8B-B14F-4D97-AF65-F5344CB8AC3E}">
        <p14:creationId xmlns:p14="http://schemas.microsoft.com/office/powerpoint/2010/main" val="282641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B00628-95DE-492E-A981-A62A468CC73F}" type="slidenum">
              <a:rPr lang="en-US" smtClean="0"/>
              <a:t>3</a:t>
            </a:fld>
            <a:endParaRPr lang="en-US"/>
          </a:p>
        </p:txBody>
      </p:sp>
    </p:spTree>
    <p:extLst>
      <p:ext uri="{BB962C8B-B14F-4D97-AF65-F5344CB8AC3E}">
        <p14:creationId xmlns:p14="http://schemas.microsoft.com/office/powerpoint/2010/main" val="2123458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B00628-95DE-492E-A981-A62A468CC73F}" type="slidenum">
              <a:rPr lang="en-US" smtClean="0"/>
              <a:t>4</a:t>
            </a:fld>
            <a:endParaRPr lang="en-US"/>
          </a:p>
        </p:txBody>
      </p:sp>
    </p:spTree>
    <p:extLst>
      <p:ext uri="{BB962C8B-B14F-4D97-AF65-F5344CB8AC3E}">
        <p14:creationId xmlns:p14="http://schemas.microsoft.com/office/powerpoint/2010/main" val="3244731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B00628-95DE-492E-A981-A62A468CC73F}" type="slidenum">
              <a:rPr lang="en-US" smtClean="0"/>
              <a:t>7</a:t>
            </a:fld>
            <a:endParaRPr lang="en-US"/>
          </a:p>
        </p:txBody>
      </p:sp>
    </p:spTree>
    <p:extLst>
      <p:ext uri="{BB962C8B-B14F-4D97-AF65-F5344CB8AC3E}">
        <p14:creationId xmlns:p14="http://schemas.microsoft.com/office/powerpoint/2010/main" val="1379080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D2B00628-95DE-492E-A981-A62A468CC73F}" type="slidenum">
              <a:rPr lang="en-US" smtClean="0"/>
              <a:t>8</a:t>
            </a:fld>
            <a:endParaRPr lang="en-US"/>
          </a:p>
        </p:txBody>
      </p:sp>
    </p:spTree>
    <p:extLst>
      <p:ext uri="{BB962C8B-B14F-4D97-AF65-F5344CB8AC3E}">
        <p14:creationId xmlns:p14="http://schemas.microsoft.com/office/powerpoint/2010/main" val="4153650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GB" dirty="0"/>
          </a:p>
        </p:txBody>
      </p:sp>
      <p:sp>
        <p:nvSpPr>
          <p:cNvPr id="4" name="Marcador de número de diapositiva 3"/>
          <p:cNvSpPr>
            <a:spLocks noGrp="1"/>
          </p:cNvSpPr>
          <p:nvPr>
            <p:ph type="sldNum" sz="quarter" idx="5"/>
          </p:nvPr>
        </p:nvSpPr>
        <p:spPr/>
        <p:txBody>
          <a:bodyPr/>
          <a:lstStyle/>
          <a:p>
            <a:fld id="{F7A846A3-1B3D-4014-B7B6-0669640B9810}" type="slidenum">
              <a:rPr lang="es-ES" smtClean="0"/>
              <a:t>9</a:t>
            </a:fld>
            <a:endParaRPr lang="es-ES"/>
          </a:p>
        </p:txBody>
      </p:sp>
    </p:spTree>
    <p:extLst>
      <p:ext uri="{BB962C8B-B14F-4D97-AF65-F5344CB8AC3E}">
        <p14:creationId xmlns:p14="http://schemas.microsoft.com/office/powerpoint/2010/main" val="2650754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3507867"/>
            <a:ext cx="17088486" cy="2376297"/>
          </a:xfrm>
          <a:prstGeom prst="rect">
            <a:avLst/>
          </a:prstGeom>
        </p:spPr>
        <p:txBody>
          <a:bodyPr wrap="square" lIns="0" tIns="0" rIns="0" bIns="0">
            <a:spAutoFit/>
          </a:bodyPr>
          <a:lstStyle>
            <a:lvl1pPr>
              <a:defRPr sz="5000" b="1" i="0">
                <a:solidFill>
                  <a:srgbClr val="F7F6F1"/>
                </a:solidFill>
                <a:latin typeface="Arial"/>
                <a:cs typeface="Arial"/>
              </a:defRPr>
            </a:lvl1pPr>
          </a:lstStyle>
          <a:p>
            <a:endParaRPr/>
          </a:p>
        </p:txBody>
      </p:sp>
      <p:sp>
        <p:nvSpPr>
          <p:cNvPr id="3" name="Holder 3"/>
          <p:cNvSpPr>
            <a:spLocks noGrp="1"/>
          </p:cNvSpPr>
          <p:nvPr>
            <p:ph type="subTitle" idx="4"/>
          </p:nvPr>
        </p:nvSpPr>
        <p:spPr>
          <a:xfrm>
            <a:off x="3015615" y="6336792"/>
            <a:ext cx="14072870" cy="28289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000" b="1" i="0">
                <a:solidFill>
                  <a:srgbClr val="F7F6F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000" b="1" i="0">
                <a:solidFill>
                  <a:srgbClr val="F7F6F1"/>
                </a:solidFill>
                <a:latin typeface="Arial"/>
                <a:cs typeface="Arial"/>
              </a:defRPr>
            </a:lvl1pPr>
          </a:lstStyle>
          <a:p>
            <a:endParaRPr/>
          </a:p>
        </p:txBody>
      </p:sp>
      <p:sp>
        <p:nvSpPr>
          <p:cNvPr id="3" name="Holder 3"/>
          <p:cNvSpPr>
            <a:spLocks noGrp="1"/>
          </p:cNvSpPr>
          <p:nvPr>
            <p:ph sz="half" idx="2"/>
          </p:nvPr>
        </p:nvSpPr>
        <p:spPr>
          <a:xfrm>
            <a:off x="1005205" y="2602611"/>
            <a:ext cx="8745284" cy="746836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2602611"/>
            <a:ext cx="8745284" cy="746836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5000" b="1" i="0">
                <a:solidFill>
                  <a:srgbClr val="F7F6F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20104100" cy="11309350"/>
          </a:xfrm>
          <a:custGeom>
            <a:avLst/>
            <a:gdLst/>
            <a:ahLst/>
            <a:cxnLst/>
            <a:rect l="l" t="t" r="r" b="b"/>
            <a:pathLst>
              <a:path w="20104100" h="11309350">
                <a:moveTo>
                  <a:pt x="20104100" y="0"/>
                </a:moveTo>
                <a:lnTo>
                  <a:pt x="0" y="0"/>
                </a:lnTo>
                <a:lnTo>
                  <a:pt x="0" y="11309349"/>
                </a:lnTo>
                <a:lnTo>
                  <a:pt x="20104100" y="11309349"/>
                </a:lnTo>
                <a:lnTo>
                  <a:pt x="20104100" y="0"/>
                </a:lnTo>
                <a:close/>
              </a:path>
            </a:pathLst>
          </a:custGeom>
          <a:solidFill>
            <a:srgbClr val="0064FF"/>
          </a:solidFill>
        </p:spPr>
        <p:txBody>
          <a:bodyPr wrap="square" lIns="0" tIns="0" rIns="0" bIns="0" rtlCol="0"/>
          <a:lstStyle/>
          <a:p>
            <a:endParaRPr/>
          </a:p>
        </p:txBody>
      </p:sp>
      <p:sp>
        <p:nvSpPr>
          <p:cNvPr id="17" name="bg object 17"/>
          <p:cNvSpPr/>
          <p:nvPr/>
        </p:nvSpPr>
        <p:spPr>
          <a:xfrm>
            <a:off x="516181" y="10336490"/>
            <a:ext cx="361315" cy="456565"/>
          </a:xfrm>
          <a:custGeom>
            <a:avLst/>
            <a:gdLst/>
            <a:ahLst/>
            <a:cxnLst/>
            <a:rect l="l" t="t" r="r" b="b"/>
            <a:pathLst>
              <a:path w="361315" h="456565">
                <a:moveTo>
                  <a:pt x="43694" y="0"/>
                </a:moveTo>
                <a:lnTo>
                  <a:pt x="26456" y="3509"/>
                </a:lnTo>
                <a:lnTo>
                  <a:pt x="12519" y="13134"/>
                </a:lnTo>
                <a:lnTo>
                  <a:pt x="3246" y="27197"/>
                </a:lnTo>
                <a:lnTo>
                  <a:pt x="0" y="44018"/>
                </a:lnTo>
                <a:lnTo>
                  <a:pt x="246" y="75116"/>
                </a:lnTo>
                <a:lnTo>
                  <a:pt x="372" y="357879"/>
                </a:lnTo>
                <a:lnTo>
                  <a:pt x="206" y="385891"/>
                </a:lnTo>
                <a:lnTo>
                  <a:pt x="0" y="412059"/>
                </a:lnTo>
                <a:lnTo>
                  <a:pt x="3265" y="428941"/>
                </a:lnTo>
                <a:lnTo>
                  <a:pt x="12572" y="443001"/>
                </a:lnTo>
                <a:lnTo>
                  <a:pt x="26521" y="452599"/>
                </a:lnTo>
                <a:lnTo>
                  <a:pt x="43713" y="456097"/>
                </a:lnTo>
                <a:lnTo>
                  <a:pt x="286656" y="455880"/>
                </a:lnTo>
                <a:lnTo>
                  <a:pt x="323742" y="445953"/>
                </a:lnTo>
                <a:lnTo>
                  <a:pt x="329102" y="440720"/>
                </a:lnTo>
                <a:lnTo>
                  <a:pt x="221339" y="440720"/>
                </a:lnTo>
                <a:lnTo>
                  <a:pt x="47920" y="440639"/>
                </a:lnTo>
                <a:lnTo>
                  <a:pt x="33340" y="438712"/>
                </a:lnTo>
                <a:lnTo>
                  <a:pt x="23256" y="432792"/>
                </a:lnTo>
                <a:lnTo>
                  <a:pt x="17400" y="422619"/>
                </a:lnTo>
                <a:lnTo>
                  <a:pt x="15505" y="407934"/>
                </a:lnTo>
                <a:lnTo>
                  <a:pt x="15509" y="47346"/>
                </a:lnTo>
                <a:lnTo>
                  <a:pt x="47309" y="15451"/>
                </a:lnTo>
                <a:lnTo>
                  <a:pt x="331760" y="15422"/>
                </a:lnTo>
                <a:lnTo>
                  <a:pt x="320958" y="7058"/>
                </a:lnTo>
                <a:lnTo>
                  <a:pt x="290812" y="244"/>
                </a:lnTo>
                <a:lnTo>
                  <a:pt x="142490" y="244"/>
                </a:lnTo>
                <a:lnTo>
                  <a:pt x="43694" y="0"/>
                </a:lnTo>
                <a:close/>
              </a:path>
              <a:path w="361315" h="456565">
                <a:moveTo>
                  <a:pt x="280342" y="455887"/>
                </a:moveTo>
                <a:lnTo>
                  <a:pt x="140890" y="455887"/>
                </a:lnTo>
                <a:lnTo>
                  <a:pt x="238068" y="455934"/>
                </a:lnTo>
                <a:lnTo>
                  <a:pt x="280342" y="455887"/>
                </a:lnTo>
                <a:close/>
              </a:path>
              <a:path w="361315" h="456565">
                <a:moveTo>
                  <a:pt x="331315" y="321873"/>
                </a:moveTo>
                <a:lnTo>
                  <a:pt x="269762" y="321873"/>
                </a:lnTo>
                <a:lnTo>
                  <a:pt x="285619" y="321913"/>
                </a:lnTo>
                <a:lnTo>
                  <a:pt x="308896" y="326623"/>
                </a:lnTo>
                <a:lnTo>
                  <a:pt x="327985" y="339256"/>
                </a:lnTo>
                <a:lnTo>
                  <a:pt x="340921" y="357879"/>
                </a:lnTo>
                <a:lnTo>
                  <a:pt x="345743" y="380563"/>
                </a:lnTo>
                <a:lnTo>
                  <a:pt x="341161" y="403670"/>
                </a:lnTo>
                <a:lnTo>
                  <a:pt x="328442" y="422697"/>
                </a:lnTo>
                <a:lnTo>
                  <a:pt x="309468" y="435653"/>
                </a:lnTo>
                <a:lnTo>
                  <a:pt x="286117" y="440545"/>
                </a:lnTo>
                <a:lnTo>
                  <a:pt x="221339" y="440720"/>
                </a:lnTo>
                <a:lnTo>
                  <a:pt x="329102" y="440720"/>
                </a:lnTo>
                <a:lnTo>
                  <a:pt x="349777" y="420537"/>
                </a:lnTo>
                <a:lnTo>
                  <a:pt x="360873" y="385891"/>
                </a:lnTo>
                <a:lnTo>
                  <a:pt x="353143" y="348275"/>
                </a:lnTo>
                <a:lnTo>
                  <a:pt x="340794" y="329784"/>
                </a:lnTo>
                <a:lnTo>
                  <a:pt x="331315" y="321873"/>
                </a:lnTo>
                <a:close/>
              </a:path>
              <a:path w="361315" h="456565">
                <a:moveTo>
                  <a:pt x="156558" y="440648"/>
                </a:moveTo>
                <a:lnTo>
                  <a:pt x="75079" y="440655"/>
                </a:lnTo>
                <a:lnTo>
                  <a:pt x="162845" y="440655"/>
                </a:lnTo>
                <a:lnTo>
                  <a:pt x="156558" y="440648"/>
                </a:lnTo>
                <a:close/>
              </a:path>
              <a:path w="361315" h="456565">
                <a:moveTo>
                  <a:pt x="175417" y="273274"/>
                </a:moveTo>
                <a:lnTo>
                  <a:pt x="151478" y="273354"/>
                </a:lnTo>
                <a:lnTo>
                  <a:pt x="143421" y="276214"/>
                </a:lnTo>
                <a:lnTo>
                  <a:pt x="138282" y="284535"/>
                </a:lnTo>
                <a:lnTo>
                  <a:pt x="134267" y="297544"/>
                </a:lnTo>
                <a:lnTo>
                  <a:pt x="137343" y="309466"/>
                </a:lnTo>
                <a:lnTo>
                  <a:pt x="146345" y="318238"/>
                </a:lnTo>
                <a:lnTo>
                  <a:pt x="160110" y="321800"/>
                </a:lnTo>
                <a:lnTo>
                  <a:pt x="191147" y="321977"/>
                </a:lnTo>
                <a:lnTo>
                  <a:pt x="331315" y="321873"/>
                </a:lnTo>
                <a:lnTo>
                  <a:pt x="325001" y="316603"/>
                </a:lnTo>
                <a:lnTo>
                  <a:pt x="305999" y="308644"/>
                </a:lnTo>
                <a:lnTo>
                  <a:pt x="284023" y="305817"/>
                </a:lnTo>
                <a:lnTo>
                  <a:pt x="159143" y="305742"/>
                </a:lnTo>
                <a:lnTo>
                  <a:pt x="152326" y="304587"/>
                </a:lnTo>
                <a:lnTo>
                  <a:pt x="150480" y="301676"/>
                </a:lnTo>
                <a:lnTo>
                  <a:pt x="150483" y="293449"/>
                </a:lnTo>
                <a:lnTo>
                  <a:pt x="152379" y="290617"/>
                </a:lnTo>
                <a:lnTo>
                  <a:pt x="158733" y="289452"/>
                </a:lnTo>
                <a:lnTo>
                  <a:pt x="207323" y="289452"/>
                </a:lnTo>
                <a:lnTo>
                  <a:pt x="213198" y="289399"/>
                </a:lnTo>
                <a:lnTo>
                  <a:pt x="227563" y="288038"/>
                </a:lnTo>
                <a:lnTo>
                  <a:pt x="240859" y="284144"/>
                </a:lnTo>
                <a:lnTo>
                  <a:pt x="252849" y="277332"/>
                </a:lnTo>
                <a:lnTo>
                  <a:pt x="257013" y="273300"/>
                </a:lnTo>
                <a:lnTo>
                  <a:pt x="190095" y="273300"/>
                </a:lnTo>
                <a:lnTo>
                  <a:pt x="175417" y="273274"/>
                </a:lnTo>
                <a:close/>
              </a:path>
              <a:path w="361315" h="456565">
                <a:moveTo>
                  <a:pt x="224302" y="305572"/>
                </a:moveTo>
                <a:lnTo>
                  <a:pt x="164577" y="305676"/>
                </a:lnTo>
                <a:lnTo>
                  <a:pt x="161885" y="305676"/>
                </a:lnTo>
                <a:lnTo>
                  <a:pt x="159143" y="305742"/>
                </a:lnTo>
                <a:lnTo>
                  <a:pt x="274038" y="305742"/>
                </a:lnTo>
                <a:lnTo>
                  <a:pt x="224302" y="305572"/>
                </a:lnTo>
                <a:close/>
              </a:path>
              <a:path w="361315" h="456565">
                <a:moveTo>
                  <a:pt x="207323" y="289452"/>
                </a:moveTo>
                <a:lnTo>
                  <a:pt x="158733" y="289452"/>
                </a:lnTo>
                <a:lnTo>
                  <a:pt x="188231" y="289519"/>
                </a:lnTo>
                <a:lnTo>
                  <a:pt x="207323" y="289452"/>
                </a:lnTo>
                <a:close/>
              </a:path>
              <a:path w="361315" h="456565">
                <a:moveTo>
                  <a:pt x="257162" y="182809"/>
                </a:moveTo>
                <a:lnTo>
                  <a:pt x="202192" y="182809"/>
                </a:lnTo>
                <a:lnTo>
                  <a:pt x="216392" y="182846"/>
                </a:lnTo>
                <a:lnTo>
                  <a:pt x="237154" y="187551"/>
                </a:lnTo>
                <a:lnTo>
                  <a:pt x="252603" y="199927"/>
                </a:lnTo>
                <a:lnTo>
                  <a:pt x="261040" y="217834"/>
                </a:lnTo>
                <a:lnTo>
                  <a:pt x="260796" y="239135"/>
                </a:lnTo>
                <a:lnTo>
                  <a:pt x="233331" y="270298"/>
                </a:lnTo>
                <a:lnTo>
                  <a:pt x="190095" y="273300"/>
                </a:lnTo>
                <a:lnTo>
                  <a:pt x="257013" y="273300"/>
                </a:lnTo>
                <a:lnTo>
                  <a:pt x="263297" y="267215"/>
                </a:lnTo>
                <a:lnTo>
                  <a:pt x="272789" y="252050"/>
                </a:lnTo>
                <a:lnTo>
                  <a:pt x="277441" y="236135"/>
                </a:lnTo>
                <a:lnTo>
                  <a:pt x="277176" y="219619"/>
                </a:lnTo>
                <a:lnTo>
                  <a:pt x="271916" y="202653"/>
                </a:lnTo>
                <a:lnTo>
                  <a:pt x="262034" y="186955"/>
                </a:lnTo>
                <a:lnTo>
                  <a:pt x="257162" y="182809"/>
                </a:lnTo>
                <a:close/>
              </a:path>
              <a:path w="361315" h="456565">
                <a:moveTo>
                  <a:pt x="153553" y="134115"/>
                </a:moveTo>
                <a:lnTo>
                  <a:pt x="145378" y="136118"/>
                </a:lnTo>
                <a:lnTo>
                  <a:pt x="139634" y="143484"/>
                </a:lnTo>
                <a:lnTo>
                  <a:pt x="136086" y="149254"/>
                </a:lnTo>
                <a:lnTo>
                  <a:pt x="134282" y="155315"/>
                </a:lnTo>
                <a:lnTo>
                  <a:pt x="134340" y="161638"/>
                </a:lnTo>
                <a:lnTo>
                  <a:pt x="173852" y="182837"/>
                </a:lnTo>
                <a:lnTo>
                  <a:pt x="188021" y="182846"/>
                </a:lnTo>
                <a:lnTo>
                  <a:pt x="257162" y="182809"/>
                </a:lnTo>
                <a:lnTo>
                  <a:pt x="214763" y="166647"/>
                </a:lnTo>
                <a:lnTo>
                  <a:pt x="159641" y="166594"/>
                </a:lnTo>
                <a:lnTo>
                  <a:pt x="152927" y="165850"/>
                </a:lnTo>
                <a:lnTo>
                  <a:pt x="150567" y="163193"/>
                </a:lnTo>
                <a:lnTo>
                  <a:pt x="150414" y="153905"/>
                </a:lnTo>
                <a:lnTo>
                  <a:pt x="152771" y="151026"/>
                </a:lnTo>
                <a:lnTo>
                  <a:pt x="160076" y="150323"/>
                </a:lnTo>
                <a:lnTo>
                  <a:pt x="281995" y="150323"/>
                </a:lnTo>
                <a:lnTo>
                  <a:pt x="310905" y="145629"/>
                </a:lnTo>
                <a:lnTo>
                  <a:pt x="330971" y="134162"/>
                </a:lnTo>
                <a:lnTo>
                  <a:pt x="224552" y="134162"/>
                </a:lnTo>
                <a:lnTo>
                  <a:pt x="153553" y="134115"/>
                </a:lnTo>
                <a:close/>
              </a:path>
              <a:path w="361315" h="456565">
                <a:moveTo>
                  <a:pt x="189463" y="166445"/>
                </a:moveTo>
                <a:lnTo>
                  <a:pt x="161904" y="166553"/>
                </a:lnTo>
                <a:lnTo>
                  <a:pt x="159641" y="166594"/>
                </a:lnTo>
                <a:lnTo>
                  <a:pt x="211300" y="166594"/>
                </a:lnTo>
                <a:lnTo>
                  <a:pt x="202116" y="166452"/>
                </a:lnTo>
                <a:lnTo>
                  <a:pt x="189463" y="166445"/>
                </a:lnTo>
                <a:close/>
              </a:path>
              <a:path w="361315" h="456565">
                <a:moveTo>
                  <a:pt x="281995" y="150323"/>
                </a:moveTo>
                <a:lnTo>
                  <a:pt x="160076" y="150323"/>
                </a:lnTo>
                <a:lnTo>
                  <a:pt x="162561" y="150370"/>
                </a:lnTo>
                <a:lnTo>
                  <a:pt x="281782" y="150357"/>
                </a:lnTo>
                <a:lnTo>
                  <a:pt x="281995" y="150323"/>
                </a:lnTo>
                <a:close/>
              </a:path>
              <a:path w="361315" h="456565">
                <a:moveTo>
                  <a:pt x="331760" y="15422"/>
                </a:moveTo>
                <a:lnTo>
                  <a:pt x="191444" y="15422"/>
                </a:lnTo>
                <a:lnTo>
                  <a:pt x="287532" y="15489"/>
                </a:lnTo>
                <a:lnTo>
                  <a:pt x="311387" y="19926"/>
                </a:lnTo>
                <a:lnTo>
                  <a:pt x="329904" y="32257"/>
                </a:lnTo>
                <a:lnTo>
                  <a:pt x="341790" y="51111"/>
                </a:lnTo>
                <a:lnTo>
                  <a:pt x="345756" y="75116"/>
                </a:lnTo>
                <a:lnTo>
                  <a:pt x="340845" y="98011"/>
                </a:lnTo>
                <a:lnTo>
                  <a:pt x="328129" y="116723"/>
                </a:lnTo>
                <a:lnTo>
                  <a:pt x="309445" y="129371"/>
                </a:lnTo>
                <a:lnTo>
                  <a:pt x="286630" y="134071"/>
                </a:lnTo>
                <a:lnTo>
                  <a:pt x="224552" y="134162"/>
                </a:lnTo>
                <a:lnTo>
                  <a:pt x="330971" y="134162"/>
                </a:lnTo>
                <a:lnTo>
                  <a:pt x="334500" y="132145"/>
                </a:lnTo>
                <a:lnTo>
                  <a:pt x="351431" y="110888"/>
                </a:lnTo>
                <a:lnTo>
                  <a:pt x="360561" y="82837"/>
                </a:lnTo>
                <a:lnTo>
                  <a:pt x="358627" y="51651"/>
                </a:lnTo>
                <a:lnTo>
                  <a:pt x="344515" y="25297"/>
                </a:lnTo>
                <a:lnTo>
                  <a:pt x="331760" y="15422"/>
                </a:lnTo>
                <a:close/>
              </a:path>
              <a:path w="361315" h="456565">
                <a:moveTo>
                  <a:pt x="241288" y="191"/>
                </a:moveTo>
                <a:lnTo>
                  <a:pt x="142490" y="244"/>
                </a:lnTo>
                <a:lnTo>
                  <a:pt x="290812" y="244"/>
                </a:lnTo>
                <a:lnTo>
                  <a:pt x="241288" y="191"/>
                </a:lnTo>
                <a:close/>
              </a:path>
            </a:pathLst>
          </a:custGeom>
          <a:solidFill>
            <a:srgbClr val="0068FF"/>
          </a:solidFill>
        </p:spPr>
        <p:txBody>
          <a:bodyPr wrap="square" lIns="0" tIns="0" rIns="0" bIns="0" rtlCol="0"/>
          <a:lstStyle/>
          <a:p>
            <a:endParaRPr/>
          </a:p>
        </p:txBody>
      </p:sp>
      <p:sp>
        <p:nvSpPr>
          <p:cNvPr id="18" name="bg object 18"/>
          <p:cNvSpPr/>
          <p:nvPr/>
        </p:nvSpPr>
        <p:spPr>
          <a:xfrm>
            <a:off x="1447831" y="10336458"/>
            <a:ext cx="379730" cy="456565"/>
          </a:xfrm>
          <a:custGeom>
            <a:avLst/>
            <a:gdLst/>
            <a:ahLst/>
            <a:cxnLst/>
            <a:rect l="l" t="t" r="r" b="b"/>
            <a:pathLst>
              <a:path w="379730" h="456565">
                <a:moveTo>
                  <a:pt x="243109" y="287048"/>
                </a:moveTo>
                <a:lnTo>
                  <a:pt x="176181" y="287048"/>
                </a:lnTo>
                <a:lnTo>
                  <a:pt x="226881" y="287105"/>
                </a:lnTo>
                <a:lnTo>
                  <a:pt x="229495" y="289696"/>
                </a:lnTo>
                <a:lnTo>
                  <a:pt x="229527" y="373899"/>
                </a:lnTo>
                <a:lnTo>
                  <a:pt x="239610" y="418947"/>
                </a:lnTo>
                <a:lnTo>
                  <a:pt x="298478" y="456037"/>
                </a:lnTo>
                <a:lnTo>
                  <a:pt x="334680" y="449743"/>
                </a:lnTo>
                <a:lnTo>
                  <a:pt x="349868" y="440126"/>
                </a:lnTo>
                <a:lnTo>
                  <a:pt x="298457" y="440126"/>
                </a:lnTo>
                <a:lnTo>
                  <a:pt x="281138" y="435993"/>
                </a:lnTo>
                <a:lnTo>
                  <a:pt x="247911" y="399376"/>
                </a:lnTo>
                <a:lnTo>
                  <a:pt x="244682" y="385713"/>
                </a:lnTo>
                <a:lnTo>
                  <a:pt x="244796" y="357331"/>
                </a:lnTo>
                <a:lnTo>
                  <a:pt x="244762" y="297062"/>
                </a:lnTo>
                <a:lnTo>
                  <a:pt x="243109" y="287048"/>
                </a:lnTo>
                <a:close/>
              </a:path>
              <a:path w="379730" h="456565">
                <a:moveTo>
                  <a:pt x="79579" y="0"/>
                </a:moveTo>
                <a:lnTo>
                  <a:pt x="24491" y="19927"/>
                </a:lnTo>
                <a:lnTo>
                  <a:pt x="3216" y="54786"/>
                </a:lnTo>
                <a:lnTo>
                  <a:pt x="19" y="114034"/>
                </a:lnTo>
                <a:lnTo>
                  <a:pt x="0" y="160576"/>
                </a:lnTo>
                <a:lnTo>
                  <a:pt x="122" y="377419"/>
                </a:lnTo>
                <a:lnTo>
                  <a:pt x="16738" y="428094"/>
                </a:lnTo>
                <a:lnTo>
                  <a:pt x="62261" y="455092"/>
                </a:lnTo>
                <a:lnTo>
                  <a:pt x="89080" y="454817"/>
                </a:lnTo>
                <a:lnTo>
                  <a:pt x="113960" y="444960"/>
                </a:lnTo>
                <a:lnTo>
                  <a:pt x="118827" y="440716"/>
                </a:lnTo>
                <a:lnTo>
                  <a:pt x="79792" y="440716"/>
                </a:lnTo>
                <a:lnTo>
                  <a:pt x="64701" y="439805"/>
                </a:lnTo>
                <a:lnTo>
                  <a:pt x="26816" y="415913"/>
                </a:lnTo>
                <a:lnTo>
                  <a:pt x="15411" y="375403"/>
                </a:lnTo>
                <a:lnTo>
                  <a:pt x="15414" y="83755"/>
                </a:lnTo>
                <a:lnTo>
                  <a:pt x="29936" y="37052"/>
                </a:lnTo>
                <a:lnTo>
                  <a:pt x="73879" y="15628"/>
                </a:lnTo>
                <a:lnTo>
                  <a:pt x="118762" y="15628"/>
                </a:lnTo>
                <a:lnTo>
                  <a:pt x="113952" y="10878"/>
                </a:lnTo>
                <a:lnTo>
                  <a:pt x="79579" y="0"/>
                </a:lnTo>
                <a:close/>
              </a:path>
              <a:path w="379730" h="456565">
                <a:moveTo>
                  <a:pt x="189888" y="271681"/>
                </a:moveTo>
                <a:lnTo>
                  <a:pt x="149576" y="273524"/>
                </a:lnTo>
                <a:lnTo>
                  <a:pt x="134910" y="373899"/>
                </a:lnTo>
                <a:lnTo>
                  <a:pt x="134812" y="378138"/>
                </a:lnTo>
                <a:lnTo>
                  <a:pt x="120486" y="419203"/>
                </a:lnTo>
                <a:lnTo>
                  <a:pt x="79792" y="440716"/>
                </a:lnTo>
                <a:lnTo>
                  <a:pt x="118827" y="440716"/>
                </a:lnTo>
                <a:lnTo>
                  <a:pt x="133239" y="428151"/>
                </a:lnTo>
                <a:lnTo>
                  <a:pt x="145737" y="405815"/>
                </a:lnTo>
                <a:lnTo>
                  <a:pt x="150269" y="379378"/>
                </a:lnTo>
                <a:lnTo>
                  <a:pt x="150337" y="289994"/>
                </a:lnTo>
                <a:lnTo>
                  <a:pt x="153164" y="287105"/>
                </a:lnTo>
                <a:lnTo>
                  <a:pt x="243109" y="287048"/>
                </a:lnTo>
                <a:lnTo>
                  <a:pt x="243030" y="286573"/>
                </a:lnTo>
                <a:lnTo>
                  <a:pt x="238047" y="278616"/>
                </a:lnTo>
                <a:lnTo>
                  <a:pt x="230128" y="273570"/>
                </a:lnTo>
                <a:lnTo>
                  <a:pt x="219579" y="271767"/>
                </a:lnTo>
                <a:lnTo>
                  <a:pt x="189888" y="271681"/>
                </a:lnTo>
                <a:close/>
              </a:path>
              <a:path w="379730" h="456565">
                <a:moveTo>
                  <a:pt x="349293" y="15955"/>
                </a:moveTo>
                <a:lnTo>
                  <a:pt x="296720" y="15955"/>
                </a:lnTo>
                <a:lnTo>
                  <a:pt x="317795" y="16767"/>
                </a:lnTo>
                <a:lnTo>
                  <a:pt x="336721" y="24896"/>
                </a:lnTo>
                <a:lnTo>
                  <a:pt x="361715" y="58978"/>
                </a:lnTo>
                <a:lnTo>
                  <a:pt x="364329" y="376536"/>
                </a:lnTo>
                <a:lnTo>
                  <a:pt x="363860" y="385713"/>
                </a:lnTo>
                <a:lnTo>
                  <a:pt x="342537" y="426855"/>
                </a:lnTo>
                <a:lnTo>
                  <a:pt x="298457" y="440126"/>
                </a:lnTo>
                <a:lnTo>
                  <a:pt x="349868" y="440126"/>
                </a:lnTo>
                <a:lnTo>
                  <a:pt x="376700" y="401663"/>
                </a:lnTo>
                <a:lnTo>
                  <a:pt x="379600" y="357331"/>
                </a:lnTo>
                <a:lnTo>
                  <a:pt x="379478" y="73993"/>
                </a:lnTo>
                <a:lnTo>
                  <a:pt x="379370" y="71538"/>
                </a:lnTo>
                <a:lnTo>
                  <a:pt x="378584" y="64803"/>
                </a:lnTo>
                <a:lnTo>
                  <a:pt x="371648" y="41792"/>
                </a:lnTo>
                <a:lnTo>
                  <a:pt x="357645" y="22174"/>
                </a:lnTo>
                <a:lnTo>
                  <a:pt x="349293" y="15955"/>
                </a:lnTo>
                <a:close/>
              </a:path>
              <a:path w="379730" h="456565">
                <a:moveTo>
                  <a:pt x="118762" y="15628"/>
                </a:moveTo>
                <a:lnTo>
                  <a:pt x="73879" y="15628"/>
                </a:lnTo>
                <a:lnTo>
                  <a:pt x="90758" y="17519"/>
                </a:lnTo>
                <a:lnTo>
                  <a:pt x="106623" y="24472"/>
                </a:lnTo>
                <a:lnTo>
                  <a:pt x="133789" y="65443"/>
                </a:lnTo>
                <a:lnTo>
                  <a:pt x="134937" y="134971"/>
                </a:lnTo>
                <a:lnTo>
                  <a:pt x="135061" y="160752"/>
                </a:lnTo>
                <a:lnTo>
                  <a:pt x="190146" y="184477"/>
                </a:lnTo>
                <a:lnTo>
                  <a:pt x="206342" y="184395"/>
                </a:lnTo>
                <a:lnTo>
                  <a:pt x="243062" y="169790"/>
                </a:lnTo>
                <a:lnTo>
                  <a:pt x="243199" y="169053"/>
                </a:lnTo>
                <a:lnTo>
                  <a:pt x="189847" y="169053"/>
                </a:lnTo>
                <a:lnTo>
                  <a:pt x="152970" y="169001"/>
                </a:lnTo>
                <a:lnTo>
                  <a:pt x="150372" y="166420"/>
                </a:lnTo>
                <a:lnTo>
                  <a:pt x="150302" y="83755"/>
                </a:lnTo>
                <a:lnTo>
                  <a:pt x="150182" y="73993"/>
                </a:lnTo>
                <a:lnTo>
                  <a:pt x="150092" y="71940"/>
                </a:lnTo>
                <a:lnTo>
                  <a:pt x="139627" y="36232"/>
                </a:lnTo>
                <a:lnTo>
                  <a:pt x="118762" y="15628"/>
                </a:lnTo>
                <a:close/>
              </a:path>
              <a:path w="379730" h="456565">
                <a:moveTo>
                  <a:pt x="315576" y="573"/>
                </a:moveTo>
                <a:lnTo>
                  <a:pt x="255086" y="18556"/>
                </a:lnTo>
                <a:lnTo>
                  <a:pt x="229529" y="76320"/>
                </a:lnTo>
                <a:lnTo>
                  <a:pt x="229504" y="166420"/>
                </a:lnTo>
                <a:lnTo>
                  <a:pt x="226987" y="169007"/>
                </a:lnTo>
                <a:lnTo>
                  <a:pt x="189847" y="169053"/>
                </a:lnTo>
                <a:lnTo>
                  <a:pt x="243199" y="169053"/>
                </a:lnTo>
                <a:lnTo>
                  <a:pt x="244747" y="160752"/>
                </a:lnTo>
                <a:lnTo>
                  <a:pt x="244798" y="76320"/>
                </a:lnTo>
                <a:lnTo>
                  <a:pt x="248652" y="54428"/>
                </a:lnTo>
                <a:lnTo>
                  <a:pt x="259356" y="36179"/>
                </a:lnTo>
                <a:lnTo>
                  <a:pt x="275761" y="22917"/>
                </a:lnTo>
                <a:lnTo>
                  <a:pt x="296720" y="15955"/>
                </a:lnTo>
                <a:lnTo>
                  <a:pt x="349293" y="15955"/>
                </a:lnTo>
                <a:lnTo>
                  <a:pt x="338359" y="7813"/>
                </a:lnTo>
                <a:lnTo>
                  <a:pt x="315576" y="573"/>
                </a:lnTo>
                <a:close/>
              </a:path>
            </a:pathLst>
          </a:custGeom>
          <a:solidFill>
            <a:srgbClr val="0068FF"/>
          </a:solidFill>
        </p:spPr>
        <p:txBody>
          <a:bodyPr wrap="square" lIns="0" tIns="0" rIns="0" bIns="0" rtlCol="0"/>
          <a:lstStyle/>
          <a:p>
            <a:endParaRPr/>
          </a:p>
        </p:txBody>
      </p:sp>
      <p:sp>
        <p:nvSpPr>
          <p:cNvPr id="19" name="bg object 19"/>
          <p:cNvSpPr/>
          <p:nvPr/>
        </p:nvSpPr>
        <p:spPr>
          <a:xfrm>
            <a:off x="910590" y="10336427"/>
            <a:ext cx="501650" cy="456565"/>
          </a:xfrm>
          <a:custGeom>
            <a:avLst/>
            <a:gdLst/>
            <a:ahLst/>
            <a:cxnLst/>
            <a:rect l="l" t="t" r="r" b="b"/>
            <a:pathLst>
              <a:path w="501650" h="456565">
                <a:moveTo>
                  <a:pt x="313766" y="225920"/>
                </a:moveTo>
                <a:lnTo>
                  <a:pt x="309308" y="182486"/>
                </a:lnTo>
                <a:lnTo>
                  <a:pt x="298564" y="146291"/>
                </a:lnTo>
                <a:lnTo>
                  <a:pt x="298564" y="222211"/>
                </a:lnTo>
                <a:lnTo>
                  <a:pt x="295008" y="267677"/>
                </a:lnTo>
                <a:lnTo>
                  <a:pt x="281686" y="311353"/>
                </a:lnTo>
                <a:lnTo>
                  <a:pt x="258914" y="351675"/>
                </a:lnTo>
                <a:lnTo>
                  <a:pt x="226999" y="387083"/>
                </a:lnTo>
                <a:lnTo>
                  <a:pt x="170929" y="423291"/>
                </a:lnTo>
                <a:lnTo>
                  <a:pt x="106019" y="439572"/>
                </a:lnTo>
                <a:lnTo>
                  <a:pt x="74676" y="440791"/>
                </a:lnTo>
                <a:lnTo>
                  <a:pt x="43332" y="440563"/>
                </a:lnTo>
                <a:lnTo>
                  <a:pt x="15417" y="412407"/>
                </a:lnTo>
                <a:lnTo>
                  <a:pt x="15405" y="44488"/>
                </a:lnTo>
                <a:lnTo>
                  <a:pt x="17284" y="32715"/>
                </a:lnTo>
                <a:lnTo>
                  <a:pt x="23012" y="23431"/>
                </a:lnTo>
                <a:lnTo>
                  <a:pt x="32207" y="17602"/>
                </a:lnTo>
                <a:lnTo>
                  <a:pt x="44577" y="15582"/>
                </a:lnTo>
                <a:lnTo>
                  <a:pt x="87998" y="15519"/>
                </a:lnTo>
                <a:lnTo>
                  <a:pt x="106718" y="16560"/>
                </a:lnTo>
                <a:lnTo>
                  <a:pt x="173964" y="35064"/>
                </a:lnTo>
                <a:lnTo>
                  <a:pt x="214388" y="58737"/>
                </a:lnTo>
                <a:lnTo>
                  <a:pt x="248221" y="91020"/>
                </a:lnTo>
                <a:lnTo>
                  <a:pt x="275183" y="132156"/>
                </a:lnTo>
                <a:lnTo>
                  <a:pt x="292061" y="176517"/>
                </a:lnTo>
                <a:lnTo>
                  <a:pt x="298564" y="222211"/>
                </a:lnTo>
                <a:lnTo>
                  <a:pt x="298564" y="146291"/>
                </a:lnTo>
                <a:lnTo>
                  <a:pt x="277850" y="105041"/>
                </a:lnTo>
                <a:lnTo>
                  <a:pt x="250761" y="71081"/>
                </a:lnTo>
                <a:lnTo>
                  <a:pt x="220738" y="44488"/>
                </a:lnTo>
                <a:lnTo>
                  <a:pt x="187502" y="24079"/>
                </a:lnTo>
                <a:lnTo>
                  <a:pt x="165341" y="15392"/>
                </a:lnTo>
                <a:lnTo>
                  <a:pt x="151155" y="9817"/>
                </a:lnTo>
                <a:lnTo>
                  <a:pt x="111798" y="1638"/>
                </a:lnTo>
                <a:lnTo>
                  <a:pt x="95148" y="266"/>
                </a:lnTo>
                <a:lnTo>
                  <a:pt x="78473" y="0"/>
                </a:lnTo>
                <a:lnTo>
                  <a:pt x="45097" y="317"/>
                </a:lnTo>
                <a:lnTo>
                  <a:pt x="3136" y="26416"/>
                </a:lnTo>
                <a:lnTo>
                  <a:pt x="0" y="412407"/>
                </a:lnTo>
                <a:lnTo>
                  <a:pt x="3175" y="430174"/>
                </a:lnTo>
                <a:lnTo>
                  <a:pt x="12090" y="443903"/>
                </a:lnTo>
                <a:lnTo>
                  <a:pt x="25882" y="452793"/>
                </a:lnTo>
                <a:lnTo>
                  <a:pt x="43738" y="455980"/>
                </a:lnTo>
                <a:lnTo>
                  <a:pt x="55880" y="456018"/>
                </a:lnTo>
                <a:lnTo>
                  <a:pt x="92303" y="455955"/>
                </a:lnTo>
                <a:lnTo>
                  <a:pt x="141312" y="449580"/>
                </a:lnTo>
                <a:lnTo>
                  <a:pt x="202082" y="424446"/>
                </a:lnTo>
                <a:lnTo>
                  <a:pt x="240614" y="395668"/>
                </a:lnTo>
                <a:lnTo>
                  <a:pt x="271919" y="360032"/>
                </a:lnTo>
                <a:lnTo>
                  <a:pt x="295122" y="318922"/>
                </a:lnTo>
                <a:lnTo>
                  <a:pt x="309372" y="273748"/>
                </a:lnTo>
                <a:lnTo>
                  <a:pt x="313766" y="225920"/>
                </a:lnTo>
                <a:close/>
              </a:path>
              <a:path w="501650" h="456565">
                <a:moveTo>
                  <a:pt x="501040" y="378701"/>
                </a:moveTo>
                <a:lnTo>
                  <a:pt x="501002" y="72834"/>
                </a:lnTo>
                <a:lnTo>
                  <a:pt x="489902" y="36017"/>
                </a:lnTo>
                <a:lnTo>
                  <a:pt x="484771" y="30264"/>
                </a:lnTo>
                <a:lnTo>
                  <a:pt x="484771" y="382104"/>
                </a:lnTo>
                <a:lnTo>
                  <a:pt x="482777" y="398221"/>
                </a:lnTo>
                <a:lnTo>
                  <a:pt x="454101" y="433133"/>
                </a:lnTo>
                <a:lnTo>
                  <a:pt x="422998" y="440956"/>
                </a:lnTo>
                <a:lnTo>
                  <a:pt x="407720" y="437984"/>
                </a:lnTo>
                <a:lnTo>
                  <a:pt x="373253" y="409790"/>
                </a:lnTo>
                <a:lnTo>
                  <a:pt x="366280" y="305079"/>
                </a:lnTo>
                <a:lnTo>
                  <a:pt x="366382" y="74142"/>
                </a:lnTo>
                <a:lnTo>
                  <a:pt x="371182" y="51066"/>
                </a:lnTo>
                <a:lnTo>
                  <a:pt x="384124" y="32410"/>
                </a:lnTo>
                <a:lnTo>
                  <a:pt x="403186" y="19989"/>
                </a:lnTo>
                <a:lnTo>
                  <a:pt x="426377" y="15595"/>
                </a:lnTo>
                <a:lnTo>
                  <a:pt x="449262" y="20332"/>
                </a:lnTo>
                <a:lnTo>
                  <a:pt x="467804" y="32931"/>
                </a:lnTo>
                <a:lnTo>
                  <a:pt x="480225" y="51663"/>
                </a:lnTo>
                <a:lnTo>
                  <a:pt x="484670" y="74142"/>
                </a:lnTo>
                <a:lnTo>
                  <a:pt x="484771" y="382104"/>
                </a:lnTo>
                <a:lnTo>
                  <a:pt x="484771" y="30264"/>
                </a:lnTo>
                <a:lnTo>
                  <a:pt x="471690" y="15595"/>
                </a:lnTo>
                <a:lnTo>
                  <a:pt x="471398" y="15265"/>
                </a:lnTo>
                <a:lnTo>
                  <a:pt x="446265" y="2908"/>
                </a:lnTo>
                <a:lnTo>
                  <a:pt x="390296" y="8737"/>
                </a:lnTo>
                <a:lnTo>
                  <a:pt x="355777" y="48272"/>
                </a:lnTo>
                <a:lnTo>
                  <a:pt x="351053" y="383743"/>
                </a:lnTo>
                <a:lnTo>
                  <a:pt x="358927" y="415340"/>
                </a:lnTo>
                <a:lnTo>
                  <a:pt x="379387" y="439953"/>
                </a:lnTo>
                <a:lnTo>
                  <a:pt x="408089" y="454202"/>
                </a:lnTo>
                <a:lnTo>
                  <a:pt x="440690" y="454698"/>
                </a:lnTo>
                <a:lnTo>
                  <a:pt x="465556" y="444639"/>
                </a:lnTo>
                <a:lnTo>
                  <a:pt x="469709" y="440956"/>
                </a:lnTo>
                <a:lnTo>
                  <a:pt x="484581" y="427786"/>
                </a:lnTo>
                <a:lnTo>
                  <a:pt x="496747" y="405384"/>
                </a:lnTo>
                <a:lnTo>
                  <a:pt x="501040" y="378701"/>
                </a:lnTo>
                <a:close/>
              </a:path>
            </a:pathLst>
          </a:custGeom>
          <a:solidFill>
            <a:srgbClr val="0068FF"/>
          </a:solidFill>
        </p:spPr>
        <p:txBody>
          <a:bodyPr wrap="square" lIns="0" tIns="0" rIns="0" bIns="0" rtlCol="0"/>
          <a:lstStyle/>
          <a:p>
            <a:endParaRPr/>
          </a:p>
        </p:txBody>
      </p:sp>
      <p:pic>
        <p:nvPicPr>
          <p:cNvPr id="20" name="bg object 20"/>
          <p:cNvPicPr/>
          <p:nvPr/>
        </p:nvPicPr>
        <p:blipFill>
          <a:blip r:embed="rId2" cstate="print"/>
          <a:stretch>
            <a:fillRect/>
          </a:stretch>
        </p:blipFill>
        <p:spPr>
          <a:xfrm>
            <a:off x="2037895" y="10336728"/>
            <a:ext cx="1243225" cy="457772"/>
          </a:xfrm>
          <a:prstGeom prst="rect">
            <a:avLst/>
          </a:prstGeom>
        </p:spPr>
      </p:pic>
      <p:sp>
        <p:nvSpPr>
          <p:cNvPr id="21" name="bg object 21"/>
          <p:cNvSpPr/>
          <p:nvPr/>
        </p:nvSpPr>
        <p:spPr>
          <a:xfrm>
            <a:off x="1927628" y="10337534"/>
            <a:ext cx="12065" cy="454659"/>
          </a:xfrm>
          <a:custGeom>
            <a:avLst/>
            <a:gdLst/>
            <a:ahLst/>
            <a:cxnLst/>
            <a:rect l="l" t="t" r="r" b="b"/>
            <a:pathLst>
              <a:path w="12064" h="454659">
                <a:moveTo>
                  <a:pt x="11511" y="0"/>
                </a:moveTo>
                <a:lnTo>
                  <a:pt x="5430" y="6"/>
                </a:lnTo>
                <a:lnTo>
                  <a:pt x="0" y="12"/>
                </a:lnTo>
                <a:lnTo>
                  <a:pt x="2287" y="6483"/>
                </a:lnTo>
                <a:lnTo>
                  <a:pt x="2240" y="449418"/>
                </a:lnTo>
                <a:lnTo>
                  <a:pt x="2334" y="454294"/>
                </a:lnTo>
                <a:lnTo>
                  <a:pt x="8600" y="454577"/>
                </a:lnTo>
                <a:lnTo>
                  <a:pt x="9126" y="447493"/>
                </a:lnTo>
                <a:lnTo>
                  <a:pt x="8954" y="6666"/>
                </a:lnTo>
                <a:lnTo>
                  <a:pt x="11511" y="0"/>
                </a:lnTo>
                <a:close/>
              </a:path>
            </a:pathLst>
          </a:custGeom>
          <a:solidFill>
            <a:srgbClr val="0068FF"/>
          </a:solidFill>
        </p:spPr>
        <p:txBody>
          <a:bodyPr wrap="square" lIns="0" tIns="0" rIns="0" bIns="0" rtlCol="0"/>
          <a:lstStyle/>
          <a:p>
            <a:endParaRPr/>
          </a:p>
        </p:txBody>
      </p:sp>
      <p:sp>
        <p:nvSpPr>
          <p:cNvPr id="22" name="bg object 22"/>
          <p:cNvSpPr/>
          <p:nvPr/>
        </p:nvSpPr>
        <p:spPr>
          <a:xfrm>
            <a:off x="523533" y="3978275"/>
            <a:ext cx="19065875" cy="0"/>
          </a:xfrm>
          <a:custGeom>
            <a:avLst/>
            <a:gdLst/>
            <a:ahLst/>
            <a:cxnLst/>
            <a:rect l="l" t="t" r="r" b="b"/>
            <a:pathLst>
              <a:path w="19065875">
                <a:moveTo>
                  <a:pt x="0" y="0"/>
                </a:moveTo>
                <a:lnTo>
                  <a:pt x="19065877" y="1"/>
                </a:lnTo>
              </a:path>
            </a:pathLst>
          </a:custGeom>
          <a:ln w="19050">
            <a:solidFill>
              <a:srgbClr val="F6EFEB"/>
            </a:solidFill>
          </a:ln>
        </p:spPr>
        <p:txBody>
          <a:bodyPr wrap="square" lIns="0" tIns="0" rIns="0" bIns="0" rtlCol="0"/>
          <a:lstStyle/>
          <a:p>
            <a:endParaRPr/>
          </a:p>
        </p:txBody>
      </p:sp>
      <p:sp>
        <p:nvSpPr>
          <p:cNvPr id="23" name="bg object 23"/>
          <p:cNvSpPr/>
          <p:nvPr/>
        </p:nvSpPr>
        <p:spPr>
          <a:xfrm>
            <a:off x="519112" y="8321675"/>
            <a:ext cx="19065875" cy="0"/>
          </a:xfrm>
          <a:custGeom>
            <a:avLst/>
            <a:gdLst/>
            <a:ahLst/>
            <a:cxnLst/>
            <a:rect l="l" t="t" r="r" b="b"/>
            <a:pathLst>
              <a:path w="19065875">
                <a:moveTo>
                  <a:pt x="0" y="0"/>
                </a:moveTo>
                <a:lnTo>
                  <a:pt x="19065877" y="1"/>
                </a:lnTo>
              </a:path>
            </a:pathLst>
          </a:custGeom>
          <a:ln w="19050">
            <a:solidFill>
              <a:srgbClr val="F6EFEB"/>
            </a:solidFill>
          </a:ln>
        </p:spPr>
        <p:txBody>
          <a:bodyPr wrap="square" lIns="0" tIns="0" rIns="0" bIns="0" rtlCol="0"/>
          <a:lstStyle/>
          <a:p>
            <a:endParaRPr/>
          </a:p>
        </p:txBody>
      </p:sp>
      <p:sp>
        <p:nvSpPr>
          <p:cNvPr id="24" name="bg object 24"/>
          <p:cNvSpPr/>
          <p:nvPr/>
        </p:nvSpPr>
        <p:spPr>
          <a:xfrm>
            <a:off x="523533" y="9845675"/>
            <a:ext cx="19065875" cy="0"/>
          </a:xfrm>
          <a:custGeom>
            <a:avLst/>
            <a:gdLst/>
            <a:ahLst/>
            <a:cxnLst/>
            <a:rect l="l" t="t" r="r" b="b"/>
            <a:pathLst>
              <a:path w="19065875">
                <a:moveTo>
                  <a:pt x="0" y="0"/>
                </a:moveTo>
                <a:lnTo>
                  <a:pt x="19065877" y="1"/>
                </a:lnTo>
              </a:path>
            </a:pathLst>
          </a:custGeom>
          <a:ln w="19050">
            <a:solidFill>
              <a:srgbClr val="F6EFEB"/>
            </a:solidFill>
          </a:ln>
        </p:spPr>
        <p:txBody>
          <a:bodyPr wrap="square" lIns="0" tIns="0" rIns="0" bIns="0" rtlCol="0"/>
          <a:lstStyle/>
          <a:p>
            <a:endParaRPr/>
          </a:p>
        </p:txBody>
      </p:sp>
      <p:pic>
        <p:nvPicPr>
          <p:cNvPr id="25" name="bg object 25"/>
          <p:cNvPicPr/>
          <p:nvPr/>
        </p:nvPicPr>
        <p:blipFill>
          <a:blip r:embed="rId3" cstate="print"/>
          <a:stretch>
            <a:fillRect/>
          </a:stretch>
        </p:blipFill>
        <p:spPr>
          <a:xfrm>
            <a:off x="523533" y="540344"/>
            <a:ext cx="8351445" cy="2904500"/>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4/7/2025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20104100" cy="11309350"/>
          </a:xfrm>
          <a:custGeom>
            <a:avLst/>
            <a:gdLst/>
            <a:ahLst/>
            <a:cxnLst/>
            <a:rect l="l" t="t" r="r" b="b"/>
            <a:pathLst>
              <a:path w="20104100" h="11309350">
                <a:moveTo>
                  <a:pt x="20104100" y="0"/>
                </a:moveTo>
                <a:lnTo>
                  <a:pt x="0" y="0"/>
                </a:lnTo>
                <a:lnTo>
                  <a:pt x="0" y="11309349"/>
                </a:lnTo>
                <a:lnTo>
                  <a:pt x="20104100" y="11309349"/>
                </a:lnTo>
                <a:lnTo>
                  <a:pt x="20104100" y="0"/>
                </a:lnTo>
                <a:close/>
              </a:path>
            </a:pathLst>
          </a:custGeom>
          <a:solidFill>
            <a:srgbClr val="F8F5F1"/>
          </a:solidFill>
        </p:spPr>
        <p:txBody>
          <a:bodyPr wrap="square" lIns="0" tIns="0" rIns="0" bIns="0" rtlCol="0"/>
          <a:lstStyle/>
          <a:p>
            <a:endParaRPr/>
          </a:p>
        </p:txBody>
      </p:sp>
      <p:sp>
        <p:nvSpPr>
          <p:cNvPr id="17" name="bg object 17"/>
          <p:cNvSpPr/>
          <p:nvPr/>
        </p:nvSpPr>
        <p:spPr>
          <a:xfrm>
            <a:off x="516181" y="10336490"/>
            <a:ext cx="361315" cy="456565"/>
          </a:xfrm>
          <a:custGeom>
            <a:avLst/>
            <a:gdLst/>
            <a:ahLst/>
            <a:cxnLst/>
            <a:rect l="l" t="t" r="r" b="b"/>
            <a:pathLst>
              <a:path w="361315" h="456565">
                <a:moveTo>
                  <a:pt x="43694" y="0"/>
                </a:moveTo>
                <a:lnTo>
                  <a:pt x="26456" y="3509"/>
                </a:lnTo>
                <a:lnTo>
                  <a:pt x="12519" y="13134"/>
                </a:lnTo>
                <a:lnTo>
                  <a:pt x="3246" y="27197"/>
                </a:lnTo>
                <a:lnTo>
                  <a:pt x="0" y="44018"/>
                </a:lnTo>
                <a:lnTo>
                  <a:pt x="246" y="75116"/>
                </a:lnTo>
                <a:lnTo>
                  <a:pt x="372" y="357879"/>
                </a:lnTo>
                <a:lnTo>
                  <a:pt x="206" y="385891"/>
                </a:lnTo>
                <a:lnTo>
                  <a:pt x="0" y="412059"/>
                </a:lnTo>
                <a:lnTo>
                  <a:pt x="3265" y="428941"/>
                </a:lnTo>
                <a:lnTo>
                  <a:pt x="12572" y="443001"/>
                </a:lnTo>
                <a:lnTo>
                  <a:pt x="26521" y="452599"/>
                </a:lnTo>
                <a:lnTo>
                  <a:pt x="43713" y="456097"/>
                </a:lnTo>
                <a:lnTo>
                  <a:pt x="286656" y="455880"/>
                </a:lnTo>
                <a:lnTo>
                  <a:pt x="323742" y="445953"/>
                </a:lnTo>
                <a:lnTo>
                  <a:pt x="329102" y="440720"/>
                </a:lnTo>
                <a:lnTo>
                  <a:pt x="221339" y="440720"/>
                </a:lnTo>
                <a:lnTo>
                  <a:pt x="47920" y="440639"/>
                </a:lnTo>
                <a:lnTo>
                  <a:pt x="33340" y="438712"/>
                </a:lnTo>
                <a:lnTo>
                  <a:pt x="23256" y="432792"/>
                </a:lnTo>
                <a:lnTo>
                  <a:pt x="17400" y="422619"/>
                </a:lnTo>
                <a:lnTo>
                  <a:pt x="15505" y="407934"/>
                </a:lnTo>
                <a:lnTo>
                  <a:pt x="15509" y="47346"/>
                </a:lnTo>
                <a:lnTo>
                  <a:pt x="47309" y="15451"/>
                </a:lnTo>
                <a:lnTo>
                  <a:pt x="331760" y="15422"/>
                </a:lnTo>
                <a:lnTo>
                  <a:pt x="320958" y="7058"/>
                </a:lnTo>
                <a:lnTo>
                  <a:pt x="290812" y="244"/>
                </a:lnTo>
                <a:lnTo>
                  <a:pt x="142490" y="244"/>
                </a:lnTo>
                <a:lnTo>
                  <a:pt x="43694" y="0"/>
                </a:lnTo>
                <a:close/>
              </a:path>
              <a:path w="361315" h="456565">
                <a:moveTo>
                  <a:pt x="280342" y="455887"/>
                </a:moveTo>
                <a:lnTo>
                  <a:pt x="140890" y="455887"/>
                </a:lnTo>
                <a:lnTo>
                  <a:pt x="238068" y="455934"/>
                </a:lnTo>
                <a:lnTo>
                  <a:pt x="280342" y="455887"/>
                </a:lnTo>
                <a:close/>
              </a:path>
              <a:path w="361315" h="456565">
                <a:moveTo>
                  <a:pt x="331315" y="321873"/>
                </a:moveTo>
                <a:lnTo>
                  <a:pt x="269762" y="321873"/>
                </a:lnTo>
                <a:lnTo>
                  <a:pt x="285619" y="321913"/>
                </a:lnTo>
                <a:lnTo>
                  <a:pt x="308896" y="326623"/>
                </a:lnTo>
                <a:lnTo>
                  <a:pt x="327985" y="339256"/>
                </a:lnTo>
                <a:lnTo>
                  <a:pt x="340921" y="357879"/>
                </a:lnTo>
                <a:lnTo>
                  <a:pt x="345743" y="380563"/>
                </a:lnTo>
                <a:lnTo>
                  <a:pt x="341161" y="403670"/>
                </a:lnTo>
                <a:lnTo>
                  <a:pt x="328442" y="422697"/>
                </a:lnTo>
                <a:lnTo>
                  <a:pt x="309468" y="435653"/>
                </a:lnTo>
                <a:lnTo>
                  <a:pt x="286117" y="440545"/>
                </a:lnTo>
                <a:lnTo>
                  <a:pt x="221339" y="440720"/>
                </a:lnTo>
                <a:lnTo>
                  <a:pt x="329102" y="440720"/>
                </a:lnTo>
                <a:lnTo>
                  <a:pt x="349777" y="420537"/>
                </a:lnTo>
                <a:lnTo>
                  <a:pt x="360873" y="385891"/>
                </a:lnTo>
                <a:lnTo>
                  <a:pt x="353143" y="348275"/>
                </a:lnTo>
                <a:lnTo>
                  <a:pt x="340794" y="329784"/>
                </a:lnTo>
                <a:lnTo>
                  <a:pt x="331315" y="321873"/>
                </a:lnTo>
                <a:close/>
              </a:path>
              <a:path w="361315" h="456565">
                <a:moveTo>
                  <a:pt x="156558" y="440648"/>
                </a:moveTo>
                <a:lnTo>
                  <a:pt x="75079" y="440655"/>
                </a:lnTo>
                <a:lnTo>
                  <a:pt x="162845" y="440655"/>
                </a:lnTo>
                <a:lnTo>
                  <a:pt x="156558" y="440648"/>
                </a:lnTo>
                <a:close/>
              </a:path>
              <a:path w="361315" h="456565">
                <a:moveTo>
                  <a:pt x="175417" y="273274"/>
                </a:moveTo>
                <a:lnTo>
                  <a:pt x="151478" y="273354"/>
                </a:lnTo>
                <a:lnTo>
                  <a:pt x="143421" y="276214"/>
                </a:lnTo>
                <a:lnTo>
                  <a:pt x="138282" y="284535"/>
                </a:lnTo>
                <a:lnTo>
                  <a:pt x="134267" y="297544"/>
                </a:lnTo>
                <a:lnTo>
                  <a:pt x="137343" y="309466"/>
                </a:lnTo>
                <a:lnTo>
                  <a:pt x="146345" y="318238"/>
                </a:lnTo>
                <a:lnTo>
                  <a:pt x="160110" y="321800"/>
                </a:lnTo>
                <a:lnTo>
                  <a:pt x="191147" y="321977"/>
                </a:lnTo>
                <a:lnTo>
                  <a:pt x="331315" y="321873"/>
                </a:lnTo>
                <a:lnTo>
                  <a:pt x="325001" y="316603"/>
                </a:lnTo>
                <a:lnTo>
                  <a:pt x="305999" y="308644"/>
                </a:lnTo>
                <a:lnTo>
                  <a:pt x="284023" y="305817"/>
                </a:lnTo>
                <a:lnTo>
                  <a:pt x="159143" y="305742"/>
                </a:lnTo>
                <a:lnTo>
                  <a:pt x="152326" y="304587"/>
                </a:lnTo>
                <a:lnTo>
                  <a:pt x="150480" y="301676"/>
                </a:lnTo>
                <a:lnTo>
                  <a:pt x="150483" y="293449"/>
                </a:lnTo>
                <a:lnTo>
                  <a:pt x="152379" y="290617"/>
                </a:lnTo>
                <a:lnTo>
                  <a:pt x="158733" y="289452"/>
                </a:lnTo>
                <a:lnTo>
                  <a:pt x="207323" y="289452"/>
                </a:lnTo>
                <a:lnTo>
                  <a:pt x="213198" y="289399"/>
                </a:lnTo>
                <a:lnTo>
                  <a:pt x="227563" y="288038"/>
                </a:lnTo>
                <a:lnTo>
                  <a:pt x="240859" y="284144"/>
                </a:lnTo>
                <a:lnTo>
                  <a:pt x="252849" y="277332"/>
                </a:lnTo>
                <a:lnTo>
                  <a:pt x="257013" y="273300"/>
                </a:lnTo>
                <a:lnTo>
                  <a:pt x="190095" y="273300"/>
                </a:lnTo>
                <a:lnTo>
                  <a:pt x="175417" y="273274"/>
                </a:lnTo>
                <a:close/>
              </a:path>
              <a:path w="361315" h="456565">
                <a:moveTo>
                  <a:pt x="224302" y="305572"/>
                </a:moveTo>
                <a:lnTo>
                  <a:pt x="164577" y="305676"/>
                </a:lnTo>
                <a:lnTo>
                  <a:pt x="161885" y="305676"/>
                </a:lnTo>
                <a:lnTo>
                  <a:pt x="159143" y="305742"/>
                </a:lnTo>
                <a:lnTo>
                  <a:pt x="274038" y="305742"/>
                </a:lnTo>
                <a:lnTo>
                  <a:pt x="224302" y="305572"/>
                </a:lnTo>
                <a:close/>
              </a:path>
              <a:path w="361315" h="456565">
                <a:moveTo>
                  <a:pt x="207323" y="289452"/>
                </a:moveTo>
                <a:lnTo>
                  <a:pt x="158733" y="289452"/>
                </a:lnTo>
                <a:lnTo>
                  <a:pt x="188231" y="289519"/>
                </a:lnTo>
                <a:lnTo>
                  <a:pt x="207323" y="289452"/>
                </a:lnTo>
                <a:close/>
              </a:path>
              <a:path w="361315" h="456565">
                <a:moveTo>
                  <a:pt x="257162" y="182809"/>
                </a:moveTo>
                <a:lnTo>
                  <a:pt x="202192" y="182809"/>
                </a:lnTo>
                <a:lnTo>
                  <a:pt x="216392" y="182846"/>
                </a:lnTo>
                <a:lnTo>
                  <a:pt x="237154" y="187551"/>
                </a:lnTo>
                <a:lnTo>
                  <a:pt x="252603" y="199927"/>
                </a:lnTo>
                <a:lnTo>
                  <a:pt x="261040" y="217834"/>
                </a:lnTo>
                <a:lnTo>
                  <a:pt x="260796" y="239135"/>
                </a:lnTo>
                <a:lnTo>
                  <a:pt x="233331" y="270298"/>
                </a:lnTo>
                <a:lnTo>
                  <a:pt x="190095" y="273300"/>
                </a:lnTo>
                <a:lnTo>
                  <a:pt x="257013" y="273300"/>
                </a:lnTo>
                <a:lnTo>
                  <a:pt x="263297" y="267215"/>
                </a:lnTo>
                <a:lnTo>
                  <a:pt x="272789" y="252050"/>
                </a:lnTo>
                <a:lnTo>
                  <a:pt x="277441" y="236135"/>
                </a:lnTo>
                <a:lnTo>
                  <a:pt x="277176" y="219619"/>
                </a:lnTo>
                <a:lnTo>
                  <a:pt x="271916" y="202653"/>
                </a:lnTo>
                <a:lnTo>
                  <a:pt x="262034" y="186955"/>
                </a:lnTo>
                <a:lnTo>
                  <a:pt x="257162" y="182809"/>
                </a:lnTo>
                <a:close/>
              </a:path>
              <a:path w="361315" h="456565">
                <a:moveTo>
                  <a:pt x="153553" y="134115"/>
                </a:moveTo>
                <a:lnTo>
                  <a:pt x="145378" y="136118"/>
                </a:lnTo>
                <a:lnTo>
                  <a:pt x="139634" y="143484"/>
                </a:lnTo>
                <a:lnTo>
                  <a:pt x="136086" y="149254"/>
                </a:lnTo>
                <a:lnTo>
                  <a:pt x="134282" y="155315"/>
                </a:lnTo>
                <a:lnTo>
                  <a:pt x="134340" y="161638"/>
                </a:lnTo>
                <a:lnTo>
                  <a:pt x="173852" y="182837"/>
                </a:lnTo>
                <a:lnTo>
                  <a:pt x="188021" y="182846"/>
                </a:lnTo>
                <a:lnTo>
                  <a:pt x="257162" y="182809"/>
                </a:lnTo>
                <a:lnTo>
                  <a:pt x="214763" y="166647"/>
                </a:lnTo>
                <a:lnTo>
                  <a:pt x="159641" y="166594"/>
                </a:lnTo>
                <a:lnTo>
                  <a:pt x="152927" y="165850"/>
                </a:lnTo>
                <a:lnTo>
                  <a:pt x="150567" y="163193"/>
                </a:lnTo>
                <a:lnTo>
                  <a:pt x="150414" y="153905"/>
                </a:lnTo>
                <a:lnTo>
                  <a:pt x="152771" y="151026"/>
                </a:lnTo>
                <a:lnTo>
                  <a:pt x="160076" y="150323"/>
                </a:lnTo>
                <a:lnTo>
                  <a:pt x="281995" y="150323"/>
                </a:lnTo>
                <a:lnTo>
                  <a:pt x="310905" y="145629"/>
                </a:lnTo>
                <a:lnTo>
                  <a:pt x="330971" y="134162"/>
                </a:lnTo>
                <a:lnTo>
                  <a:pt x="224552" y="134162"/>
                </a:lnTo>
                <a:lnTo>
                  <a:pt x="153553" y="134115"/>
                </a:lnTo>
                <a:close/>
              </a:path>
              <a:path w="361315" h="456565">
                <a:moveTo>
                  <a:pt x="189463" y="166445"/>
                </a:moveTo>
                <a:lnTo>
                  <a:pt x="161904" y="166553"/>
                </a:lnTo>
                <a:lnTo>
                  <a:pt x="159641" y="166594"/>
                </a:lnTo>
                <a:lnTo>
                  <a:pt x="211300" y="166594"/>
                </a:lnTo>
                <a:lnTo>
                  <a:pt x="202116" y="166452"/>
                </a:lnTo>
                <a:lnTo>
                  <a:pt x="189463" y="166445"/>
                </a:lnTo>
                <a:close/>
              </a:path>
              <a:path w="361315" h="456565">
                <a:moveTo>
                  <a:pt x="281995" y="150323"/>
                </a:moveTo>
                <a:lnTo>
                  <a:pt x="160076" y="150323"/>
                </a:lnTo>
                <a:lnTo>
                  <a:pt x="162561" y="150370"/>
                </a:lnTo>
                <a:lnTo>
                  <a:pt x="281782" y="150357"/>
                </a:lnTo>
                <a:lnTo>
                  <a:pt x="281995" y="150323"/>
                </a:lnTo>
                <a:close/>
              </a:path>
              <a:path w="361315" h="456565">
                <a:moveTo>
                  <a:pt x="331760" y="15422"/>
                </a:moveTo>
                <a:lnTo>
                  <a:pt x="191444" y="15422"/>
                </a:lnTo>
                <a:lnTo>
                  <a:pt x="287532" y="15489"/>
                </a:lnTo>
                <a:lnTo>
                  <a:pt x="311387" y="19926"/>
                </a:lnTo>
                <a:lnTo>
                  <a:pt x="329904" y="32257"/>
                </a:lnTo>
                <a:lnTo>
                  <a:pt x="341790" y="51111"/>
                </a:lnTo>
                <a:lnTo>
                  <a:pt x="345756" y="75116"/>
                </a:lnTo>
                <a:lnTo>
                  <a:pt x="340845" y="98011"/>
                </a:lnTo>
                <a:lnTo>
                  <a:pt x="328129" y="116723"/>
                </a:lnTo>
                <a:lnTo>
                  <a:pt x="309445" y="129371"/>
                </a:lnTo>
                <a:lnTo>
                  <a:pt x="286630" y="134071"/>
                </a:lnTo>
                <a:lnTo>
                  <a:pt x="224552" y="134162"/>
                </a:lnTo>
                <a:lnTo>
                  <a:pt x="330971" y="134162"/>
                </a:lnTo>
                <a:lnTo>
                  <a:pt x="334500" y="132145"/>
                </a:lnTo>
                <a:lnTo>
                  <a:pt x="351431" y="110888"/>
                </a:lnTo>
                <a:lnTo>
                  <a:pt x="360561" y="82837"/>
                </a:lnTo>
                <a:lnTo>
                  <a:pt x="358627" y="51651"/>
                </a:lnTo>
                <a:lnTo>
                  <a:pt x="344515" y="25297"/>
                </a:lnTo>
                <a:lnTo>
                  <a:pt x="331760" y="15422"/>
                </a:lnTo>
                <a:close/>
              </a:path>
              <a:path w="361315" h="456565">
                <a:moveTo>
                  <a:pt x="241288" y="191"/>
                </a:moveTo>
                <a:lnTo>
                  <a:pt x="142490" y="244"/>
                </a:lnTo>
                <a:lnTo>
                  <a:pt x="290812" y="244"/>
                </a:lnTo>
                <a:lnTo>
                  <a:pt x="241288" y="191"/>
                </a:lnTo>
                <a:close/>
              </a:path>
            </a:pathLst>
          </a:custGeom>
          <a:solidFill>
            <a:srgbClr val="0068FF"/>
          </a:solidFill>
        </p:spPr>
        <p:txBody>
          <a:bodyPr wrap="square" lIns="0" tIns="0" rIns="0" bIns="0" rtlCol="0"/>
          <a:lstStyle/>
          <a:p>
            <a:endParaRPr/>
          </a:p>
        </p:txBody>
      </p:sp>
      <p:sp>
        <p:nvSpPr>
          <p:cNvPr id="18" name="bg object 18"/>
          <p:cNvSpPr/>
          <p:nvPr/>
        </p:nvSpPr>
        <p:spPr>
          <a:xfrm>
            <a:off x="1447831" y="10336458"/>
            <a:ext cx="379730" cy="456565"/>
          </a:xfrm>
          <a:custGeom>
            <a:avLst/>
            <a:gdLst/>
            <a:ahLst/>
            <a:cxnLst/>
            <a:rect l="l" t="t" r="r" b="b"/>
            <a:pathLst>
              <a:path w="379730" h="456565">
                <a:moveTo>
                  <a:pt x="243109" y="287048"/>
                </a:moveTo>
                <a:lnTo>
                  <a:pt x="176181" y="287048"/>
                </a:lnTo>
                <a:lnTo>
                  <a:pt x="226881" y="287105"/>
                </a:lnTo>
                <a:lnTo>
                  <a:pt x="229495" y="289696"/>
                </a:lnTo>
                <a:lnTo>
                  <a:pt x="229527" y="373899"/>
                </a:lnTo>
                <a:lnTo>
                  <a:pt x="239610" y="418947"/>
                </a:lnTo>
                <a:lnTo>
                  <a:pt x="298478" y="456037"/>
                </a:lnTo>
                <a:lnTo>
                  <a:pt x="334680" y="449743"/>
                </a:lnTo>
                <a:lnTo>
                  <a:pt x="349868" y="440126"/>
                </a:lnTo>
                <a:lnTo>
                  <a:pt x="298457" y="440126"/>
                </a:lnTo>
                <a:lnTo>
                  <a:pt x="281138" y="435993"/>
                </a:lnTo>
                <a:lnTo>
                  <a:pt x="247911" y="399376"/>
                </a:lnTo>
                <a:lnTo>
                  <a:pt x="244682" y="385713"/>
                </a:lnTo>
                <a:lnTo>
                  <a:pt x="244796" y="357331"/>
                </a:lnTo>
                <a:lnTo>
                  <a:pt x="244762" y="297062"/>
                </a:lnTo>
                <a:lnTo>
                  <a:pt x="243109" y="287048"/>
                </a:lnTo>
                <a:close/>
              </a:path>
              <a:path w="379730" h="456565">
                <a:moveTo>
                  <a:pt x="79579" y="0"/>
                </a:moveTo>
                <a:lnTo>
                  <a:pt x="24491" y="19927"/>
                </a:lnTo>
                <a:lnTo>
                  <a:pt x="3216" y="54786"/>
                </a:lnTo>
                <a:lnTo>
                  <a:pt x="19" y="114034"/>
                </a:lnTo>
                <a:lnTo>
                  <a:pt x="0" y="160576"/>
                </a:lnTo>
                <a:lnTo>
                  <a:pt x="122" y="377419"/>
                </a:lnTo>
                <a:lnTo>
                  <a:pt x="16738" y="428094"/>
                </a:lnTo>
                <a:lnTo>
                  <a:pt x="62261" y="455092"/>
                </a:lnTo>
                <a:lnTo>
                  <a:pt x="89080" y="454817"/>
                </a:lnTo>
                <a:lnTo>
                  <a:pt x="113960" y="444960"/>
                </a:lnTo>
                <a:lnTo>
                  <a:pt x="118827" y="440716"/>
                </a:lnTo>
                <a:lnTo>
                  <a:pt x="79792" y="440716"/>
                </a:lnTo>
                <a:lnTo>
                  <a:pt x="64701" y="439805"/>
                </a:lnTo>
                <a:lnTo>
                  <a:pt x="26816" y="415913"/>
                </a:lnTo>
                <a:lnTo>
                  <a:pt x="15411" y="375403"/>
                </a:lnTo>
                <a:lnTo>
                  <a:pt x="15414" y="83755"/>
                </a:lnTo>
                <a:lnTo>
                  <a:pt x="29936" y="37052"/>
                </a:lnTo>
                <a:lnTo>
                  <a:pt x="73879" y="15628"/>
                </a:lnTo>
                <a:lnTo>
                  <a:pt x="118762" y="15628"/>
                </a:lnTo>
                <a:lnTo>
                  <a:pt x="113952" y="10878"/>
                </a:lnTo>
                <a:lnTo>
                  <a:pt x="79579" y="0"/>
                </a:lnTo>
                <a:close/>
              </a:path>
              <a:path w="379730" h="456565">
                <a:moveTo>
                  <a:pt x="189888" y="271681"/>
                </a:moveTo>
                <a:lnTo>
                  <a:pt x="149576" y="273524"/>
                </a:lnTo>
                <a:lnTo>
                  <a:pt x="134910" y="373899"/>
                </a:lnTo>
                <a:lnTo>
                  <a:pt x="134812" y="378138"/>
                </a:lnTo>
                <a:lnTo>
                  <a:pt x="120486" y="419203"/>
                </a:lnTo>
                <a:lnTo>
                  <a:pt x="79792" y="440716"/>
                </a:lnTo>
                <a:lnTo>
                  <a:pt x="118827" y="440716"/>
                </a:lnTo>
                <a:lnTo>
                  <a:pt x="133239" y="428151"/>
                </a:lnTo>
                <a:lnTo>
                  <a:pt x="145737" y="405815"/>
                </a:lnTo>
                <a:lnTo>
                  <a:pt x="150269" y="379378"/>
                </a:lnTo>
                <a:lnTo>
                  <a:pt x="150337" y="289994"/>
                </a:lnTo>
                <a:lnTo>
                  <a:pt x="153164" y="287105"/>
                </a:lnTo>
                <a:lnTo>
                  <a:pt x="243109" y="287048"/>
                </a:lnTo>
                <a:lnTo>
                  <a:pt x="243030" y="286573"/>
                </a:lnTo>
                <a:lnTo>
                  <a:pt x="238047" y="278616"/>
                </a:lnTo>
                <a:lnTo>
                  <a:pt x="230128" y="273570"/>
                </a:lnTo>
                <a:lnTo>
                  <a:pt x="219579" y="271767"/>
                </a:lnTo>
                <a:lnTo>
                  <a:pt x="189888" y="271681"/>
                </a:lnTo>
                <a:close/>
              </a:path>
              <a:path w="379730" h="456565">
                <a:moveTo>
                  <a:pt x="349293" y="15955"/>
                </a:moveTo>
                <a:lnTo>
                  <a:pt x="296720" y="15955"/>
                </a:lnTo>
                <a:lnTo>
                  <a:pt x="317795" y="16767"/>
                </a:lnTo>
                <a:lnTo>
                  <a:pt x="336721" y="24896"/>
                </a:lnTo>
                <a:lnTo>
                  <a:pt x="361715" y="58978"/>
                </a:lnTo>
                <a:lnTo>
                  <a:pt x="364329" y="376536"/>
                </a:lnTo>
                <a:lnTo>
                  <a:pt x="363860" y="385713"/>
                </a:lnTo>
                <a:lnTo>
                  <a:pt x="342537" y="426855"/>
                </a:lnTo>
                <a:lnTo>
                  <a:pt x="298457" y="440126"/>
                </a:lnTo>
                <a:lnTo>
                  <a:pt x="349868" y="440126"/>
                </a:lnTo>
                <a:lnTo>
                  <a:pt x="376700" y="401663"/>
                </a:lnTo>
                <a:lnTo>
                  <a:pt x="379600" y="357331"/>
                </a:lnTo>
                <a:lnTo>
                  <a:pt x="379478" y="73993"/>
                </a:lnTo>
                <a:lnTo>
                  <a:pt x="379370" y="71538"/>
                </a:lnTo>
                <a:lnTo>
                  <a:pt x="378584" y="64803"/>
                </a:lnTo>
                <a:lnTo>
                  <a:pt x="371648" y="41792"/>
                </a:lnTo>
                <a:lnTo>
                  <a:pt x="357645" y="22174"/>
                </a:lnTo>
                <a:lnTo>
                  <a:pt x="349293" y="15955"/>
                </a:lnTo>
                <a:close/>
              </a:path>
              <a:path w="379730" h="456565">
                <a:moveTo>
                  <a:pt x="118762" y="15628"/>
                </a:moveTo>
                <a:lnTo>
                  <a:pt x="73879" y="15628"/>
                </a:lnTo>
                <a:lnTo>
                  <a:pt x="90758" y="17519"/>
                </a:lnTo>
                <a:lnTo>
                  <a:pt x="106623" y="24472"/>
                </a:lnTo>
                <a:lnTo>
                  <a:pt x="133789" y="65443"/>
                </a:lnTo>
                <a:lnTo>
                  <a:pt x="134937" y="134971"/>
                </a:lnTo>
                <a:lnTo>
                  <a:pt x="135061" y="160752"/>
                </a:lnTo>
                <a:lnTo>
                  <a:pt x="190146" y="184477"/>
                </a:lnTo>
                <a:lnTo>
                  <a:pt x="206342" y="184395"/>
                </a:lnTo>
                <a:lnTo>
                  <a:pt x="243062" y="169790"/>
                </a:lnTo>
                <a:lnTo>
                  <a:pt x="243199" y="169053"/>
                </a:lnTo>
                <a:lnTo>
                  <a:pt x="189847" y="169053"/>
                </a:lnTo>
                <a:lnTo>
                  <a:pt x="152970" y="169001"/>
                </a:lnTo>
                <a:lnTo>
                  <a:pt x="150372" y="166420"/>
                </a:lnTo>
                <a:lnTo>
                  <a:pt x="150302" y="83755"/>
                </a:lnTo>
                <a:lnTo>
                  <a:pt x="150182" y="73993"/>
                </a:lnTo>
                <a:lnTo>
                  <a:pt x="150092" y="71940"/>
                </a:lnTo>
                <a:lnTo>
                  <a:pt x="139627" y="36232"/>
                </a:lnTo>
                <a:lnTo>
                  <a:pt x="118762" y="15628"/>
                </a:lnTo>
                <a:close/>
              </a:path>
              <a:path w="379730" h="456565">
                <a:moveTo>
                  <a:pt x="315576" y="573"/>
                </a:moveTo>
                <a:lnTo>
                  <a:pt x="255086" y="18556"/>
                </a:lnTo>
                <a:lnTo>
                  <a:pt x="229529" y="76320"/>
                </a:lnTo>
                <a:lnTo>
                  <a:pt x="229504" y="166420"/>
                </a:lnTo>
                <a:lnTo>
                  <a:pt x="226987" y="169007"/>
                </a:lnTo>
                <a:lnTo>
                  <a:pt x="189847" y="169053"/>
                </a:lnTo>
                <a:lnTo>
                  <a:pt x="243199" y="169053"/>
                </a:lnTo>
                <a:lnTo>
                  <a:pt x="244747" y="160752"/>
                </a:lnTo>
                <a:lnTo>
                  <a:pt x="244798" y="76320"/>
                </a:lnTo>
                <a:lnTo>
                  <a:pt x="248652" y="54428"/>
                </a:lnTo>
                <a:lnTo>
                  <a:pt x="259356" y="36179"/>
                </a:lnTo>
                <a:lnTo>
                  <a:pt x="275761" y="22917"/>
                </a:lnTo>
                <a:lnTo>
                  <a:pt x="296720" y="15955"/>
                </a:lnTo>
                <a:lnTo>
                  <a:pt x="349293" y="15955"/>
                </a:lnTo>
                <a:lnTo>
                  <a:pt x="338359" y="7813"/>
                </a:lnTo>
                <a:lnTo>
                  <a:pt x="315576" y="573"/>
                </a:lnTo>
                <a:close/>
              </a:path>
            </a:pathLst>
          </a:custGeom>
          <a:solidFill>
            <a:srgbClr val="0068FF"/>
          </a:solidFill>
        </p:spPr>
        <p:txBody>
          <a:bodyPr wrap="square" lIns="0" tIns="0" rIns="0" bIns="0" rtlCol="0"/>
          <a:lstStyle/>
          <a:p>
            <a:endParaRPr/>
          </a:p>
        </p:txBody>
      </p:sp>
      <p:sp>
        <p:nvSpPr>
          <p:cNvPr id="19" name="bg object 19"/>
          <p:cNvSpPr/>
          <p:nvPr/>
        </p:nvSpPr>
        <p:spPr>
          <a:xfrm>
            <a:off x="910590" y="10336427"/>
            <a:ext cx="501650" cy="456565"/>
          </a:xfrm>
          <a:custGeom>
            <a:avLst/>
            <a:gdLst/>
            <a:ahLst/>
            <a:cxnLst/>
            <a:rect l="l" t="t" r="r" b="b"/>
            <a:pathLst>
              <a:path w="501650" h="456565">
                <a:moveTo>
                  <a:pt x="313766" y="225920"/>
                </a:moveTo>
                <a:lnTo>
                  <a:pt x="309308" y="182486"/>
                </a:lnTo>
                <a:lnTo>
                  <a:pt x="298564" y="146291"/>
                </a:lnTo>
                <a:lnTo>
                  <a:pt x="298564" y="222211"/>
                </a:lnTo>
                <a:lnTo>
                  <a:pt x="295008" y="267677"/>
                </a:lnTo>
                <a:lnTo>
                  <a:pt x="281686" y="311353"/>
                </a:lnTo>
                <a:lnTo>
                  <a:pt x="258914" y="351675"/>
                </a:lnTo>
                <a:lnTo>
                  <a:pt x="226999" y="387083"/>
                </a:lnTo>
                <a:lnTo>
                  <a:pt x="170929" y="423291"/>
                </a:lnTo>
                <a:lnTo>
                  <a:pt x="106019" y="439572"/>
                </a:lnTo>
                <a:lnTo>
                  <a:pt x="74676" y="440791"/>
                </a:lnTo>
                <a:lnTo>
                  <a:pt x="43332" y="440563"/>
                </a:lnTo>
                <a:lnTo>
                  <a:pt x="15417" y="412407"/>
                </a:lnTo>
                <a:lnTo>
                  <a:pt x="15405" y="44488"/>
                </a:lnTo>
                <a:lnTo>
                  <a:pt x="17284" y="32715"/>
                </a:lnTo>
                <a:lnTo>
                  <a:pt x="23012" y="23431"/>
                </a:lnTo>
                <a:lnTo>
                  <a:pt x="32207" y="17602"/>
                </a:lnTo>
                <a:lnTo>
                  <a:pt x="44577" y="15582"/>
                </a:lnTo>
                <a:lnTo>
                  <a:pt x="87998" y="15519"/>
                </a:lnTo>
                <a:lnTo>
                  <a:pt x="106718" y="16560"/>
                </a:lnTo>
                <a:lnTo>
                  <a:pt x="173964" y="35064"/>
                </a:lnTo>
                <a:lnTo>
                  <a:pt x="214388" y="58737"/>
                </a:lnTo>
                <a:lnTo>
                  <a:pt x="248221" y="91020"/>
                </a:lnTo>
                <a:lnTo>
                  <a:pt x="275183" y="132156"/>
                </a:lnTo>
                <a:lnTo>
                  <a:pt x="292061" y="176517"/>
                </a:lnTo>
                <a:lnTo>
                  <a:pt x="298564" y="222211"/>
                </a:lnTo>
                <a:lnTo>
                  <a:pt x="298564" y="146291"/>
                </a:lnTo>
                <a:lnTo>
                  <a:pt x="277850" y="105041"/>
                </a:lnTo>
                <a:lnTo>
                  <a:pt x="250761" y="71081"/>
                </a:lnTo>
                <a:lnTo>
                  <a:pt x="220738" y="44488"/>
                </a:lnTo>
                <a:lnTo>
                  <a:pt x="187502" y="24079"/>
                </a:lnTo>
                <a:lnTo>
                  <a:pt x="165341" y="15392"/>
                </a:lnTo>
                <a:lnTo>
                  <a:pt x="151155" y="9817"/>
                </a:lnTo>
                <a:lnTo>
                  <a:pt x="111798" y="1638"/>
                </a:lnTo>
                <a:lnTo>
                  <a:pt x="95148" y="266"/>
                </a:lnTo>
                <a:lnTo>
                  <a:pt x="78473" y="0"/>
                </a:lnTo>
                <a:lnTo>
                  <a:pt x="45097" y="317"/>
                </a:lnTo>
                <a:lnTo>
                  <a:pt x="3136" y="26416"/>
                </a:lnTo>
                <a:lnTo>
                  <a:pt x="0" y="412407"/>
                </a:lnTo>
                <a:lnTo>
                  <a:pt x="3175" y="430174"/>
                </a:lnTo>
                <a:lnTo>
                  <a:pt x="12090" y="443903"/>
                </a:lnTo>
                <a:lnTo>
                  <a:pt x="25882" y="452793"/>
                </a:lnTo>
                <a:lnTo>
                  <a:pt x="43738" y="455980"/>
                </a:lnTo>
                <a:lnTo>
                  <a:pt x="55880" y="456018"/>
                </a:lnTo>
                <a:lnTo>
                  <a:pt x="92303" y="455955"/>
                </a:lnTo>
                <a:lnTo>
                  <a:pt x="141312" y="449580"/>
                </a:lnTo>
                <a:lnTo>
                  <a:pt x="202082" y="424446"/>
                </a:lnTo>
                <a:lnTo>
                  <a:pt x="240614" y="395668"/>
                </a:lnTo>
                <a:lnTo>
                  <a:pt x="271919" y="360032"/>
                </a:lnTo>
                <a:lnTo>
                  <a:pt x="295122" y="318922"/>
                </a:lnTo>
                <a:lnTo>
                  <a:pt x="309372" y="273748"/>
                </a:lnTo>
                <a:lnTo>
                  <a:pt x="313766" y="225920"/>
                </a:lnTo>
                <a:close/>
              </a:path>
              <a:path w="501650" h="456565">
                <a:moveTo>
                  <a:pt x="501040" y="378701"/>
                </a:moveTo>
                <a:lnTo>
                  <a:pt x="501002" y="72834"/>
                </a:lnTo>
                <a:lnTo>
                  <a:pt x="489902" y="36017"/>
                </a:lnTo>
                <a:lnTo>
                  <a:pt x="484771" y="30264"/>
                </a:lnTo>
                <a:lnTo>
                  <a:pt x="484771" y="382104"/>
                </a:lnTo>
                <a:lnTo>
                  <a:pt x="482777" y="398221"/>
                </a:lnTo>
                <a:lnTo>
                  <a:pt x="454101" y="433133"/>
                </a:lnTo>
                <a:lnTo>
                  <a:pt x="422998" y="440956"/>
                </a:lnTo>
                <a:lnTo>
                  <a:pt x="407720" y="437984"/>
                </a:lnTo>
                <a:lnTo>
                  <a:pt x="373253" y="409790"/>
                </a:lnTo>
                <a:lnTo>
                  <a:pt x="366280" y="305079"/>
                </a:lnTo>
                <a:lnTo>
                  <a:pt x="366382" y="74142"/>
                </a:lnTo>
                <a:lnTo>
                  <a:pt x="371182" y="51066"/>
                </a:lnTo>
                <a:lnTo>
                  <a:pt x="384124" y="32410"/>
                </a:lnTo>
                <a:lnTo>
                  <a:pt x="403186" y="19989"/>
                </a:lnTo>
                <a:lnTo>
                  <a:pt x="426377" y="15595"/>
                </a:lnTo>
                <a:lnTo>
                  <a:pt x="449262" y="20332"/>
                </a:lnTo>
                <a:lnTo>
                  <a:pt x="467804" y="32931"/>
                </a:lnTo>
                <a:lnTo>
                  <a:pt x="480225" y="51663"/>
                </a:lnTo>
                <a:lnTo>
                  <a:pt x="484670" y="74142"/>
                </a:lnTo>
                <a:lnTo>
                  <a:pt x="484771" y="382104"/>
                </a:lnTo>
                <a:lnTo>
                  <a:pt x="484771" y="30264"/>
                </a:lnTo>
                <a:lnTo>
                  <a:pt x="471690" y="15595"/>
                </a:lnTo>
                <a:lnTo>
                  <a:pt x="471398" y="15265"/>
                </a:lnTo>
                <a:lnTo>
                  <a:pt x="446265" y="2908"/>
                </a:lnTo>
                <a:lnTo>
                  <a:pt x="390296" y="8737"/>
                </a:lnTo>
                <a:lnTo>
                  <a:pt x="355777" y="48272"/>
                </a:lnTo>
                <a:lnTo>
                  <a:pt x="351053" y="383743"/>
                </a:lnTo>
                <a:lnTo>
                  <a:pt x="358927" y="415340"/>
                </a:lnTo>
                <a:lnTo>
                  <a:pt x="379387" y="439953"/>
                </a:lnTo>
                <a:lnTo>
                  <a:pt x="408089" y="454202"/>
                </a:lnTo>
                <a:lnTo>
                  <a:pt x="440690" y="454698"/>
                </a:lnTo>
                <a:lnTo>
                  <a:pt x="465556" y="444639"/>
                </a:lnTo>
                <a:lnTo>
                  <a:pt x="469709" y="440956"/>
                </a:lnTo>
                <a:lnTo>
                  <a:pt x="484581" y="427786"/>
                </a:lnTo>
                <a:lnTo>
                  <a:pt x="496747" y="405384"/>
                </a:lnTo>
                <a:lnTo>
                  <a:pt x="501040" y="378701"/>
                </a:lnTo>
                <a:close/>
              </a:path>
            </a:pathLst>
          </a:custGeom>
          <a:solidFill>
            <a:srgbClr val="0068FF"/>
          </a:solidFill>
        </p:spPr>
        <p:txBody>
          <a:bodyPr wrap="square" lIns="0" tIns="0" rIns="0" bIns="0" rtlCol="0"/>
          <a:lstStyle/>
          <a:p>
            <a:endParaRPr/>
          </a:p>
        </p:txBody>
      </p:sp>
      <p:pic>
        <p:nvPicPr>
          <p:cNvPr id="20" name="bg object 20"/>
          <p:cNvPicPr/>
          <p:nvPr/>
        </p:nvPicPr>
        <p:blipFill>
          <a:blip r:embed="rId7" cstate="print"/>
          <a:stretch>
            <a:fillRect/>
          </a:stretch>
        </p:blipFill>
        <p:spPr>
          <a:xfrm>
            <a:off x="2037895" y="10336728"/>
            <a:ext cx="1243225" cy="457772"/>
          </a:xfrm>
          <a:prstGeom prst="rect">
            <a:avLst/>
          </a:prstGeom>
        </p:spPr>
      </p:pic>
      <p:sp>
        <p:nvSpPr>
          <p:cNvPr id="21" name="bg object 21"/>
          <p:cNvSpPr/>
          <p:nvPr/>
        </p:nvSpPr>
        <p:spPr>
          <a:xfrm>
            <a:off x="1927628" y="10337534"/>
            <a:ext cx="12065" cy="454659"/>
          </a:xfrm>
          <a:custGeom>
            <a:avLst/>
            <a:gdLst/>
            <a:ahLst/>
            <a:cxnLst/>
            <a:rect l="l" t="t" r="r" b="b"/>
            <a:pathLst>
              <a:path w="12064" h="454659">
                <a:moveTo>
                  <a:pt x="11511" y="0"/>
                </a:moveTo>
                <a:lnTo>
                  <a:pt x="5430" y="6"/>
                </a:lnTo>
                <a:lnTo>
                  <a:pt x="0" y="12"/>
                </a:lnTo>
                <a:lnTo>
                  <a:pt x="2287" y="6483"/>
                </a:lnTo>
                <a:lnTo>
                  <a:pt x="2240" y="449418"/>
                </a:lnTo>
                <a:lnTo>
                  <a:pt x="2334" y="454294"/>
                </a:lnTo>
                <a:lnTo>
                  <a:pt x="8600" y="454577"/>
                </a:lnTo>
                <a:lnTo>
                  <a:pt x="9126" y="447493"/>
                </a:lnTo>
                <a:lnTo>
                  <a:pt x="8954" y="6666"/>
                </a:lnTo>
                <a:lnTo>
                  <a:pt x="11511" y="0"/>
                </a:lnTo>
                <a:close/>
              </a:path>
            </a:pathLst>
          </a:custGeom>
          <a:solidFill>
            <a:srgbClr val="0068FF"/>
          </a:solidFill>
        </p:spPr>
        <p:txBody>
          <a:bodyPr wrap="square" lIns="0" tIns="0" rIns="0" bIns="0" rtlCol="0"/>
          <a:lstStyle/>
          <a:p>
            <a:endParaRPr/>
          </a:p>
        </p:txBody>
      </p:sp>
      <p:pic>
        <p:nvPicPr>
          <p:cNvPr id="22" name="bg object 22"/>
          <p:cNvPicPr/>
          <p:nvPr/>
        </p:nvPicPr>
        <p:blipFill>
          <a:blip r:embed="rId8" cstate="print"/>
          <a:stretch>
            <a:fillRect/>
          </a:stretch>
        </p:blipFill>
        <p:spPr>
          <a:xfrm>
            <a:off x="18579033" y="10491946"/>
            <a:ext cx="867143" cy="293860"/>
          </a:xfrm>
          <a:prstGeom prst="rect">
            <a:avLst/>
          </a:prstGeom>
        </p:spPr>
      </p:pic>
      <p:sp>
        <p:nvSpPr>
          <p:cNvPr id="23" name="bg object 23"/>
          <p:cNvSpPr/>
          <p:nvPr/>
        </p:nvSpPr>
        <p:spPr>
          <a:xfrm>
            <a:off x="19524623" y="10442019"/>
            <a:ext cx="29845" cy="342265"/>
          </a:xfrm>
          <a:custGeom>
            <a:avLst/>
            <a:gdLst/>
            <a:ahLst/>
            <a:cxnLst/>
            <a:rect l="l" t="t" r="r" b="b"/>
            <a:pathLst>
              <a:path w="29844" h="342265">
                <a:moveTo>
                  <a:pt x="29253" y="0"/>
                </a:moveTo>
                <a:lnTo>
                  <a:pt x="0" y="0"/>
                </a:lnTo>
                <a:lnTo>
                  <a:pt x="0" y="342236"/>
                </a:lnTo>
                <a:lnTo>
                  <a:pt x="29253" y="342236"/>
                </a:lnTo>
                <a:lnTo>
                  <a:pt x="29253" y="0"/>
                </a:lnTo>
                <a:close/>
              </a:path>
            </a:pathLst>
          </a:custGeom>
          <a:solidFill>
            <a:srgbClr val="034EA2"/>
          </a:solidFill>
        </p:spPr>
        <p:txBody>
          <a:bodyPr wrap="square" lIns="0" tIns="0" rIns="0" bIns="0" rtlCol="0"/>
          <a:lstStyle/>
          <a:p>
            <a:endParaRPr/>
          </a:p>
        </p:txBody>
      </p:sp>
      <p:sp>
        <p:nvSpPr>
          <p:cNvPr id="24" name="bg object 24"/>
          <p:cNvSpPr/>
          <p:nvPr/>
        </p:nvSpPr>
        <p:spPr>
          <a:xfrm>
            <a:off x="17311307" y="10198265"/>
            <a:ext cx="585470" cy="586105"/>
          </a:xfrm>
          <a:custGeom>
            <a:avLst/>
            <a:gdLst/>
            <a:ahLst/>
            <a:cxnLst/>
            <a:rect l="l" t="t" r="r" b="b"/>
            <a:pathLst>
              <a:path w="585469" h="586104">
                <a:moveTo>
                  <a:pt x="584936" y="578091"/>
                </a:moveTo>
                <a:lnTo>
                  <a:pt x="0" y="563168"/>
                </a:lnTo>
                <a:lnTo>
                  <a:pt x="0" y="585990"/>
                </a:lnTo>
                <a:lnTo>
                  <a:pt x="584936" y="585990"/>
                </a:lnTo>
                <a:lnTo>
                  <a:pt x="584936" y="578091"/>
                </a:lnTo>
                <a:close/>
              </a:path>
              <a:path w="585469" h="586104">
                <a:moveTo>
                  <a:pt x="584936" y="530326"/>
                </a:moveTo>
                <a:lnTo>
                  <a:pt x="551561" y="533450"/>
                </a:lnTo>
                <a:lnTo>
                  <a:pt x="516851" y="535749"/>
                </a:lnTo>
                <a:lnTo>
                  <a:pt x="480580" y="537222"/>
                </a:lnTo>
                <a:lnTo>
                  <a:pt x="442531" y="537883"/>
                </a:lnTo>
                <a:lnTo>
                  <a:pt x="366953" y="537718"/>
                </a:lnTo>
                <a:lnTo>
                  <a:pt x="243027" y="536194"/>
                </a:lnTo>
                <a:lnTo>
                  <a:pt x="0" y="531914"/>
                </a:lnTo>
                <a:lnTo>
                  <a:pt x="0" y="554748"/>
                </a:lnTo>
                <a:lnTo>
                  <a:pt x="291363" y="552297"/>
                </a:lnTo>
                <a:lnTo>
                  <a:pt x="405015" y="550443"/>
                </a:lnTo>
                <a:lnTo>
                  <a:pt x="480822" y="547776"/>
                </a:lnTo>
                <a:lnTo>
                  <a:pt x="551662" y="542213"/>
                </a:lnTo>
                <a:lnTo>
                  <a:pt x="584936" y="538264"/>
                </a:lnTo>
                <a:lnTo>
                  <a:pt x="584936" y="530326"/>
                </a:lnTo>
                <a:close/>
              </a:path>
              <a:path w="585469" h="586104">
                <a:moveTo>
                  <a:pt x="584936" y="483222"/>
                </a:moveTo>
                <a:lnTo>
                  <a:pt x="534835" y="493090"/>
                </a:lnTo>
                <a:lnTo>
                  <a:pt x="482142" y="499465"/>
                </a:lnTo>
                <a:lnTo>
                  <a:pt x="443382" y="501827"/>
                </a:lnTo>
                <a:lnTo>
                  <a:pt x="367830" y="502666"/>
                </a:lnTo>
                <a:lnTo>
                  <a:pt x="291922" y="501738"/>
                </a:lnTo>
                <a:lnTo>
                  <a:pt x="140106" y="501218"/>
                </a:lnTo>
                <a:lnTo>
                  <a:pt x="0" y="501357"/>
                </a:lnTo>
                <a:lnTo>
                  <a:pt x="0" y="524179"/>
                </a:lnTo>
                <a:lnTo>
                  <a:pt x="253365" y="517867"/>
                </a:lnTo>
                <a:lnTo>
                  <a:pt x="292061" y="517118"/>
                </a:lnTo>
                <a:lnTo>
                  <a:pt x="384657" y="515797"/>
                </a:lnTo>
                <a:lnTo>
                  <a:pt x="423291" y="514489"/>
                </a:lnTo>
                <a:lnTo>
                  <a:pt x="463994" y="511810"/>
                </a:lnTo>
                <a:lnTo>
                  <a:pt x="519811" y="505002"/>
                </a:lnTo>
                <a:lnTo>
                  <a:pt x="568540" y="495338"/>
                </a:lnTo>
                <a:lnTo>
                  <a:pt x="584936" y="491324"/>
                </a:lnTo>
                <a:lnTo>
                  <a:pt x="584936" y="483222"/>
                </a:lnTo>
                <a:close/>
              </a:path>
              <a:path w="585469" h="586104">
                <a:moveTo>
                  <a:pt x="584936" y="434492"/>
                </a:moveTo>
                <a:lnTo>
                  <a:pt x="535698" y="449795"/>
                </a:lnTo>
                <a:lnTo>
                  <a:pt x="483438" y="460311"/>
                </a:lnTo>
                <a:lnTo>
                  <a:pt x="444881" y="464693"/>
                </a:lnTo>
                <a:lnTo>
                  <a:pt x="386613" y="467499"/>
                </a:lnTo>
                <a:lnTo>
                  <a:pt x="0" y="470090"/>
                </a:lnTo>
                <a:lnTo>
                  <a:pt x="0" y="492937"/>
                </a:lnTo>
                <a:lnTo>
                  <a:pt x="328904" y="482384"/>
                </a:lnTo>
                <a:lnTo>
                  <a:pt x="357898" y="481596"/>
                </a:lnTo>
                <a:lnTo>
                  <a:pt x="387197" y="480491"/>
                </a:lnTo>
                <a:lnTo>
                  <a:pt x="445922" y="476161"/>
                </a:lnTo>
                <a:lnTo>
                  <a:pt x="485089" y="470700"/>
                </a:lnTo>
                <a:lnTo>
                  <a:pt x="537260" y="458863"/>
                </a:lnTo>
                <a:lnTo>
                  <a:pt x="584936" y="442874"/>
                </a:lnTo>
                <a:lnTo>
                  <a:pt x="584936" y="434492"/>
                </a:lnTo>
                <a:close/>
              </a:path>
              <a:path w="585469" h="586104">
                <a:moveTo>
                  <a:pt x="584936" y="385965"/>
                </a:moveTo>
                <a:lnTo>
                  <a:pt x="537006" y="405739"/>
                </a:lnTo>
                <a:lnTo>
                  <a:pt x="485279" y="420382"/>
                </a:lnTo>
                <a:lnTo>
                  <a:pt x="447217" y="427024"/>
                </a:lnTo>
                <a:lnTo>
                  <a:pt x="384886" y="432244"/>
                </a:lnTo>
                <a:lnTo>
                  <a:pt x="0" y="439610"/>
                </a:lnTo>
                <a:lnTo>
                  <a:pt x="0" y="462432"/>
                </a:lnTo>
                <a:lnTo>
                  <a:pt x="354317" y="447128"/>
                </a:lnTo>
                <a:lnTo>
                  <a:pt x="417372" y="442569"/>
                </a:lnTo>
                <a:lnTo>
                  <a:pt x="468401" y="434911"/>
                </a:lnTo>
                <a:lnTo>
                  <a:pt x="506234" y="425691"/>
                </a:lnTo>
                <a:lnTo>
                  <a:pt x="554266" y="408686"/>
                </a:lnTo>
                <a:lnTo>
                  <a:pt x="584936" y="394728"/>
                </a:lnTo>
                <a:lnTo>
                  <a:pt x="584936" y="385965"/>
                </a:lnTo>
                <a:close/>
              </a:path>
              <a:path w="585469" h="586104">
                <a:moveTo>
                  <a:pt x="584936" y="338048"/>
                </a:moveTo>
                <a:lnTo>
                  <a:pt x="538416" y="362127"/>
                </a:lnTo>
                <a:lnTo>
                  <a:pt x="487311" y="380809"/>
                </a:lnTo>
                <a:lnTo>
                  <a:pt x="449846" y="389585"/>
                </a:lnTo>
                <a:lnTo>
                  <a:pt x="394995" y="396519"/>
                </a:lnTo>
                <a:lnTo>
                  <a:pt x="0" y="408355"/>
                </a:lnTo>
                <a:lnTo>
                  <a:pt x="0" y="431215"/>
                </a:lnTo>
                <a:lnTo>
                  <a:pt x="365975" y="411937"/>
                </a:lnTo>
                <a:lnTo>
                  <a:pt x="415937" y="407047"/>
                </a:lnTo>
                <a:lnTo>
                  <a:pt x="471233" y="396379"/>
                </a:lnTo>
                <a:lnTo>
                  <a:pt x="508723" y="384606"/>
                </a:lnTo>
                <a:lnTo>
                  <a:pt x="555548" y="363804"/>
                </a:lnTo>
                <a:lnTo>
                  <a:pt x="584936" y="347243"/>
                </a:lnTo>
                <a:lnTo>
                  <a:pt x="584936" y="338048"/>
                </a:lnTo>
                <a:close/>
              </a:path>
              <a:path w="585469" h="586104">
                <a:moveTo>
                  <a:pt x="584936" y="289420"/>
                </a:moveTo>
                <a:lnTo>
                  <a:pt x="540283" y="318223"/>
                </a:lnTo>
                <a:lnTo>
                  <a:pt x="490131" y="341325"/>
                </a:lnTo>
                <a:lnTo>
                  <a:pt x="453174" y="352310"/>
                </a:lnTo>
                <a:lnTo>
                  <a:pt x="398246" y="361175"/>
                </a:lnTo>
                <a:lnTo>
                  <a:pt x="349021" y="364375"/>
                </a:lnTo>
                <a:lnTo>
                  <a:pt x="150977" y="372110"/>
                </a:lnTo>
                <a:lnTo>
                  <a:pt x="0" y="378612"/>
                </a:lnTo>
                <a:lnTo>
                  <a:pt x="0" y="401485"/>
                </a:lnTo>
                <a:lnTo>
                  <a:pt x="250164" y="384695"/>
                </a:lnTo>
                <a:lnTo>
                  <a:pt x="369239" y="377113"/>
                </a:lnTo>
                <a:lnTo>
                  <a:pt x="419646" y="371132"/>
                </a:lnTo>
                <a:lnTo>
                  <a:pt x="474853" y="357962"/>
                </a:lnTo>
                <a:lnTo>
                  <a:pt x="511949" y="343471"/>
                </a:lnTo>
                <a:lnTo>
                  <a:pt x="557161" y="318516"/>
                </a:lnTo>
                <a:lnTo>
                  <a:pt x="584936" y="299199"/>
                </a:lnTo>
                <a:lnTo>
                  <a:pt x="584936" y="289420"/>
                </a:lnTo>
                <a:close/>
              </a:path>
              <a:path w="585469" h="586104">
                <a:moveTo>
                  <a:pt x="584936" y="250698"/>
                </a:moveTo>
                <a:lnTo>
                  <a:pt x="570395" y="261188"/>
                </a:lnTo>
                <a:lnTo>
                  <a:pt x="556120" y="268706"/>
                </a:lnTo>
                <a:lnTo>
                  <a:pt x="542023" y="275183"/>
                </a:lnTo>
                <a:lnTo>
                  <a:pt x="528040" y="282562"/>
                </a:lnTo>
                <a:lnTo>
                  <a:pt x="493052" y="300951"/>
                </a:lnTo>
                <a:lnTo>
                  <a:pt x="456806" y="314286"/>
                </a:lnTo>
                <a:lnTo>
                  <a:pt x="401586" y="325539"/>
                </a:lnTo>
                <a:lnTo>
                  <a:pt x="351993" y="329742"/>
                </a:lnTo>
                <a:lnTo>
                  <a:pt x="204216" y="336702"/>
                </a:lnTo>
                <a:lnTo>
                  <a:pt x="0" y="347332"/>
                </a:lnTo>
                <a:lnTo>
                  <a:pt x="0" y="370230"/>
                </a:lnTo>
                <a:lnTo>
                  <a:pt x="252882" y="350951"/>
                </a:lnTo>
                <a:lnTo>
                  <a:pt x="363258" y="343039"/>
                </a:lnTo>
                <a:lnTo>
                  <a:pt x="403402" y="338328"/>
                </a:lnTo>
                <a:lnTo>
                  <a:pt x="442366" y="330415"/>
                </a:lnTo>
                <a:lnTo>
                  <a:pt x="478701" y="318643"/>
                </a:lnTo>
                <a:lnTo>
                  <a:pt x="515213" y="301345"/>
                </a:lnTo>
                <a:lnTo>
                  <a:pt x="558660" y="272681"/>
                </a:lnTo>
                <a:lnTo>
                  <a:pt x="584936" y="251104"/>
                </a:lnTo>
                <a:lnTo>
                  <a:pt x="584936" y="250698"/>
                </a:lnTo>
                <a:close/>
              </a:path>
              <a:path w="585469" h="586104">
                <a:moveTo>
                  <a:pt x="584936" y="192620"/>
                </a:moveTo>
                <a:lnTo>
                  <a:pt x="548449" y="225425"/>
                </a:lnTo>
                <a:lnTo>
                  <a:pt x="513359" y="246253"/>
                </a:lnTo>
                <a:lnTo>
                  <a:pt x="466902" y="263080"/>
                </a:lnTo>
                <a:lnTo>
                  <a:pt x="449326" y="270675"/>
                </a:lnTo>
                <a:lnTo>
                  <a:pt x="403923" y="288899"/>
                </a:lnTo>
                <a:lnTo>
                  <a:pt x="344195" y="294919"/>
                </a:lnTo>
                <a:lnTo>
                  <a:pt x="265722" y="299339"/>
                </a:lnTo>
                <a:lnTo>
                  <a:pt x="146926" y="306920"/>
                </a:lnTo>
                <a:lnTo>
                  <a:pt x="0" y="316877"/>
                </a:lnTo>
                <a:lnTo>
                  <a:pt x="0" y="339813"/>
                </a:lnTo>
                <a:lnTo>
                  <a:pt x="225005" y="319290"/>
                </a:lnTo>
                <a:lnTo>
                  <a:pt x="306463" y="312343"/>
                </a:lnTo>
                <a:lnTo>
                  <a:pt x="367296" y="307390"/>
                </a:lnTo>
                <a:lnTo>
                  <a:pt x="407581" y="301917"/>
                </a:lnTo>
                <a:lnTo>
                  <a:pt x="446709" y="292620"/>
                </a:lnTo>
                <a:lnTo>
                  <a:pt x="482511" y="278765"/>
                </a:lnTo>
                <a:lnTo>
                  <a:pt x="517766" y="258330"/>
                </a:lnTo>
                <a:lnTo>
                  <a:pt x="551726" y="232765"/>
                </a:lnTo>
                <a:lnTo>
                  <a:pt x="580072" y="205867"/>
                </a:lnTo>
                <a:lnTo>
                  <a:pt x="584936" y="200736"/>
                </a:lnTo>
                <a:lnTo>
                  <a:pt x="584936" y="192620"/>
                </a:lnTo>
                <a:close/>
              </a:path>
              <a:path w="585469" h="586104">
                <a:moveTo>
                  <a:pt x="584936" y="144462"/>
                </a:moveTo>
                <a:lnTo>
                  <a:pt x="557733" y="171932"/>
                </a:lnTo>
                <a:lnTo>
                  <a:pt x="516318" y="207162"/>
                </a:lnTo>
                <a:lnTo>
                  <a:pt x="465696" y="236207"/>
                </a:lnTo>
                <a:lnTo>
                  <a:pt x="428612" y="246926"/>
                </a:lnTo>
                <a:lnTo>
                  <a:pt x="344716" y="259943"/>
                </a:lnTo>
                <a:lnTo>
                  <a:pt x="0" y="285496"/>
                </a:lnTo>
                <a:lnTo>
                  <a:pt x="0" y="308406"/>
                </a:lnTo>
                <a:lnTo>
                  <a:pt x="359676" y="273405"/>
                </a:lnTo>
                <a:lnTo>
                  <a:pt x="410832" y="265353"/>
                </a:lnTo>
                <a:lnTo>
                  <a:pt x="450113" y="254114"/>
                </a:lnTo>
                <a:lnTo>
                  <a:pt x="485978" y="237731"/>
                </a:lnTo>
                <a:lnTo>
                  <a:pt x="521563" y="213677"/>
                </a:lnTo>
                <a:lnTo>
                  <a:pt x="561581" y="178028"/>
                </a:lnTo>
                <a:lnTo>
                  <a:pt x="584936" y="152679"/>
                </a:lnTo>
                <a:lnTo>
                  <a:pt x="584936" y="144462"/>
                </a:lnTo>
                <a:close/>
              </a:path>
              <a:path w="585469" h="586104">
                <a:moveTo>
                  <a:pt x="584936" y="96342"/>
                </a:moveTo>
                <a:lnTo>
                  <a:pt x="559333" y="126352"/>
                </a:lnTo>
                <a:lnTo>
                  <a:pt x="518045" y="165582"/>
                </a:lnTo>
                <a:lnTo>
                  <a:pt x="484619" y="188810"/>
                </a:lnTo>
                <a:lnTo>
                  <a:pt x="432015" y="211734"/>
                </a:lnTo>
                <a:lnTo>
                  <a:pt x="391388" y="221081"/>
                </a:lnTo>
                <a:lnTo>
                  <a:pt x="351599" y="226060"/>
                </a:lnTo>
                <a:lnTo>
                  <a:pt x="0" y="255104"/>
                </a:lnTo>
                <a:lnTo>
                  <a:pt x="0" y="278053"/>
                </a:lnTo>
                <a:lnTo>
                  <a:pt x="352983" y="240411"/>
                </a:lnTo>
                <a:lnTo>
                  <a:pt x="393598" y="234340"/>
                </a:lnTo>
                <a:lnTo>
                  <a:pt x="435648" y="223608"/>
                </a:lnTo>
                <a:lnTo>
                  <a:pt x="472389" y="208292"/>
                </a:lnTo>
                <a:lnTo>
                  <a:pt x="507390" y="185267"/>
                </a:lnTo>
                <a:lnTo>
                  <a:pt x="541147" y="155435"/>
                </a:lnTo>
                <a:lnTo>
                  <a:pt x="584936" y="103987"/>
                </a:lnTo>
                <a:lnTo>
                  <a:pt x="584936" y="96342"/>
                </a:lnTo>
                <a:close/>
              </a:path>
              <a:path w="585469" h="586104">
                <a:moveTo>
                  <a:pt x="584936" y="47688"/>
                </a:moveTo>
                <a:lnTo>
                  <a:pt x="560755" y="78841"/>
                </a:lnTo>
                <a:lnTo>
                  <a:pt x="521398" y="120815"/>
                </a:lnTo>
                <a:lnTo>
                  <a:pt x="489013" y="146837"/>
                </a:lnTo>
                <a:lnTo>
                  <a:pt x="455485" y="166065"/>
                </a:lnTo>
                <a:lnTo>
                  <a:pt x="417550" y="179959"/>
                </a:lnTo>
                <a:lnTo>
                  <a:pt x="377964" y="188226"/>
                </a:lnTo>
                <a:lnTo>
                  <a:pt x="155155" y="209677"/>
                </a:lnTo>
                <a:lnTo>
                  <a:pt x="0" y="224663"/>
                </a:lnTo>
                <a:lnTo>
                  <a:pt x="0" y="247662"/>
                </a:lnTo>
                <a:lnTo>
                  <a:pt x="209664" y="222542"/>
                </a:lnTo>
                <a:lnTo>
                  <a:pt x="358470" y="205295"/>
                </a:lnTo>
                <a:lnTo>
                  <a:pt x="399567" y="198069"/>
                </a:lnTo>
                <a:lnTo>
                  <a:pt x="441274" y="185369"/>
                </a:lnTo>
                <a:lnTo>
                  <a:pt x="478167" y="167170"/>
                </a:lnTo>
                <a:lnTo>
                  <a:pt x="510781" y="142621"/>
                </a:lnTo>
                <a:lnTo>
                  <a:pt x="542556" y="110756"/>
                </a:lnTo>
                <a:lnTo>
                  <a:pt x="584936" y="56121"/>
                </a:lnTo>
                <a:lnTo>
                  <a:pt x="584936" y="47688"/>
                </a:lnTo>
                <a:close/>
              </a:path>
              <a:path w="585469" h="586104">
                <a:moveTo>
                  <a:pt x="584936" y="0"/>
                </a:moveTo>
                <a:lnTo>
                  <a:pt x="562254" y="31661"/>
                </a:lnTo>
                <a:lnTo>
                  <a:pt x="523963" y="75590"/>
                </a:lnTo>
                <a:lnTo>
                  <a:pt x="492137" y="103378"/>
                </a:lnTo>
                <a:lnTo>
                  <a:pt x="458482" y="124980"/>
                </a:lnTo>
                <a:lnTo>
                  <a:pt x="420801" y="141173"/>
                </a:lnTo>
                <a:lnTo>
                  <a:pt x="381444" y="151333"/>
                </a:lnTo>
                <a:lnTo>
                  <a:pt x="0" y="193560"/>
                </a:lnTo>
                <a:lnTo>
                  <a:pt x="0" y="216585"/>
                </a:lnTo>
                <a:lnTo>
                  <a:pt x="301586" y="177177"/>
                </a:lnTo>
                <a:lnTo>
                  <a:pt x="362419" y="169062"/>
                </a:lnTo>
                <a:lnTo>
                  <a:pt x="403847" y="160121"/>
                </a:lnTo>
                <a:lnTo>
                  <a:pt x="444817" y="145275"/>
                </a:lnTo>
                <a:lnTo>
                  <a:pt x="481838" y="124485"/>
                </a:lnTo>
                <a:lnTo>
                  <a:pt x="514248" y="97409"/>
                </a:lnTo>
                <a:lnTo>
                  <a:pt x="545376" y="63614"/>
                </a:lnTo>
                <a:lnTo>
                  <a:pt x="575195" y="23710"/>
                </a:lnTo>
                <a:lnTo>
                  <a:pt x="584936" y="9258"/>
                </a:lnTo>
                <a:lnTo>
                  <a:pt x="584936" y="0"/>
                </a:lnTo>
                <a:close/>
              </a:path>
            </a:pathLst>
          </a:custGeom>
          <a:solidFill>
            <a:srgbClr val="BCBEC0"/>
          </a:solidFill>
        </p:spPr>
        <p:txBody>
          <a:bodyPr wrap="square" lIns="0" tIns="0" rIns="0" bIns="0" rtlCol="0"/>
          <a:lstStyle/>
          <a:p>
            <a:endParaRPr/>
          </a:p>
        </p:txBody>
      </p:sp>
      <p:sp>
        <p:nvSpPr>
          <p:cNvPr id="25" name="bg object 25"/>
          <p:cNvSpPr/>
          <p:nvPr/>
        </p:nvSpPr>
        <p:spPr>
          <a:xfrm>
            <a:off x="18145176" y="10198252"/>
            <a:ext cx="355600" cy="586105"/>
          </a:xfrm>
          <a:custGeom>
            <a:avLst/>
            <a:gdLst/>
            <a:ahLst/>
            <a:cxnLst/>
            <a:rect l="l" t="t" r="r" b="b"/>
            <a:pathLst>
              <a:path w="355600" h="586104">
                <a:moveTo>
                  <a:pt x="355434" y="580517"/>
                </a:moveTo>
                <a:lnTo>
                  <a:pt x="172212" y="573366"/>
                </a:lnTo>
                <a:lnTo>
                  <a:pt x="92316" y="570814"/>
                </a:lnTo>
                <a:lnTo>
                  <a:pt x="0" y="567537"/>
                </a:lnTo>
                <a:lnTo>
                  <a:pt x="0" y="586003"/>
                </a:lnTo>
                <a:lnTo>
                  <a:pt x="355434" y="586003"/>
                </a:lnTo>
                <a:lnTo>
                  <a:pt x="355434" y="580517"/>
                </a:lnTo>
                <a:close/>
              </a:path>
              <a:path w="355600" h="586104">
                <a:moveTo>
                  <a:pt x="355434" y="560438"/>
                </a:moveTo>
                <a:lnTo>
                  <a:pt x="228257" y="551827"/>
                </a:lnTo>
                <a:lnTo>
                  <a:pt x="161632" y="545071"/>
                </a:lnTo>
                <a:lnTo>
                  <a:pt x="123850" y="539724"/>
                </a:lnTo>
                <a:lnTo>
                  <a:pt x="0" y="518833"/>
                </a:lnTo>
                <a:lnTo>
                  <a:pt x="0" y="537667"/>
                </a:lnTo>
                <a:lnTo>
                  <a:pt x="79298" y="547141"/>
                </a:lnTo>
                <a:lnTo>
                  <a:pt x="123532" y="551967"/>
                </a:lnTo>
                <a:lnTo>
                  <a:pt x="175679" y="556107"/>
                </a:lnTo>
                <a:lnTo>
                  <a:pt x="355434" y="566077"/>
                </a:lnTo>
                <a:lnTo>
                  <a:pt x="355434" y="560438"/>
                </a:lnTo>
                <a:close/>
              </a:path>
              <a:path w="355600" h="586104">
                <a:moveTo>
                  <a:pt x="355434" y="487667"/>
                </a:moveTo>
                <a:lnTo>
                  <a:pt x="243090" y="475119"/>
                </a:lnTo>
                <a:lnTo>
                  <a:pt x="175895" y="463080"/>
                </a:lnTo>
                <a:lnTo>
                  <a:pt x="123532" y="442810"/>
                </a:lnTo>
                <a:lnTo>
                  <a:pt x="0" y="377037"/>
                </a:lnTo>
                <a:lnTo>
                  <a:pt x="0" y="399008"/>
                </a:lnTo>
                <a:lnTo>
                  <a:pt x="88557" y="439877"/>
                </a:lnTo>
                <a:lnTo>
                  <a:pt x="123532" y="455676"/>
                </a:lnTo>
                <a:lnTo>
                  <a:pt x="177304" y="473710"/>
                </a:lnTo>
                <a:lnTo>
                  <a:pt x="285127" y="486105"/>
                </a:lnTo>
                <a:lnTo>
                  <a:pt x="355434" y="493306"/>
                </a:lnTo>
                <a:lnTo>
                  <a:pt x="355434" y="487667"/>
                </a:lnTo>
                <a:close/>
              </a:path>
              <a:path w="355600" h="586104">
                <a:moveTo>
                  <a:pt x="355434" y="414896"/>
                </a:moveTo>
                <a:lnTo>
                  <a:pt x="288302" y="403910"/>
                </a:lnTo>
                <a:lnTo>
                  <a:pt x="243090" y="396074"/>
                </a:lnTo>
                <a:lnTo>
                  <a:pt x="200939" y="387654"/>
                </a:lnTo>
                <a:lnTo>
                  <a:pt x="145567" y="366483"/>
                </a:lnTo>
                <a:lnTo>
                  <a:pt x="90563" y="319773"/>
                </a:lnTo>
                <a:lnTo>
                  <a:pt x="0" y="236308"/>
                </a:lnTo>
                <a:lnTo>
                  <a:pt x="0" y="263918"/>
                </a:lnTo>
                <a:lnTo>
                  <a:pt x="123532" y="365023"/>
                </a:lnTo>
                <a:lnTo>
                  <a:pt x="175107" y="390347"/>
                </a:lnTo>
                <a:lnTo>
                  <a:pt x="355434" y="420852"/>
                </a:lnTo>
                <a:lnTo>
                  <a:pt x="355434" y="414896"/>
                </a:lnTo>
                <a:close/>
              </a:path>
              <a:path w="355600" h="586104">
                <a:moveTo>
                  <a:pt x="355434" y="390423"/>
                </a:moveTo>
                <a:lnTo>
                  <a:pt x="242773" y="371297"/>
                </a:lnTo>
                <a:lnTo>
                  <a:pt x="174599" y="353695"/>
                </a:lnTo>
                <a:lnTo>
                  <a:pt x="123532" y="320167"/>
                </a:lnTo>
                <a:lnTo>
                  <a:pt x="0" y="191147"/>
                </a:lnTo>
                <a:lnTo>
                  <a:pt x="0" y="220637"/>
                </a:lnTo>
                <a:lnTo>
                  <a:pt x="123228" y="335534"/>
                </a:lnTo>
                <a:lnTo>
                  <a:pt x="174561" y="363410"/>
                </a:lnTo>
                <a:lnTo>
                  <a:pt x="242773" y="377253"/>
                </a:lnTo>
                <a:lnTo>
                  <a:pt x="355434" y="396074"/>
                </a:lnTo>
                <a:lnTo>
                  <a:pt x="355434" y="390423"/>
                </a:lnTo>
                <a:close/>
              </a:path>
              <a:path w="355600" h="586104">
                <a:moveTo>
                  <a:pt x="355434" y="366903"/>
                </a:moveTo>
                <a:lnTo>
                  <a:pt x="273024" y="352094"/>
                </a:lnTo>
                <a:lnTo>
                  <a:pt x="197802" y="335927"/>
                </a:lnTo>
                <a:lnTo>
                  <a:pt x="144995" y="308305"/>
                </a:lnTo>
                <a:lnTo>
                  <a:pt x="96583" y="255803"/>
                </a:lnTo>
                <a:lnTo>
                  <a:pt x="0" y="142659"/>
                </a:lnTo>
                <a:lnTo>
                  <a:pt x="0" y="174002"/>
                </a:lnTo>
                <a:lnTo>
                  <a:pt x="50368" y="227304"/>
                </a:lnTo>
                <a:lnTo>
                  <a:pt x="91325" y="270141"/>
                </a:lnTo>
                <a:lnTo>
                  <a:pt x="123228" y="302602"/>
                </a:lnTo>
                <a:lnTo>
                  <a:pt x="181546" y="338709"/>
                </a:lnTo>
                <a:lnTo>
                  <a:pt x="355434" y="372237"/>
                </a:lnTo>
                <a:lnTo>
                  <a:pt x="355434" y="366903"/>
                </a:lnTo>
                <a:close/>
              </a:path>
              <a:path w="355600" h="586104">
                <a:moveTo>
                  <a:pt x="355434" y="341807"/>
                </a:moveTo>
                <a:lnTo>
                  <a:pt x="243090" y="320484"/>
                </a:lnTo>
                <a:lnTo>
                  <a:pt x="197485" y="308597"/>
                </a:lnTo>
                <a:lnTo>
                  <a:pt x="140766" y="276720"/>
                </a:lnTo>
                <a:lnTo>
                  <a:pt x="0" y="95580"/>
                </a:lnTo>
                <a:lnTo>
                  <a:pt x="0" y="129489"/>
                </a:lnTo>
                <a:lnTo>
                  <a:pt x="93954" y="240309"/>
                </a:lnTo>
                <a:lnTo>
                  <a:pt x="123228" y="274370"/>
                </a:lnTo>
                <a:lnTo>
                  <a:pt x="175564" y="309257"/>
                </a:lnTo>
                <a:lnTo>
                  <a:pt x="243090" y="325805"/>
                </a:lnTo>
                <a:lnTo>
                  <a:pt x="355434" y="346824"/>
                </a:lnTo>
                <a:lnTo>
                  <a:pt x="355434" y="341807"/>
                </a:lnTo>
                <a:close/>
              </a:path>
              <a:path w="355600" h="586104">
                <a:moveTo>
                  <a:pt x="355460" y="536587"/>
                </a:moveTo>
                <a:lnTo>
                  <a:pt x="243408" y="527812"/>
                </a:lnTo>
                <a:lnTo>
                  <a:pt x="193751" y="522122"/>
                </a:lnTo>
                <a:lnTo>
                  <a:pt x="123850" y="507733"/>
                </a:lnTo>
                <a:lnTo>
                  <a:pt x="83312" y="496557"/>
                </a:lnTo>
                <a:lnTo>
                  <a:pt x="43091" y="484822"/>
                </a:lnTo>
                <a:lnTo>
                  <a:pt x="0" y="471779"/>
                </a:lnTo>
                <a:lnTo>
                  <a:pt x="0" y="491528"/>
                </a:lnTo>
                <a:lnTo>
                  <a:pt x="123532" y="520280"/>
                </a:lnTo>
                <a:lnTo>
                  <a:pt x="175577" y="528281"/>
                </a:lnTo>
                <a:lnTo>
                  <a:pt x="243090" y="534085"/>
                </a:lnTo>
                <a:lnTo>
                  <a:pt x="355460" y="541921"/>
                </a:lnTo>
                <a:lnTo>
                  <a:pt x="355460" y="536587"/>
                </a:lnTo>
                <a:close/>
              </a:path>
              <a:path w="355600" h="586104">
                <a:moveTo>
                  <a:pt x="355460" y="512127"/>
                </a:moveTo>
                <a:lnTo>
                  <a:pt x="219227" y="497954"/>
                </a:lnTo>
                <a:lnTo>
                  <a:pt x="159829" y="487286"/>
                </a:lnTo>
                <a:lnTo>
                  <a:pt x="83159" y="458825"/>
                </a:lnTo>
                <a:lnTo>
                  <a:pt x="42862" y="442074"/>
                </a:lnTo>
                <a:lnTo>
                  <a:pt x="0" y="423951"/>
                </a:lnTo>
                <a:lnTo>
                  <a:pt x="0" y="444957"/>
                </a:lnTo>
                <a:lnTo>
                  <a:pt x="123875" y="487349"/>
                </a:lnTo>
                <a:lnTo>
                  <a:pt x="179844" y="501472"/>
                </a:lnTo>
                <a:lnTo>
                  <a:pt x="243433" y="508368"/>
                </a:lnTo>
                <a:lnTo>
                  <a:pt x="355460" y="517766"/>
                </a:lnTo>
                <a:lnTo>
                  <a:pt x="355460" y="512127"/>
                </a:lnTo>
                <a:close/>
              </a:path>
              <a:path w="355600" h="586104">
                <a:moveTo>
                  <a:pt x="355460" y="463816"/>
                </a:moveTo>
                <a:lnTo>
                  <a:pt x="243433" y="449707"/>
                </a:lnTo>
                <a:lnTo>
                  <a:pt x="195402" y="441121"/>
                </a:lnTo>
                <a:lnTo>
                  <a:pt x="140436" y="420420"/>
                </a:lnTo>
                <a:lnTo>
                  <a:pt x="96443" y="393941"/>
                </a:lnTo>
                <a:lnTo>
                  <a:pt x="54673" y="366826"/>
                </a:lnTo>
                <a:lnTo>
                  <a:pt x="0" y="330746"/>
                </a:lnTo>
                <a:lnTo>
                  <a:pt x="0" y="354203"/>
                </a:lnTo>
                <a:lnTo>
                  <a:pt x="88773" y="405409"/>
                </a:lnTo>
                <a:lnTo>
                  <a:pt x="123571" y="424929"/>
                </a:lnTo>
                <a:lnTo>
                  <a:pt x="178638" y="446773"/>
                </a:lnTo>
                <a:lnTo>
                  <a:pt x="243116" y="457555"/>
                </a:lnTo>
                <a:lnTo>
                  <a:pt x="355460" y="469785"/>
                </a:lnTo>
                <a:lnTo>
                  <a:pt x="355460" y="463816"/>
                </a:lnTo>
                <a:close/>
              </a:path>
              <a:path w="355600" h="586104">
                <a:moveTo>
                  <a:pt x="355460" y="439356"/>
                </a:moveTo>
                <a:lnTo>
                  <a:pt x="243433" y="423367"/>
                </a:lnTo>
                <a:lnTo>
                  <a:pt x="195922" y="414286"/>
                </a:lnTo>
                <a:lnTo>
                  <a:pt x="139992" y="392468"/>
                </a:lnTo>
                <a:lnTo>
                  <a:pt x="96050" y="360108"/>
                </a:lnTo>
                <a:lnTo>
                  <a:pt x="0" y="284467"/>
                </a:lnTo>
                <a:lnTo>
                  <a:pt x="0" y="309880"/>
                </a:lnTo>
                <a:lnTo>
                  <a:pt x="87972" y="371081"/>
                </a:lnTo>
                <a:lnTo>
                  <a:pt x="123875" y="395439"/>
                </a:lnTo>
                <a:lnTo>
                  <a:pt x="181927" y="420776"/>
                </a:lnTo>
                <a:lnTo>
                  <a:pt x="279869" y="435051"/>
                </a:lnTo>
                <a:lnTo>
                  <a:pt x="355460" y="445630"/>
                </a:lnTo>
                <a:lnTo>
                  <a:pt x="355460" y="439356"/>
                </a:lnTo>
                <a:close/>
              </a:path>
              <a:path w="355600" h="586104">
                <a:moveTo>
                  <a:pt x="355460" y="317919"/>
                </a:moveTo>
                <a:lnTo>
                  <a:pt x="270002" y="300926"/>
                </a:lnTo>
                <a:lnTo>
                  <a:pt x="190119" y="279488"/>
                </a:lnTo>
                <a:lnTo>
                  <a:pt x="156324" y="261086"/>
                </a:lnTo>
                <a:lnTo>
                  <a:pt x="123228" y="226072"/>
                </a:lnTo>
                <a:lnTo>
                  <a:pt x="97878" y="190030"/>
                </a:lnTo>
                <a:lnTo>
                  <a:pt x="0" y="47904"/>
                </a:lnTo>
                <a:lnTo>
                  <a:pt x="0" y="83718"/>
                </a:lnTo>
                <a:lnTo>
                  <a:pt x="123532" y="244576"/>
                </a:lnTo>
                <a:lnTo>
                  <a:pt x="177876" y="283146"/>
                </a:lnTo>
                <a:lnTo>
                  <a:pt x="243090" y="300405"/>
                </a:lnTo>
                <a:lnTo>
                  <a:pt x="355460" y="322935"/>
                </a:lnTo>
                <a:lnTo>
                  <a:pt x="355460" y="317919"/>
                </a:lnTo>
                <a:close/>
              </a:path>
              <a:path w="355600" h="586104">
                <a:moveTo>
                  <a:pt x="355460" y="293789"/>
                </a:moveTo>
                <a:lnTo>
                  <a:pt x="243662" y="269519"/>
                </a:lnTo>
                <a:lnTo>
                  <a:pt x="194894" y="255714"/>
                </a:lnTo>
                <a:lnTo>
                  <a:pt x="140296" y="219862"/>
                </a:lnTo>
                <a:lnTo>
                  <a:pt x="0" y="0"/>
                </a:lnTo>
                <a:lnTo>
                  <a:pt x="0" y="39547"/>
                </a:lnTo>
                <a:lnTo>
                  <a:pt x="94030" y="174028"/>
                </a:lnTo>
                <a:lnTo>
                  <a:pt x="123532" y="215709"/>
                </a:lnTo>
                <a:lnTo>
                  <a:pt x="169913" y="255155"/>
                </a:lnTo>
                <a:lnTo>
                  <a:pt x="242277" y="275005"/>
                </a:lnTo>
                <a:lnTo>
                  <a:pt x="355460" y="299745"/>
                </a:lnTo>
                <a:lnTo>
                  <a:pt x="355460" y="293789"/>
                </a:lnTo>
                <a:close/>
              </a:path>
            </a:pathLst>
          </a:custGeom>
          <a:solidFill>
            <a:srgbClr val="BCBEC0"/>
          </a:solidFill>
        </p:spPr>
        <p:txBody>
          <a:bodyPr wrap="square" lIns="0" tIns="0" rIns="0" bIns="0" rtlCol="0"/>
          <a:lstStyle/>
          <a:p>
            <a:endParaRPr/>
          </a:p>
        </p:txBody>
      </p:sp>
      <p:sp>
        <p:nvSpPr>
          <p:cNvPr id="26" name="bg object 26"/>
          <p:cNvSpPr/>
          <p:nvPr/>
        </p:nvSpPr>
        <p:spPr>
          <a:xfrm>
            <a:off x="17554435" y="10442032"/>
            <a:ext cx="513080" cy="342265"/>
          </a:xfrm>
          <a:custGeom>
            <a:avLst/>
            <a:gdLst/>
            <a:ahLst/>
            <a:cxnLst/>
            <a:rect l="l" t="t" r="r" b="b"/>
            <a:pathLst>
              <a:path w="513080" h="342265">
                <a:moveTo>
                  <a:pt x="512471" y="0"/>
                </a:moveTo>
                <a:lnTo>
                  <a:pt x="0" y="0"/>
                </a:lnTo>
                <a:lnTo>
                  <a:pt x="0" y="342222"/>
                </a:lnTo>
                <a:lnTo>
                  <a:pt x="512471" y="342222"/>
                </a:lnTo>
                <a:lnTo>
                  <a:pt x="512471" y="0"/>
                </a:lnTo>
                <a:close/>
              </a:path>
            </a:pathLst>
          </a:custGeom>
          <a:solidFill>
            <a:srgbClr val="034EA2"/>
          </a:solidFill>
        </p:spPr>
        <p:txBody>
          <a:bodyPr wrap="square" lIns="0" tIns="0" rIns="0" bIns="0" rtlCol="0"/>
          <a:lstStyle/>
          <a:p>
            <a:endParaRPr/>
          </a:p>
        </p:txBody>
      </p:sp>
      <p:pic>
        <p:nvPicPr>
          <p:cNvPr id="27" name="bg object 27"/>
          <p:cNvPicPr/>
          <p:nvPr/>
        </p:nvPicPr>
        <p:blipFill>
          <a:blip r:embed="rId9" cstate="print"/>
          <a:stretch>
            <a:fillRect/>
          </a:stretch>
        </p:blipFill>
        <p:spPr>
          <a:xfrm>
            <a:off x="17674183" y="10473399"/>
            <a:ext cx="274802" cy="273328"/>
          </a:xfrm>
          <a:prstGeom prst="rect">
            <a:avLst/>
          </a:prstGeom>
        </p:spPr>
      </p:pic>
      <p:sp>
        <p:nvSpPr>
          <p:cNvPr id="28" name="bg object 28"/>
          <p:cNvSpPr/>
          <p:nvPr/>
        </p:nvSpPr>
        <p:spPr>
          <a:xfrm>
            <a:off x="519112" y="1311275"/>
            <a:ext cx="19065875" cy="0"/>
          </a:xfrm>
          <a:custGeom>
            <a:avLst/>
            <a:gdLst/>
            <a:ahLst/>
            <a:cxnLst/>
            <a:rect l="l" t="t" r="r" b="b"/>
            <a:pathLst>
              <a:path w="19065875">
                <a:moveTo>
                  <a:pt x="0" y="0"/>
                </a:moveTo>
                <a:lnTo>
                  <a:pt x="19065877" y="1"/>
                </a:lnTo>
              </a:path>
            </a:pathLst>
          </a:custGeom>
          <a:ln w="19050">
            <a:solidFill>
              <a:srgbClr val="F6EFEB"/>
            </a:solidFill>
          </a:ln>
        </p:spPr>
        <p:txBody>
          <a:bodyPr wrap="square" lIns="0" tIns="0" rIns="0" bIns="0" rtlCol="0"/>
          <a:lstStyle/>
          <a:p>
            <a:endParaRPr/>
          </a:p>
        </p:txBody>
      </p:sp>
      <p:sp>
        <p:nvSpPr>
          <p:cNvPr id="29" name="bg object 29"/>
          <p:cNvSpPr/>
          <p:nvPr/>
        </p:nvSpPr>
        <p:spPr>
          <a:xfrm>
            <a:off x="523533" y="9845675"/>
            <a:ext cx="19065875" cy="0"/>
          </a:xfrm>
          <a:custGeom>
            <a:avLst/>
            <a:gdLst/>
            <a:ahLst/>
            <a:cxnLst/>
            <a:rect l="l" t="t" r="r" b="b"/>
            <a:pathLst>
              <a:path w="19065875">
                <a:moveTo>
                  <a:pt x="0" y="0"/>
                </a:moveTo>
                <a:lnTo>
                  <a:pt x="19065877" y="1"/>
                </a:lnTo>
              </a:path>
            </a:pathLst>
          </a:custGeom>
          <a:ln w="19050">
            <a:solidFill>
              <a:srgbClr val="F6EFEB"/>
            </a:solidFill>
          </a:ln>
        </p:spPr>
        <p:txBody>
          <a:bodyPr wrap="square" lIns="0" tIns="0" rIns="0" bIns="0" rtlCol="0"/>
          <a:lstStyle/>
          <a:p>
            <a:endParaRPr/>
          </a:p>
        </p:txBody>
      </p:sp>
      <p:sp>
        <p:nvSpPr>
          <p:cNvPr id="2" name="Holder 2"/>
          <p:cNvSpPr>
            <a:spLocks noGrp="1"/>
          </p:cNvSpPr>
          <p:nvPr>
            <p:ph type="title"/>
          </p:nvPr>
        </p:nvSpPr>
        <p:spPr>
          <a:xfrm>
            <a:off x="8286774" y="1596643"/>
            <a:ext cx="6441641" cy="869696"/>
          </a:xfrm>
          <a:prstGeom prst="rect">
            <a:avLst/>
          </a:prstGeom>
        </p:spPr>
        <p:txBody>
          <a:bodyPr wrap="square" lIns="0" tIns="0" rIns="0" bIns="0">
            <a:spAutoFit/>
          </a:bodyPr>
          <a:lstStyle>
            <a:lvl1pPr>
              <a:defRPr sz="5000" b="1" i="0">
                <a:solidFill>
                  <a:srgbClr val="F7F6F1"/>
                </a:solidFill>
                <a:latin typeface="Arial"/>
                <a:cs typeface="Arial"/>
              </a:defRPr>
            </a:lvl1pPr>
          </a:lstStyle>
          <a:p>
            <a:endParaRPr/>
          </a:p>
        </p:txBody>
      </p:sp>
      <p:sp>
        <p:nvSpPr>
          <p:cNvPr id="3" name="Holder 3"/>
          <p:cNvSpPr>
            <a:spLocks noGrp="1"/>
          </p:cNvSpPr>
          <p:nvPr>
            <p:ph type="body" idx="1"/>
          </p:nvPr>
        </p:nvSpPr>
        <p:spPr>
          <a:xfrm>
            <a:off x="1005205" y="2602611"/>
            <a:ext cx="18093690" cy="74683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10523601"/>
            <a:ext cx="6433312" cy="56578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10523601"/>
            <a:ext cx="4623943" cy="56578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4/7/2025</a:t>
            </a:fld>
            <a:endParaRPr lang="en-US"/>
          </a:p>
        </p:txBody>
      </p:sp>
      <p:sp>
        <p:nvSpPr>
          <p:cNvPr id="6" name="Holder 6"/>
          <p:cNvSpPr>
            <a:spLocks noGrp="1"/>
          </p:cNvSpPr>
          <p:nvPr>
            <p:ph type="sldNum" sz="quarter" idx="7"/>
          </p:nvPr>
        </p:nvSpPr>
        <p:spPr>
          <a:xfrm>
            <a:off x="14474953" y="10523601"/>
            <a:ext cx="4623943" cy="56578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hyperlink" Target="https://european-digital-innovation-hubs.ec.europa.eu/edih-catalogue/digihubl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hyperlink" Target="https://european-digital-innovation-hubs.ec.europa.eu/edih-catalogue/edih-digital-trust"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7.png"/><Relationship Id="rId4" Type="http://schemas.openxmlformats.org/officeDocument/2006/relationships/image" Target="../media/image12.png"/><Relationship Id="rId9" Type="http://schemas.openxmlformats.org/officeDocument/2006/relationships/hyperlink" Target="https://european-digital-innovation-hubs.ec.europa.eu/home"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22.emf"/><Relationship Id="rId13" Type="http://schemas.openxmlformats.org/officeDocument/2006/relationships/image" Target="../media/image25.png"/><Relationship Id="rId3" Type="http://schemas.openxmlformats.org/officeDocument/2006/relationships/image" Target="../media/image18.png"/><Relationship Id="rId7" Type="http://schemas.openxmlformats.org/officeDocument/2006/relationships/hyperlink" Target="https://european-digital-innovation-hubs.ec.europa.eu/media#service-brochure" TargetMode="External"/><Relationship Id="rId12" Type="http://schemas.openxmlformats.org/officeDocument/2006/relationships/hyperlink" Target="https://european-digital-innovation-hubs.ec.europa.eu/knowledge-hub/success-stories/enabling-digital-company-foundations-across-borders" TargetMode="External"/><Relationship Id="rId2" Type="http://schemas.openxmlformats.org/officeDocument/2006/relationships/hyperlink" Target="https://www.equanimity.li/" TargetMode="External"/><Relationship Id="rId16" Type="http://schemas.openxmlformats.org/officeDocument/2006/relationships/image" Target="../media/image28.png"/><Relationship Id="rId1" Type="http://schemas.openxmlformats.org/officeDocument/2006/relationships/slideLayout" Target="../slideLayouts/slideLayout4.xml"/><Relationship Id="rId6" Type="http://schemas.openxmlformats.org/officeDocument/2006/relationships/image" Target="../media/image21.svg"/><Relationship Id="rId11" Type="http://schemas.openxmlformats.org/officeDocument/2006/relationships/image" Target="../media/image24.svg"/><Relationship Id="rId5" Type="http://schemas.openxmlformats.org/officeDocument/2006/relationships/image" Target="../media/image20.png"/><Relationship Id="rId15" Type="http://schemas.openxmlformats.org/officeDocument/2006/relationships/image" Target="../media/image27.jpeg"/><Relationship Id="rId10" Type="http://schemas.openxmlformats.org/officeDocument/2006/relationships/image" Target="../media/image23.png"/><Relationship Id="rId4" Type="http://schemas.openxmlformats.org/officeDocument/2006/relationships/image" Target="../media/image19.emf"/><Relationship Id="rId9" Type="http://schemas.openxmlformats.org/officeDocument/2006/relationships/image" Target="../media/image17.png"/><Relationship Id="rId14" Type="http://schemas.openxmlformats.org/officeDocument/2006/relationships/image" Target="../media/image26.svg"/></Relationships>
</file>

<file path=ppt/slides/_rels/slide7.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9.emf"/><Relationship Id="rId7" Type="http://schemas.openxmlformats.org/officeDocument/2006/relationships/image" Target="../media/image33.sv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32.png"/><Relationship Id="rId5" Type="http://schemas.openxmlformats.org/officeDocument/2006/relationships/image" Target="../media/image31.svg"/><Relationship Id="rId10" Type="http://schemas.openxmlformats.org/officeDocument/2006/relationships/hyperlink" Target="https://european-digital-innovation-hubs.ec.europa.eu/knowledge-hub/success-stories/enabling-digital-company-foundations-across-borders" TargetMode="External"/><Relationship Id="rId4" Type="http://schemas.openxmlformats.org/officeDocument/2006/relationships/image" Target="../media/image30.png"/><Relationship Id="rId9" Type="http://schemas.openxmlformats.org/officeDocument/2006/relationships/image" Target="../media/image35.svg"/></Relationships>
</file>

<file path=ppt/slides/_rels/slide8.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4.svg"/><Relationship Id="rId3" Type="http://schemas.openxmlformats.org/officeDocument/2006/relationships/hyperlink" Target="https://european-digital-innovation-hubs.ec.europa.eu/media#service-brochure" TargetMode="External"/><Relationship Id="rId7" Type="http://schemas.openxmlformats.org/officeDocument/2006/relationships/image" Target="../media/image36.emf"/><Relationship Id="rId12" Type="http://schemas.openxmlformats.org/officeDocument/2006/relationships/image" Target="../media/image23.png"/><Relationship Id="rId17" Type="http://schemas.openxmlformats.org/officeDocument/2006/relationships/image" Target="../media/image27.jpeg"/><Relationship Id="rId2" Type="http://schemas.openxmlformats.org/officeDocument/2006/relationships/notesSlide" Target="../notesSlides/notesSlide4.xml"/><Relationship Id="rId16" Type="http://schemas.openxmlformats.org/officeDocument/2006/relationships/image" Target="../media/image26.svg"/><Relationship Id="rId1" Type="http://schemas.openxmlformats.org/officeDocument/2006/relationships/slideLayout" Target="../slideLayouts/slideLayout4.xml"/><Relationship Id="rId6" Type="http://schemas.openxmlformats.org/officeDocument/2006/relationships/hyperlink" Target="https://european-digital-innovation-hubs.ec.europa.eu/media#infographic" TargetMode="External"/><Relationship Id="rId11" Type="http://schemas.openxmlformats.org/officeDocument/2006/relationships/image" Target="../media/image37.png"/><Relationship Id="rId5" Type="http://schemas.openxmlformats.org/officeDocument/2006/relationships/image" Target="../media/image17.png"/><Relationship Id="rId15" Type="http://schemas.openxmlformats.org/officeDocument/2006/relationships/image" Target="../media/image25.png"/><Relationship Id="rId10" Type="http://schemas.openxmlformats.org/officeDocument/2006/relationships/image" Target="../media/image19.emf"/><Relationship Id="rId4" Type="http://schemas.openxmlformats.org/officeDocument/2006/relationships/image" Target="../media/image22.emf"/><Relationship Id="rId9" Type="http://schemas.openxmlformats.org/officeDocument/2006/relationships/image" Target="../media/image21.svg"/><Relationship Id="rId14" Type="http://schemas.openxmlformats.org/officeDocument/2006/relationships/hyperlink" Target="https://european-digital-innovation-hubs.ec.europa.eu/knowledge-hub/success-stories/public-api-foundation-digital-ecosystem-liechtenstein"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hyperlink" Target="https://european-digital-innovation-hubs.ec.europa.eu/media#infographic" TargetMode="External"/><Relationship Id="rId7" Type="http://schemas.openxmlformats.org/officeDocument/2006/relationships/image" Target="../media/image38.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31.svg"/><Relationship Id="rId5" Type="http://schemas.openxmlformats.org/officeDocument/2006/relationships/image" Target="../media/image30.png"/><Relationship Id="rId10" Type="http://schemas.openxmlformats.org/officeDocument/2006/relationships/hyperlink" Target="https://european-digital-innovation-hubs.ec.europa.eu/knowledge-hub/success-stories/public-api-foundation-digital-ecosystem-liechtenstein" TargetMode="External"/><Relationship Id="rId4" Type="http://schemas.openxmlformats.org/officeDocument/2006/relationships/image" Target="../media/image36.emf"/><Relationship Id="rId9" Type="http://schemas.openxmlformats.org/officeDocument/2006/relationships/image" Target="../media/image4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17229" y="6413500"/>
            <a:ext cx="18568035" cy="3069590"/>
          </a:xfrm>
          <a:prstGeom prst="rect">
            <a:avLst/>
          </a:prstGeom>
        </p:spPr>
        <p:txBody>
          <a:bodyPr vert="horz" wrap="square" lIns="0" tIns="654685" rIns="0" bIns="0" rtlCol="0">
            <a:spAutoFit/>
          </a:bodyPr>
          <a:lstStyle/>
          <a:p>
            <a:pPr marL="12700">
              <a:lnSpc>
                <a:spcPct val="100000"/>
              </a:lnSpc>
              <a:spcBef>
                <a:spcPts val="5155"/>
              </a:spcBef>
            </a:pPr>
            <a:r>
              <a:rPr sz="7200" b="1" dirty="0">
                <a:solidFill>
                  <a:srgbClr val="F7F6F1"/>
                </a:solidFill>
                <a:latin typeface="Arial"/>
                <a:cs typeface="Arial"/>
              </a:rPr>
              <a:t>European</a:t>
            </a:r>
            <a:r>
              <a:rPr sz="7200" b="1" spc="-50" dirty="0">
                <a:solidFill>
                  <a:srgbClr val="F7F6F1"/>
                </a:solidFill>
                <a:latin typeface="Arial"/>
                <a:cs typeface="Arial"/>
              </a:rPr>
              <a:t> </a:t>
            </a:r>
            <a:r>
              <a:rPr sz="7200" b="1" dirty="0">
                <a:solidFill>
                  <a:srgbClr val="F7F6F1"/>
                </a:solidFill>
                <a:latin typeface="Arial"/>
                <a:cs typeface="Arial"/>
              </a:rPr>
              <a:t>Digital</a:t>
            </a:r>
            <a:r>
              <a:rPr sz="7200" b="1" spc="-45" dirty="0">
                <a:solidFill>
                  <a:srgbClr val="F7F6F1"/>
                </a:solidFill>
                <a:latin typeface="Arial"/>
                <a:cs typeface="Arial"/>
              </a:rPr>
              <a:t> </a:t>
            </a:r>
            <a:r>
              <a:rPr sz="7200" b="1" dirty="0">
                <a:solidFill>
                  <a:srgbClr val="F7F6F1"/>
                </a:solidFill>
                <a:latin typeface="Arial"/>
                <a:cs typeface="Arial"/>
              </a:rPr>
              <a:t>Innovation</a:t>
            </a:r>
            <a:r>
              <a:rPr sz="7200" b="1" spc="-45" dirty="0">
                <a:solidFill>
                  <a:srgbClr val="F7F6F1"/>
                </a:solidFill>
                <a:latin typeface="Arial"/>
                <a:cs typeface="Arial"/>
              </a:rPr>
              <a:t> </a:t>
            </a:r>
            <a:r>
              <a:rPr sz="7200" b="1" dirty="0">
                <a:solidFill>
                  <a:srgbClr val="F7F6F1"/>
                </a:solidFill>
                <a:latin typeface="Arial"/>
                <a:cs typeface="Arial"/>
              </a:rPr>
              <a:t>Hubs</a:t>
            </a:r>
            <a:r>
              <a:rPr sz="7200" b="1" spc="-50" dirty="0">
                <a:solidFill>
                  <a:srgbClr val="F7F6F1"/>
                </a:solidFill>
                <a:latin typeface="Arial"/>
                <a:cs typeface="Arial"/>
              </a:rPr>
              <a:t> </a:t>
            </a:r>
            <a:r>
              <a:rPr sz="7200" b="1" spc="-10" dirty="0">
                <a:solidFill>
                  <a:srgbClr val="F7F6F1"/>
                </a:solidFill>
                <a:latin typeface="Arial"/>
                <a:cs typeface="Arial"/>
              </a:rPr>
              <a:t>Network</a:t>
            </a:r>
            <a:endParaRPr sz="7200">
              <a:latin typeface="Arial"/>
              <a:cs typeface="Arial"/>
            </a:endParaRPr>
          </a:p>
          <a:p>
            <a:pPr marL="24765">
              <a:lnSpc>
                <a:spcPct val="100000"/>
              </a:lnSpc>
              <a:spcBef>
                <a:spcPts val="3790"/>
              </a:spcBef>
            </a:pPr>
            <a:r>
              <a:rPr sz="5400" dirty="0">
                <a:solidFill>
                  <a:srgbClr val="FFFEFB"/>
                </a:solidFill>
                <a:latin typeface="Arial"/>
                <a:cs typeface="Arial"/>
              </a:rPr>
              <a:t>Driving</a:t>
            </a:r>
            <a:r>
              <a:rPr sz="5400" spc="-85" dirty="0">
                <a:solidFill>
                  <a:srgbClr val="FFFEFB"/>
                </a:solidFill>
                <a:latin typeface="Arial"/>
                <a:cs typeface="Arial"/>
              </a:rPr>
              <a:t> </a:t>
            </a:r>
            <a:r>
              <a:rPr sz="5400" dirty="0">
                <a:solidFill>
                  <a:srgbClr val="FFFEFB"/>
                </a:solidFill>
                <a:latin typeface="Arial"/>
                <a:cs typeface="Arial"/>
              </a:rPr>
              <a:t>the</a:t>
            </a:r>
            <a:r>
              <a:rPr sz="5400" spc="-70" dirty="0">
                <a:solidFill>
                  <a:srgbClr val="FFFEFB"/>
                </a:solidFill>
                <a:latin typeface="Arial"/>
                <a:cs typeface="Arial"/>
              </a:rPr>
              <a:t> </a:t>
            </a:r>
            <a:r>
              <a:rPr sz="5400" dirty="0">
                <a:solidFill>
                  <a:srgbClr val="FFFEFB"/>
                </a:solidFill>
                <a:latin typeface="Arial"/>
                <a:cs typeface="Arial"/>
              </a:rPr>
              <a:t>EU’s</a:t>
            </a:r>
            <a:r>
              <a:rPr sz="5400" spc="-65" dirty="0">
                <a:solidFill>
                  <a:srgbClr val="FFFEFB"/>
                </a:solidFill>
                <a:latin typeface="Arial"/>
                <a:cs typeface="Arial"/>
              </a:rPr>
              <a:t> </a:t>
            </a:r>
            <a:r>
              <a:rPr sz="5400" dirty="0">
                <a:solidFill>
                  <a:srgbClr val="FFFEFB"/>
                </a:solidFill>
                <a:latin typeface="Arial"/>
                <a:cs typeface="Arial"/>
              </a:rPr>
              <a:t>digital</a:t>
            </a:r>
            <a:r>
              <a:rPr sz="5400" spc="-70" dirty="0">
                <a:solidFill>
                  <a:srgbClr val="FFFEFB"/>
                </a:solidFill>
                <a:latin typeface="Arial"/>
                <a:cs typeface="Arial"/>
              </a:rPr>
              <a:t> </a:t>
            </a:r>
            <a:r>
              <a:rPr sz="5400" spc="-10" dirty="0">
                <a:solidFill>
                  <a:srgbClr val="FFFEFB"/>
                </a:solidFill>
                <a:latin typeface="Arial"/>
                <a:cs typeface="Arial"/>
              </a:rPr>
              <a:t>transformation</a:t>
            </a:r>
            <a:endParaRPr sz="54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icture Placeholder 194">
            <a:extLst>
              <a:ext uri="{FF2B5EF4-FFF2-40B4-BE49-F238E27FC236}">
                <a16:creationId xmlns:a16="http://schemas.microsoft.com/office/drawing/2014/main" id="{05DCA04E-9435-3355-FD9E-B386752B7776}"/>
              </a:ext>
            </a:extLst>
          </p:cNvPr>
          <p:cNvPicPr>
            <a:picLocks noChangeAspect="1"/>
          </p:cNvPicPr>
          <p:nvPr/>
        </p:nvPicPr>
        <p:blipFill rotWithShape="1">
          <a:blip r:embed="rId2"/>
          <a:srcRect l="-3757" t="5053" r="-3757" b="10657"/>
          <a:stretch/>
        </p:blipFill>
        <p:spPr>
          <a:xfrm>
            <a:off x="10533583" y="1742506"/>
            <a:ext cx="8994775" cy="7193644"/>
          </a:xfrm>
          <a:prstGeom prst="rect">
            <a:avLst/>
          </a:prstGeom>
        </p:spPr>
      </p:pic>
      <p:grpSp>
        <p:nvGrpSpPr>
          <p:cNvPr id="56" name="Group 55">
            <a:extLst>
              <a:ext uri="{FF2B5EF4-FFF2-40B4-BE49-F238E27FC236}">
                <a16:creationId xmlns:a16="http://schemas.microsoft.com/office/drawing/2014/main" id="{71A8E86E-985A-E0E0-7B2B-7744F961C2E1}"/>
              </a:ext>
            </a:extLst>
          </p:cNvPr>
          <p:cNvGrpSpPr/>
          <p:nvPr/>
        </p:nvGrpSpPr>
        <p:grpSpPr>
          <a:xfrm>
            <a:off x="14528296" y="5766139"/>
            <a:ext cx="612000" cy="612000"/>
            <a:chOff x="5626875" y="7765997"/>
            <a:chExt cx="341671" cy="356347"/>
          </a:xfrm>
        </p:grpSpPr>
        <p:sp>
          <p:nvSpPr>
            <p:cNvPr id="57" name="Teardrop 56">
              <a:extLst>
                <a:ext uri="{FF2B5EF4-FFF2-40B4-BE49-F238E27FC236}">
                  <a16:creationId xmlns:a16="http://schemas.microsoft.com/office/drawing/2014/main" id="{6B721584-C98B-33DB-B425-67E964F77E2E}"/>
                </a:ext>
              </a:extLst>
            </p:cNvPr>
            <p:cNvSpPr/>
            <p:nvPr/>
          </p:nvSpPr>
          <p:spPr>
            <a:xfrm rot="7872523">
              <a:off x="5619537" y="7773335"/>
              <a:ext cx="356347" cy="341671"/>
            </a:xfrm>
            <a:prstGeom prst="teardrop">
              <a:avLst/>
            </a:prstGeom>
            <a:solidFill>
              <a:srgbClr val="006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8" name="Oval 57">
              <a:extLst>
                <a:ext uri="{FF2B5EF4-FFF2-40B4-BE49-F238E27FC236}">
                  <a16:creationId xmlns:a16="http://schemas.microsoft.com/office/drawing/2014/main" id="{D1F28AED-1562-576C-7948-C235397AF11B}"/>
                </a:ext>
              </a:extLst>
            </p:cNvPr>
            <p:cNvSpPr/>
            <p:nvPr/>
          </p:nvSpPr>
          <p:spPr>
            <a:xfrm>
              <a:off x="5689710" y="783617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a:solidFill>
                    <a:srgbClr val="0068FF"/>
                  </a:solidFill>
                </a:rPr>
                <a:t>1</a:t>
              </a:r>
            </a:p>
          </p:txBody>
        </p:sp>
      </p:grpSp>
      <p:grpSp>
        <p:nvGrpSpPr>
          <p:cNvPr id="59" name="Group 58">
            <a:extLst>
              <a:ext uri="{FF2B5EF4-FFF2-40B4-BE49-F238E27FC236}">
                <a16:creationId xmlns:a16="http://schemas.microsoft.com/office/drawing/2014/main" id="{C970E77C-AD6B-0747-6796-EBEBABADEAA5}"/>
              </a:ext>
            </a:extLst>
          </p:cNvPr>
          <p:cNvGrpSpPr/>
          <p:nvPr/>
        </p:nvGrpSpPr>
        <p:grpSpPr>
          <a:xfrm rot="10800000">
            <a:off x="14598339" y="6657848"/>
            <a:ext cx="612000" cy="612000"/>
            <a:chOff x="5626875" y="7765997"/>
            <a:chExt cx="341671" cy="356347"/>
          </a:xfrm>
        </p:grpSpPr>
        <p:sp>
          <p:nvSpPr>
            <p:cNvPr id="62" name="Teardrop 61">
              <a:extLst>
                <a:ext uri="{FF2B5EF4-FFF2-40B4-BE49-F238E27FC236}">
                  <a16:creationId xmlns:a16="http://schemas.microsoft.com/office/drawing/2014/main" id="{0031F560-95B8-F18C-3C8C-A8A59405A32B}"/>
                </a:ext>
              </a:extLst>
            </p:cNvPr>
            <p:cNvSpPr/>
            <p:nvPr/>
          </p:nvSpPr>
          <p:spPr>
            <a:xfrm rot="7872523">
              <a:off x="5619537" y="7773335"/>
              <a:ext cx="356347" cy="341671"/>
            </a:xfrm>
            <a:prstGeom prst="teardrop">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3" name="Oval 62">
              <a:extLst>
                <a:ext uri="{FF2B5EF4-FFF2-40B4-BE49-F238E27FC236}">
                  <a16:creationId xmlns:a16="http://schemas.microsoft.com/office/drawing/2014/main" id="{A1BAA6FE-18C4-8439-6580-6948F4DEE76B}"/>
                </a:ext>
              </a:extLst>
            </p:cNvPr>
            <p:cNvSpPr/>
            <p:nvPr/>
          </p:nvSpPr>
          <p:spPr>
            <a:xfrm rot="10800000">
              <a:off x="5689710" y="783617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a:solidFill>
                    <a:srgbClr val="00B050"/>
                  </a:solidFill>
                </a:rPr>
                <a:t>2</a:t>
              </a:r>
            </a:p>
          </p:txBody>
        </p:sp>
      </p:grpSp>
      <p:pic>
        <p:nvPicPr>
          <p:cNvPr id="50" name="Picture 49" descr="A flag with a crown on it&#10;&#10;Description automatically generated with low confidence">
            <a:extLst>
              <a:ext uri="{FF2B5EF4-FFF2-40B4-BE49-F238E27FC236}">
                <a16:creationId xmlns:a16="http://schemas.microsoft.com/office/drawing/2014/main" id="{FBC244A7-55CC-95F7-EBD8-81908D1790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5742" y="1593788"/>
            <a:ext cx="1693623" cy="1016174"/>
          </a:xfrm>
          <a:prstGeom prst="rect">
            <a:avLst/>
          </a:prstGeom>
          <a:ln>
            <a:solidFill>
              <a:srgbClr val="0068FF"/>
            </a:solidFill>
          </a:ln>
        </p:spPr>
      </p:pic>
      <p:grpSp>
        <p:nvGrpSpPr>
          <p:cNvPr id="34" name="Group 33">
            <a:extLst>
              <a:ext uri="{FF2B5EF4-FFF2-40B4-BE49-F238E27FC236}">
                <a16:creationId xmlns:a16="http://schemas.microsoft.com/office/drawing/2014/main" id="{8DDD35B0-2241-E1D1-A64F-45FD031D5DDE}"/>
              </a:ext>
            </a:extLst>
          </p:cNvPr>
          <p:cNvGrpSpPr/>
          <p:nvPr/>
        </p:nvGrpSpPr>
        <p:grpSpPr>
          <a:xfrm>
            <a:off x="10528232" y="1415850"/>
            <a:ext cx="6278269" cy="400110"/>
            <a:chOff x="10528232" y="1415850"/>
            <a:chExt cx="6278269" cy="400110"/>
          </a:xfrm>
        </p:grpSpPr>
        <p:grpSp>
          <p:nvGrpSpPr>
            <p:cNvPr id="38" name="Group 37">
              <a:extLst>
                <a:ext uri="{FF2B5EF4-FFF2-40B4-BE49-F238E27FC236}">
                  <a16:creationId xmlns:a16="http://schemas.microsoft.com/office/drawing/2014/main" id="{054FAFA7-5794-6340-FB21-0C3BBEFA16BF}"/>
                </a:ext>
              </a:extLst>
            </p:cNvPr>
            <p:cNvGrpSpPr/>
            <p:nvPr/>
          </p:nvGrpSpPr>
          <p:grpSpPr>
            <a:xfrm rot="213777">
              <a:off x="10528232" y="1486964"/>
              <a:ext cx="221635" cy="221635"/>
              <a:chOff x="5626875" y="7765997"/>
              <a:chExt cx="341671" cy="356347"/>
            </a:xfrm>
          </p:grpSpPr>
          <p:sp>
            <p:nvSpPr>
              <p:cNvPr id="44" name="Teardrop 43">
                <a:extLst>
                  <a:ext uri="{FF2B5EF4-FFF2-40B4-BE49-F238E27FC236}">
                    <a16:creationId xmlns:a16="http://schemas.microsoft.com/office/drawing/2014/main" id="{450CC352-1640-98CF-784B-3DADE5BC0D31}"/>
                  </a:ext>
                </a:extLst>
              </p:cNvPr>
              <p:cNvSpPr/>
              <p:nvPr/>
            </p:nvSpPr>
            <p:spPr>
              <a:xfrm rot="7872523">
                <a:off x="5619537" y="7773335"/>
                <a:ext cx="356347" cy="341671"/>
              </a:xfrm>
              <a:prstGeom prst="teardrop">
                <a:avLst/>
              </a:prstGeom>
              <a:solidFill>
                <a:srgbClr val="006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5" name="Oval 44">
                <a:extLst>
                  <a:ext uri="{FF2B5EF4-FFF2-40B4-BE49-F238E27FC236}">
                    <a16:creationId xmlns:a16="http://schemas.microsoft.com/office/drawing/2014/main" id="{342D10FB-0FDC-463A-45EA-8582646EFB92}"/>
                  </a:ext>
                </a:extLst>
              </p:cNvPr>
              <p:cNvSpPr/>
              <p:nvPr/>
            </p:nvSpPr>
            <p:spPr>
              <a:xfrm rot="10800000">
                <a:off x="5689710" y="783617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srgbClr val="0068FF"/>
                  </a:solidFill>
                </a:endParaRPr>
              </a:p>
            </p:txBody>
          </p:sp>
        </p:grpSp>
        <p:sp>
          <p:nvSpPr>
            <p:cNvPr id="39" name="TextBox 38">
              <a:extLst>
                <a:ext uri="{FF2B5EF4-FFF2-40B4-BE49-F238E27FC236}">
                  <a16:creationId xmlns:a16="http://schemas.microsoft.com/office/drawing/2014/main" id="{C9825372-67BB-E1EF-576E-14E4E7E04703}"/>
                </a:ext>
              </a:extLst>
            </p:cNvPr>
            <p:cNvSpPr txBox="1"/>
            <p:nvPr/>
          </p:nvSpPr>
          <p:spPr>
            <a:xfrm>
              <a:off x="10791305" y="1415850"/>
              <a:ext cx="4978248" cy="400110"/>
            </a:xfrm>
            <a:prstGeom prst="rect">
              <a:avLst/>
            </a:prstGeom>
            <a:noFill/>
          </p:spPr>
          <p:txBody>
            <a:bodyPr wrap="square" rtlCol="0">
              <a:spAutoFit/>
            </a:bodyPr>
            <a:lstStyle/>
            <a:p>
              <a:r>
                <a:rPr lang="de-CH" sz="2000" dirty="0">
                  <a:latin typeface="EC Square Sans Cond Pro" panose="020B0506040000020004" pitchFamily="34" charset="0"/>
                </a:rPr>
                <a:t>EDIH</a:t>
              </a:r>
              <a:endParaRPr lang="de-CH" dirty="0">
                <a:latin typeface="EC Square Sans Cond Pro" panose="020B0506040000020004" pitchFamily="34" charset="0"/>
              </a:endParaRPr>
            </a:p>
          </p:txBody>
        </p:sp>
        <p:grpSp>
          <p:nvGrpSpPr>
            <p:cNvPr id="40" name="Group 39">
              <a:extLst>
                <a:ext uri="{FF2B5EF4-FFF2-40B4-BE49-F238E27FC236}">
                  <a16:creationId xmlns:a16="http://schemas.microsoft.com/office/drawing/2014/main" id="{BE5FE4AA-61C1-9B5B-49EE-EA3C01485F95}"/>
                </a:ext>
              </a:extLst>
            </p:cNvPr>
            <p:cNvGrpSpPr/>
            <p:nvPr/>
          </p:nvGrpSpPr>
          <p:grpSpPr>
            <a:xfrm rot="213777">
              <a:off x="11565180" y="1486964"/>
              <a:ext cx="221635" cy="221635"/>
              <a:chOff x="5626875" y="7765997"/>
              <a:chExt cx="341671" cy="356347"/>
            </a:xfrm>
          </p:grpSpPr>
          <p:sp>
            <p:nvSpPr>
              <p:cNvPr id="42" name="Teardrop 41">
                <a:extLst>
                  <a:ext uri="{FF2B5EF4-FFF2-40B4-BE49-F238E27FC236}">
                    <a16:creationId xmlns:a16="http://schemas.microsoft.com/office/drawing/2014/main" id="{64592D58-E33A-FC98-63B9-F45D19E9D58D}"/>
                  </a:ext>
                </a:extLst>
              </p:cNvPr>
              <p:cNvSpPr/>
              <p:nvPr/>
            </p:nvSpPr>
            <p:spPr>
              <a:xfrm rot="7872523">
                <a:off x="5619537" y="7773335"/>
                <a:ext cx="356347" cy="341671"/>
              </a:xfrm>
              <a:prstGeom prst="teardrop">
                <a:avLst/>
              </a:prstGeom>
              <a:solidFill>
                <a:srgbClr val="4191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3" name="Oval 42">
                <a:extLst>
                  <a:ext uri="{FF2B5EF4-FFF2-40B4-BE49-F238E27FC236}">
                    <a16:creationId xmlns:a16="http://schemas.microsoft.com/office/drawing/2014/main" id="{477F1CC8-70B2-3FD7-9936-A160F6505585}"/>
                  </a:ext>
                </a:extLst>
              </p:cNvPr>
              <p:cNvSpPr/>
              <p:nvPr/>
            </p:nvSpPr>
            <p:spPr>
              <a:xfrm rot="10800000">
                <a:off x="5689710" y="783617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solidFill>
                    <a:srgbClr val="0068FF"/>
                  </a:solidFill>
                </a:endParaRPr>
              </a:p>
            </p:txBody>
          </p:sp>
        </p:grpSp>
        <p:sp>
          <p:nvSpPr>
            <p:cNvPr id="41" name="TextBox 40">
              <a:extLst>
                <a:ext uri="{FF2B5EF4-FFF2-40B4-BE49-F238E27FC236}">
                  <a16:creationId xmlns:a16="http://schemas.microsoft.com/office/drawing/2014/main" id="{CD6297F5-91DD-CA8A-9C8C-C84C82B7CD34}"/>
                </a:ext>
              </a:extLst>
            </p:cNvPr>
            <p:cNvSpPr txBox="1"/>
            <p:nvPr/>
          </p:nvSpPr>
          <p:spPr>
            <a:xfrm>
              <a:off x="11828253" y="1415850"/>
              <a:ext cx="4978248" cy="400110"/>
            </a:xfrm>
            <a:prstGeom prst="rect">
              <a:avLst/>
            </a:prstGeom>
            <a:noFill/>
          </p:spPr>
          <p:txBody>
            <a:bodyPr wrap="square" rtlCol="0">
              <a:spAutoFit/>
            </a:bodyPr>
            <a:lstStyle/>
            <a:p>
              <a:r>
                <a:rPr lang="de-CH" sz="2000" dirty="0" err="1">
                  <a:latin typeface="EC Square Sans Cond Pro" panose="020B0506040000020004" pitchFamily="34" charset="0"/>
                </a:rPr>
                <a:t>SoE</a:t>
              </a:r>
              <a:endParaRPr lang="de-CH" dirty="0">
                <a:latin typeface="EC Square Sans Cond Pro" panose="020B0506040000020004" pitchFamily="34" charset="0"/>
              </a:endParaRPr>
            </a:p>
          </p:txBody>
        </p:sp>
      </p:grpSp>
      <p:grpSp>
        <p:nvGrpSpPr>
          <p:cNvPr id="46" name="Group 45">
            <a:extLst>
              <a:ext uri="{FF2B5EF4-FFF2-40B4-BE49-F238E27FC236}">
                <a16:creationId xmlns:a16="http://schemas.microsoft.com/office/drawing/2014/main" id="{153D770C-A926-CD2D-41A1-3ED6636BA480}"/>
              </a:ext>
            </a:extLst>
          </p:cNvPr>
          <p:cNvGrpSpPr/>
          <p:nvPr/>
        </p:nvGrpSpPr>
        <p:grpSpPr>
          <a:xfrm>
            <a:off x="10661650" y="9240957"/>
            <a:ext cx="5153794" cy="584775"/>
            <a:chOff x="10533583" y="9240950"/>
            <a:chExt cx="5153794" cy="860382"/>
          </a:xfrm>
        </p:grpSpPr>
        <p:sp>
          <p:nvSpPr>
            <p:cNvPr id="47" name="Rectangle 46">
              <a:extLst>
                <a:ext uri="{FF2B5EF4-FFF2-40B4-BE49-F238E27FC236}">
                  <a16:creationId xmlns:a16="http://schemas.microsoft.com/office/drawing/2014/main" id="{7630068C-6E55-F852-5241-960FF621B91D}"/>
                </a:ext>
              </a:extLst>
            </p:cNvPr>
            <p:cNvSpPr/>
            <p:nvPr/>
          </p:nvSpPr>
          <p:spPr>
            <a:xfrm>
              <a:off x="10533583" y="9417710"/>
              <a:ext cx="204267" cy="152401"/>
            </a:xfrm>
            <a:prstGeom prst="rect">
              <a:avLst/>
            </a:prstGeom>
            <a:solidFill>
              <a:srgbClr val="006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8" name="Rectangle 47">
              <a:extLst>
                <a:ext uri="{FF2B5EF4-FFF2-40B4-BE49-F238E27FC236}">
                  <a16:creationId xmlns:a16="http://schemas.microsoft.com/office/drawing/2014/main" id="{055441F8-D390-B9AB-2399-26A2A79ADC3E}"/>
                </a:ext>
              </a:extLst>
            </p:cNvPr>
            <p:cNvSpPr/>
            <p:nvPr/>
          </p:nvSpPr>
          <p:spPr>
            <a:xfrm>
              <a:off x="10533583" y="9754059"/>
              <a:ext cx="204267" cy="152399"/>
            </a:xfrm>
            <a:prstGeom prst="rect">
              <a:avLst/>
            </a:prstGeom>
            <a:solidFill>
              <a:srgbClr val="4191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49" name="TextBox 48">
              <a:extLst>
                <a:ext uri="{FF2B5EF4-FFF2-40B4-BE49-F238E27FC236}">
                  <a16:creationId xmlns:a16="http://schemas.microsoft.com/office/drawing/2014/main" id="{0DBB43B8-078B-DB16-95F4-D270F27EF4CF}"/>
                </a:ext>
              </a:extLst>
            </p:cNvPr>
            <p:cNvSpPr txBox="1"/>
            <p:nvPr/>
          </p:nvSpPr>
          <p:spPr>
            <a:xfrm>
              <a:off x="10709129" y="9240950"/>
              <a:ext cx="4978248" cy="860382"/>
            </a:xfrm>
            <a:prstGeom prst="rect">
              <a:avLst/>
            </a:prstGeom>
            <a:noFill/>
          </p:spPr>
          <p:txBody>
            <a:bodyPr wrap="square" rtlCol="0">
              <a:spAutoFit/>
            </a:bodyPr>
            <a:lstStyle/>
            <a:p>
              <a:r>
                <a:rPr lang="en-GR" sz="1600" kern="100" dirty="0">
                  <a:solidFill>
                    <a:schemeClr val="accent2"/>
                  </a:solidFill>
                  <a:latin typeface="Arial" panose="020B0604020202020204" pitchFamily="34" charset="0"/>
                  <a:ea typeface="Calibri" panose="020F0502020204030204" pitchFamily="34" charset="0"/>
                  <a:cs typeface="Arial" panose="020B0604020202020204" pitchFamily="34" charset="0"/>
                </a:rPr>
                <a:t>*</a:t>
              </a:r>
              <a:r>
                <a:rPr lang="en-GR" sz="1400" kern="100" dirty="0">
                  <a:solidFill>
                    <a:schemeClr val="accent2"/>
                  </a:solidFill>
                  <a:latin typeface="Arial" panose="020B0604020202020204" pitchFamily="34" charset="0"/>
                  <a:ea typeface="Calibri" panose="020F0502020204030204" pitchFamily="34" charset="0"/>
                  <a:cs typeface="Arial" panose="020B0604020202020204" pitchFamily="34" charset="0"/>
                </a:rPr>
                <a:t>European </a:t>
              </a:r>
              <a:r>
                <a:rPr lang="en-GR" sz="1400" b="1" kern="100" dirty="0">
                  <a:solidFill>
                    <a:schemeClr val="accent2"/>
                  </a:solidFill>
                  <a:latin typeface="Arial" panose="020B0604020202020204" pitchFamily="34" charset="0"/>
                  <a:ea typeface="Calibri" panose="020F0502020204030204" pitchFamily="34" charset="0"/>
                  <a:cs typeface="Arial" panose="020B0604020202020204" pitchFamily="34" charset="0"/>
                </a:rPr>
                <a:t>D</a:t>
              </a:r>
              <a:r>
                <a:rPr lang="en-GR" sz="1400" kern="100" dirty="0">
                  <a:solidFill>
                    <a:schemeClr val="accent2"/>
                  </a:solidFill>
                  <a:latin typeface="Arial" panose="020B0604020202020204" pitchFamily="34" charset="0"/>
                  <a:ea typeface="Calibri" panose="020F0502020204030204" pitchFamily="34" charset="0"/>
                  <a:cs typeface="Arial" panose="020B0604020202020204" pitchFamily="34" charset="0"/>
                </a:rPr>
                <a:t>igital </a:t>
              </a:r>
              <a:r>
                <a:rPr lang="en-GR" sz="1400" b="1" kern="100" dirty="0">
                  <a:solidFill>
                    <a:schemeClr val="accent2"/>
                  </a:solidFill>
                  <a:latin typeface="Arial" panose="020B0604020202020204" pitchFamily="34" charset="0"/>
                  <a:ea typeface="Calibri" panose="020F0502020204030204" pitchFamily="34" charset="0"/>
                  <a:cs typeface="Arial" panose="020B0604020202020204" pitchFamily="34" charset="0"/>
                </a:rPr>
                <a:t>I</a:t>
              </a:r>
              <a:r>
                <a:rPr lang="en-GR" sz="1400" kern="100" dirty="0">
                  <a:solidFill>
                    <a:schemeClr val="accent2"/>
                  </a:solidFill>
                  <a:latin typeface="Arial" panose="020B0604020202020204" pitchFamily="34" charset="0"/>
                  <a:ea typeface="Calibri" panose="020F0502020204030204" pitchFamily="34" charset="0"/>
                  <a:cs typeface="Arial" panose="020B0604020202020204" pitchFamily="34" charset="0"/>
                </a:rPr>
                <a:t>nnovation </a:t>
              </a:r>
              <a:r>
                <a:rPr lang="en-GR" sz="1400" b="1" kern="100" dirty="0">
                  <a:solidFill>
                    <a:schemeClr val="accent2"/>
                  </a:solidFill>
                  <a:latin typeface="Arial" panose="020B0604020202020204" pitchFamily="34" charset="0"/>
                  <a:ea typeface="Calibri" panose="020F0502020204030204" pitchFamily="34" charset="0"/>
                  <a:cs typeface="Arial" panose="020B0604020202020204" pitchFamily="34" charset="0"/>
                </a:rPr>
                <a:t>H</a:t>
              </a:r>
              <a:r>
                <a:rPr lang="en-GR" sz="1400" kern="100" dirty="0">
                  <a:solidFill>
                    <a:schemeClr val="accent2"/>
                  </a:solidFill>
                  <a:latin typeface="Arial" panose="020B0604020202020204" pitchFamily="34" charset="0"/>
                  <a:ea typeface="Calibri" panose="020F0502020204030204" pitchFamily="34" charset="0"/>
                  <a:cs typeface="Arial" panose="020B0604020202020204" pitchFamily="34" charset="0"/>
                </a:rPr>
                <a:t>ubs</a:t>
              </a:r>
              <a:endParaRPr lang="de-CH" sz="1400" dirty="0">
                <a:latin typeface="EC Square Sans Cond Pro" panose="020B0506040000020004" pitchFamily="34" charset="0"/>
              </a:endParaRPr>
            </a:p>
            <a:p>
              <a:r>
                <a:rPr lang="en-GR" sz="1600" kern="100" dirty="0">
                  <a:solidFill>
                    <a:srgbClr val="41914B"/>
                  </a:solidFill>
                  <a:latin typeface="Arial" panose="020B0604020202020204" pitchFamily="34" charset="0"/>
                  <a:ea typeface="Calibri" panose="020F0502020204030204" pitchFamily="34" charset="0"/>
                  <a:cs typeface="Arial" panose="020B0604020202020204" pitchFamily="34" charset="0"/>
                </a:rPr>
                <a:t>**</a:t>
              </a:r>
              <a:r>
                <a:rPr lang="en-GR" sz="1400" kern="100" dirty="0">
                  <a:solidFill>
                    <a:srgbClr val="41914B"/>
                  </a:solidFill>
                  <a:latin typeface="Arial" panose="020B0604020202020204" pitchFamily="34" charset="0"/>
                  <a:ea typeface="Calibri" panose="020F0502020204030204" pitchFamily="34" charset="0"/>
                  <a:cs typeface="Arial" panose="020B0604020202020204" pitchFamily="34" charset="0"/>
                </a:rPr>
                <a:t>Seal </a:t>
              </a:r>
              <a:r>
                <a:rPr lang="en-GR" sz="1400" b="1" kern="100" dirty="0">
                  <a:solidFill>
                    <a:srgbClr val="41914B"/>
                  </a:solidFill>
                  <a:latin typeface="Arial" panose="020B0604020202020204" pitchFamily="34" charset="0"/>
                  <a:ea typeface="Calibri" panose="020F0502020204030204" pitchFamily="34" charset="0"/>
                  <a:cs typeface="Arial" panose="020B0604020202020204" pitchFamily="34" charset="0"/>
                </a:rPr>
                <a:t>o</a:t>
              </a:r>
              <a:r>
                <a:rPr lang="en-GR" sz="1400" kern="100" dirty="0">
                  <a:solidFill>
                    <a:srgbClr val="41914B"/>
                  </a:solidFill>
                  <a:latin typeface="Arial" panose="020B0604020202020204" pitchFamily="34" charset="0"/>
                  <a:ea typeface="Calibri" panose="020F0502020204030204" pitchFamily="34" charset="0"/>
                  <a:cs typeface="Arial" panose="020B0604020202020204" pitchFamily="34" charset="0"/>
                </a:rPr>
                <a:t>f </a:t>
              </a:r>
              <a:r>
                <a:rPr lang="en-GR" sz="1400" b="1" kern="100" dirty="0">
                  <a:solidFill>
                    <a:srgbClr val="41914B"/>
                  </a:solidFill>
                  <a:latin typeface="Arial" panose="020B0604020202020204" pitchFamily="34" charset="0"/>
                  <a:ea typeface="Calibri" panose="020F0502020204030204" pitchFamily="34" charset="0"/>
                  <a:cs typeface="Arial" panose="020B0604020202020204" pitchFamily="34" charset="0"/>
                </a:rPr>
                <a:t>E</a:t>
              </a:r>
              <a:r>
                <a:rPr lang="en-GR" sz="1400" kern="100" dirty="0">
                  <a:solidFill>
                    <a:srgbClr val="41914B"/>
                  </a:solidFill>
                  <a:latin typeface="Arial" panose="020B0604020202020204" pitchFamily="34" charset="0"/>
                  <a:ea typeface="Calibri" panose="020F0502020204030204" pitchFamily="34" charset="0"/>
                  <a:cs typeface="Arial" panose="020B0604020202020204" pitchFamily="34" charset="0"/>
                </a:rPr>
                <a:t>xcellence</a:t>
              </a:r>
              <a:r>
                <a:rPr lang="en-US" sz="1400" kern="100" dirty="0">
                  <a:solidFill>
                    <a:srgbClr val="41914B"/>
                  </a:solidFill>
                  <a:latin typeface="Arial" panose="020B0604020202020204" pitchFamily="34" charset="0"/>
                  <a:ea typeface="Calibri" panose="020F0502020204030204" pitchFamily="34" charset="0"/>
                  <a:cs typeface="Arial" panose="020B0604020202020204" pitchFamily="34" charset="0"/>
                </a:rPr>
                <a:t> (</a:t>
              </a:r>
              <a:r>
                <a:rPr lang="en-US" sz="1400" kern="100" dirty="0" err="1">
                  <a:solidFill>
                    <a:srgbClr val="41914B"/>
                  </a:solidFill>
                  <a:latin typeface="Arial" panose="020B0604020202020204" pitchFamily="34" charset="0"/>
                  <a:ea typeface="Calibri" panose="020F0502020204030204" pitchFamily="34" charset="0"/>
                  <a:cs typeface="Arial" panose="020B0604020202020204" pitchFamily="34" charset="0"/>
                </a:rPr>
                <a:t>SoE</a:t>
              </a:r>
              <a:r>
                <a:rPr lang="en-US" sz="1400" kern="100" dirty="0">
                  <a:solidFill>
                    <a:srgbClr val="41914B"/>
                  </a:solidFill>
                  <a:latin typeface="Arial" panose="020B0604020202020204" pitchFamily="34" charset="0"/>
                  <a:ea typeface="Calibri" panose="020F0502020204030204" pitchFamily="34" charset="0"/>
                  <a:cs typeface="Arial" panose="020B0604020202020204" pitchFamily="34" charset="0"/>
                </a:rPr>
                <a:t>)</a:t>
              </a:r>
              <a:endParaRPr lang="de-CH" sz="1400" dirty="0">
                <a:solidFill>
                  <a:srgbClr val="41914B"/>
                </a:solidFill>
                <a:latin typeface="EC Square Sans Cond Pro" panose="020B0506040000020004" pitchFamily="34" charset="0"/>
              </a:endParaRPr>
            </a:p>
          </p:txBody>
        </p:sp>
      </p:grpSp>
      <p:sp>
        <p:nvSpPr>
          <p:cNvPr id="24" name="Round Diagonal Corner of Rectangle 18">
            <a:extLst>
              <a:ext uri="{FF2B5EF4-FFF2-40B4-BE49-F238E27FC236}">
                <a16:creationId xmlns:a16="http://schemas.microsoft.com/office/drawing/2014/main" id="{E275D5F7-E164-9348-A1C9-8B642F7DB881}"/>
              </a:ext>
            </a:extLst>
          </p:cNvPr>
          <p:cNvSpPr/>
          <p:nvPr/>
        </p:nvSpPr>
        <p:spPr>
          <a:xfrm>
            <a:off x="524680" y="3214482"/>
            <a:ext cx="9521389" cy="650192"/>
          </a:xfrm>
          <a:prstGeom prst="round2DiagRect">
            <a:avLst/>
          </a:prstGeom>
          <a:solidFill>
            <a:srgbClr val="FFFEFB"/>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b="1" dirty="0"/>
          </a:p>
        </p:txBody>
      </p:sp>
      <p:sp>
        <p:nvSpPr>
          <p:cNvPr id="25" name="Round Diagonal Corner of Rectangle 15">
            <a:extLst>
              <a:ext uri="{FF2B5EF4-FFF2-40B4-BE49-F238E27FC236}">
                <a16:creationId xmlns:a16="http://schemas.microsoft.com/office/drawing/2014/main" id="{77929157-1384-2713-C76A-72203DB9C2FE}"/>
              </a:ext>
            </a:extLst>
          </p:cNvPr>
          <p:cNvSpPr/>
          <p:nvPr/>
        </p:nvSpPr>
        <p:spPr>
          <a:xfrm>
            <a:off x="524680" y="3962627"/>
            <a:ext cx="9521389" cy="650192"/>
          </a:xfrm>
          <a:prstGeom prst="round2DiagRect">
            <a:avLst/>
          </a:prstGeom>
          <a:solidFill>
            <a:srgbClr val="FFFEFB"/>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b="1" dirty="0"/>
          </a:p>
        </p:txBody>
      </p:sp>
      <p:sp>
        <p:nvSpPr>
          <p:cNvPr id="27" name="TextBox 26">
            <a:extLst>
              <a:ext uri="{FF2B5EF4-FFF2-40B4-BE49-F238E27FC236}">
                <a16:creationId xmlns:a16="http://schemas.microsoft.com/office/drawing/2014/main" id="{DC22680C-1F78-DE08-8FBA-3E2A8ED8E7DF}"/>
              </a:ext>
            </a:extLst>
          </p:cNvPr>
          <p:cNvSpPr txBox="1"/>
          <p:nvPr/>
        </p:nvSpPr>
        <p:spPr>
          <a:xfrm>
            <a:off x="2704525" y="3233264"/>
            <a:ext cx="3638278" cy="646331"/>
          </a:xfrm>
          <a:prstGeom prst="rect">
            <a:avLst/>
          </a:prstGeom>
          <a:noFill/>
        </p:spPr>
        <p:txBody>
          <a:bodyPr wrap="square" rtlCol="0">
            <a:spAutoFit/>
          </a:bodyPr>
          <a:lstStyle/>
          <a:p>
            <a:pPr>
              <a:spcAft>
                <a:spcPts val="600"/>
              </a:spcAft>
            </a:pPr>
            <a:r>
              <a:rPr lang="en-US" sz="3600" kern="100" dirty="0">
                <a:solidFill>
                  <a:schemeClr val="accent2"/>
                </a:solidFill>
                <a:latin typeface="Arial" panose="020B0604020202020204" pitchFamily="34" charset="0"/>
                <a:ea typeface="Calibri" panose="020F0502020204030204" pitchFamily="34" charset="0"/>
                <a:cs typeface="Arial" panose="020B0604020202020204" pitchFamily="34" charset="0"/>
              </a:rPr>
              <a:t>1</a:t>
            </a:r>
            <a:r>
              <a:rPr lang="en-GR" sz="3600" kern="100" dirty="0">
                <a:solidFill>
                  <a:schemeClr val="accent2"/>
                </a:solidFill>
                <a:latin typeface="Arial" panose="020B0604020202020204" pitchFamily="34" charset="0"/>
                <a:ea typeface="Calibri" panose="020F0502020204030204" pitchFamily="34" charset="0"/>
                <a:cs typeface="Arial" panose="020B0604020202020204" pitchFamily="34" charset="0"/>
              </a:rPr>
              <a:t>/</a:t>
            </a:r>
            <a:r>
              <a:rPr lang="en-US" sz="3600" b="1" kern="100" dirty="0">
                <a:solidFill>
                  <a:schemeClr val="accent2"/>
                </a:solidFill>
                <a:latin typeface="Arial" panose="020B0604020202020204" pitchFamily="34" charset="0"/>
                <a:ea typeface="Calibri" panose="020F0502020204030204" pitchFamily="34" charset="0"/>
                <a:cs typeface="Arial" panose="020B0604020202020204" pitchFamily="34" charset="0"/>
              </a:rPr>
              <a:t>2</a:t>
            </a:r>
            <a:r>
              <a:rPr lang="en-GR" sz="3600" kern="100" dirty="0">
                <a:solidFill>
                  <a:schemeClr val="accent2"/>
                </a:solidFill>
                <a:latin typeface="Arial" panose="020B0604020202020204" pitchFamily="34" charset="0"/>
                <a:ea typeface="Calibri" panose="020F0502020204030204" pitchFamily="34" charset="0"/>
                <a:cs typeface="Arial" panose="020B0604020202020204" pitchFamily="34" charset="0"/>
              </a:rPr>
              <a:t>   </a:t>
            </a:r>
            <a:r>
              <a:rPr lang="el-GR" sz="3600" kern="100" dirty="0">
                <a:solidFill>
                  <a:schemeClr val="accent2"/>
                </a:solidFill>
                <a:latin typeface="Arial" panose="020B0604020202020204" pitchFamily="34" charset="0"/>
                <a:ea typeface="Calibri" panose="020F0502020204030204" pitchFamily="34" charset="0"/>
                <a:cs typeface="Arial" panose="020B0604020202020204" pitchFamily="34" charset="0"/>
              </a:rPr>
              <a:t>*</a:t>
            </a:r>
            <a:r>
              <a:rPr lang="en-GR" sz="3600" b="1" kern="100" dirty="0">
                <a:solidFill>
                  <a:schemeClr val="accent2"/>
                </a:solidFill>
                <a:latin typeface="Arial" panose="020B0604020202020204" pitchFamily="34" charset="0"/>
                <a:ea typeface="Calibri" panose="020F0502020204030204" pitchFamily="34" charset="0"/>
                <a:cs typeface="Arial" panose="020B0604020202020204" pitchFamily="34" charset="0"/>
              </a:rPr>
              <a:t>EDIH</a:t>
            </a:r>
            <a:endParaRPr lang="en-GR" sz="3200" kern="100" dirty="0">
              <a:solidFill>
                <a:schemeClr val="accent2"/>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70B25F69-5F63-E0E8-9F42-B645E003BA90}"/>
              </a:ext>
            </a:extLst>
          </p:cNvPr>
          <p:cNvSpPr txBox="1"/>
          <p:nvPr/>
        </p:nvSpPr>
        <p:spPr>
          <a:xfrm>
            <a:off x="2743457" y="4018215"/>
            <a:ext cx="3278435" cy="646331"/>
          </a:xfrm>
          <a:prstGeom prst="rect">
            <a:avLst/>
          </a:prstGeom>
          <a:noFill/>
        </p:spPr>
        <p:txBody>
          <a:bodyPr wrap="square" rtlCol="0">
            <a:spAutoFit/>
          </a:bodyPr>
          <a:lstStyle/>
          <a:p>
            <a:pPr>
              <a:spcAft>
                <a:spcPts val="600"/>
              </a:spcAft>
            </a:pPr>
            <a:r>
              <a:rPr lang="en-US" sz="3600" kern="100" dirty="0">
                <a:solidFill>
                  <a:srgbClr val="41914B"/>
                </a:solidFill>
                <a:latin typeface="Arial" panose="020B0604020202020204" pitchFamily="34" charset="0"/>
                <a:ea typeface="Calibri" panose="020F0502020204030204" pitchFamily="34" charset="0"/>
                <a:cs typeface="Arial" panose="020B0604020202020204" pitchFamily="34" charset="0"/>
              </a:rPr>
              <a:t>1</a:t>
            </a:r>
            <a:r>
              <a:rPr lang="en-GR" sz="3600" kern="100" dirty="0">
                <a:solidFill>
                  <a:srgbClr val="41914B"/>
                </a:solidFill>
                <a:latin typeface="Arial" panose="020B0604020202020204" pitchFamily="34" charset="0"/>
                <a:ea typeface="Calibri" panose="020F0502020204030204" pitchFamily="34" charset="0"/>
                <a:cs typeface="Arial" panose="020B0604020202020204" pitchFamily="34" charset="0"/>
              </a:rPr>
              <a:t>/</a:t>
            </a:r>
            <a:r>
              <a:rPr lang="en-US" sz="3600" b="1" kern="100" dirty="0">
                <a:solidFill>
                  <a:srgbClr val="41914B"/>
                </a:solidFill>
                <a:latin typeface="Arial" panose="020B0604020202020204" pitchFamily="34" charset="0"/>
                <a:ea typeface="Calibri" panose="020F0502020204030204" pitchFamily="34" charset="0"/>
                <a:cs typeface="Arial" panose="020B0604020202020204" pitchFamily="34" charset="0"/>
              </a:rPr>
              <a:t>2</a:t>
            </a:r>
            <a:r>
              <a:rPr lang="en-GR" sz="3600" kern="100" dirty="0">
                <a:solidFill>
                  <a:schemeClr val="accent5"/>
                </a:solidFill>
                <a:latin typeface="Arial" panose="020B0604020202020204" pitchFamily="34" charset="0"/>
                <a:ea typeface="Calibri" panose="020F0502020204030204" pitchFamily="34" charset="0"/>
                <a:cs typeface="Arial" panose="020B0604020202020204" pitchFamily="34" charset="0"/>
              </a:rPr>
              <a:t>  </a:t>
            </a:r>
            <a:r>
              <a:rPr lang="en-GR" sz="3600" kern="100" dirty="0">
                <a:solidFill>
                  <a:srgbClr val="41914B"/>
                </a:solidFill>
                <a:latin typeface="Arial" panose="020B0604020202020204" pitchFamily="34" charset="0"/>
                <a:ea typeface="Calibri" panose="020F0502020204030204" pitchFamily="34" charset="0"/>
                <a:cs typeface="Arial" panose="020B0604020202020204" pitchFamily="34" charset="0"/>
              </a:rPr>
              <a:t>**</a:t>
            </a:r>
            <a:r>
              <a:rPr lang="en-GR" sz="3600" b="1" kern="100" dirty="0">
                <a:solidFill>
                  <a:srgbClr val="41914B"/>
                </a:solidFill>
                <a:latin typeface="Arial" panose="020B0604020202020204" pitchFamily="34" charset="0"/>
                <a:ea typeface="Calibri" panose="020F0502020204030204" pitchFamily="34" charset="0"/>
                <a:cs typeface="Arial" panose="020B0604020202020204" pitchFamily="34" charset="0"/>
              </a:rPr>
              <a:t>SoE</a:t>
            </a:r>
            <a:endParaRPr lang="en-GR" sz="3600" kern="100" dirty="0">
              <a:solidFill>
                <a:srgbClr val="41914B"/>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29" name="Rectangle 28">
            <a:extLst>
              <a:ext uri="{FF2B5EF4-FFF2-40B4-BE49-F238E27FC236}">
                <a16:creationId xmlns:a16="http://schemas.microsoft.com/office/drawing/2014/main" id="{76A20581-5ECF-5600-63E7-3E74A1B62BA2}"/>
              </a:ext>
            </a:extLst>
          </p:cNvPr>
          <p:cNvSpPr/>
          <p:nvPr/>
        </p:nvSpPr>
        <p:spPr>
          <a:xfrm>
            <a:off x="6348435" y="3322844"/>
            <a:ext cx="630398" cy="382008"/>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R"/>
          </a:p>
        </p:txBody>
      </p:sp>
      <p:sp>
        <p:nvSpPr>
          <p:cNvPr id="32" name="Rectangle 31">
            <a:extLst>
              <a:ext uri="{FF2B5EF4-FFF2-40B4-BE49-F238E27FC236}">
                <a16:creationId xmlns:a16="http://schemas.microsoft.com/office/drawing/2014/main" id="{7714179F-EA7F-C2BA-6A5E-EE3D373353F8}"/>
              </a:ext>
            </a:extLst>
          </p:cNvPr>
          <p:cNvSpPr/>
          <p:nvPr/>
        </p:nvSpPr>
        <p:spPr>
          <a:xfrm>
            <a:off x="6348435" y="4115424"/>
            <a:ext cx="630397" cy="382007"/>
          </a:xfrm>
          <a:prstGeom prst="rect">
            <a:avLst/>
          </a:prstGeom>
          <a:solidFill>
            <a:srgbClr val="41914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R"/>
          </a:p>
        </p:txBody>
      </p:sp>
      <p:sp>
        <p:nvSpPr>
          <p:cNvPr id="6" name="object 6"/>
          <p:cNvSpPr/>
          <p:nvPr/>
        </p:nvSpPr>
        <p:spPr>
          <a:xfrm>
            <a:off x="514364" y="5061597"/>
            <a:ext cx="9537700" cy="1363980"/>
          </a:xfrm>
          <a:custGeom>
            <a:avLst/>
            <a:gdLst/>
            <a:ahLst/>
            <a:cxnLst/>
            <a:rect l="l" t="t" r="r" b="b"/>
            <a:pathLst>
              <a:path w="9537700" h="1363979">
                <a:moveTo>
                  <a:pt x="9537685" y="0"/>
                </a:moveTo>
                <a:lnTo>
                  <a:pt x="227250" y="0"/>
                </a:lnTo>
                <a:lnTo>
                  <a:pt x="181451" y="4616"/>
                </a:lnTo>
                <a:lnTo>
                  <a:pt x="138794" y="17858"/>
                </a:lnTo>
                <a:lnTo>
                  <a:pt x="100192" y="38811"/>
                </a:lnTo>
                <a:lnTo>
                  <a:pt x="66560" y="66560"/>
                </a:lnTo>
                <a:lnTo>
                  <a:pt x="38810" y="100193"/>
                </a:lnTo>
                <a:lnTo>
                  <a:pt x="17858" y="138795"/>
                </a:lnTo>
                <a:lnTo>
                  <a:pt x="4616" y="181453"/>
                </a:lnTo>
                <a:lnTo>
                  <a:pt x="0" y="227252"/>
                </a:lnTo>
                <a:lnTo>
                  <a:pt x="0" y="1363499"/>
                </a:lnTo>
                <a:lnTo>
                  <a:pt x="9310435" y="1363499"/>
                </a:lnTo>
                <a:lnTo>
                  <a:pt x="9356233" y="1358883"/>
                </a:lnTo>
                <a:lnTo>
                  <a:pt x="9398890" y="1345641"/>
                </a:lnTo>
                <a:lnTo>
                  <a:pt x="9437492" y="1324689"/>
                </a:lnTo>
                <a:lnTo>
                  <a:pt x="9471124" y="1296939"/>
                </a:lnTo>
                <a:lnTo>
                  <a:pt x="9498874" y="1263307"/>
                </a:lnTo>
                <a:lnTo>
                  <a:pt x="9519826" y="1224705"/>
                </a:lnTo>
                <a:lnTo>
                  <a:pt x="9533068" y="1182047"/>
                </a:lnTo>
                <a:lnTo>
                  <a:pt x="9537685" y="1136248"/>
                </a:lnTo>
                <a:lnTo>
                  <a:pt x="9537685" y="0"/>
                </a:lnTo>
                <a:close/>
              </a:path>
            </a:pathLst>
          </a:custGeom>
          <a:solidFill>
            <a:srgbClr val="FFFEFB"/>
          </a:solidFill>
        </p:spPr>
        <p:txBody>
          <a:bodyPr wrap="square" lIns="0" tIns="0" rIns="0" bIns="0" rtlCol="0"/>
          <a:lstStyle/>
          <a:p>
            <a:endParaRPr/>
          </a:p>
        </p:txBody>
      </p:sp>
      <p:sp>
        <p:nvSpPr>
          <p:cNvPr id="10" name="object 10"/>
          <p:cNvSpPr/>
          <p:nvPr/>
        </p:nvSpPr>
        <p:spPr>
          <a:xfrm>
            <a:off x="527048" y="5098972"/>
            <a:ext cx="1524000" cy="1338580"/>
          </a:xfrm>
          <a:custGeom>
            <a:avLst/>
            <a:gdLst/>
            <a:ahLst/>
            <a:cxnLst/>
            <a:rect l="l" t="t" r="r" b="b"/>
            <a:pathLst>
              <a:path w="1524000" h="1338579">
                <a:moveTo>
                  <a:pt x="1524000" y="223038"/>
                </a:moveTo>
                <a:lnTo>
                  <a:pt x="1524000" y="1115166"/>
                </a:lnTo>
                <a:lnTo>
                  <a:pt x="1519468" y="1160115"/>
                </a:lnTo>
                <a:lnTo>
                  <a:pt x="1506472" y="1201982"/>
                </a:lnTo>
                <a:lnTo>
                  <a:pt x="1485908" y="1239868"/>
                </a:lnTo>
                <a:lnTo>
                  <a:pt x="1458673" y="1272877"/>
                </a:lnTo>
                <a:lnTo>
                  <a:pt x="1425664" y="1300112"/>
                </a:lnTo>
                <a:lnTo>
                  <a:pt x="1387778" y="1320676"/>
                </a:lnTo>
                <a:lnTo>
                  <a:pt x="1345911" y="1333672"/>
                </a:lnTo>
                <a:lnTo>
                  <a:pt x="1300961" y="1338204"/>
                </a:lnTo>
                <a:lnTo>
                  <a:pt x="0" y="1338204"/>
                </a:lnTo>
                <a:lnTo>
                  <a:pt x="0" y="0"/>
                </a:lnTo>
                <a:lnTo>
                  <a:pt x="1300961" y="0"/>
                </a:lnTo>
                <a:lnTo>
                  <a:pt x="1345911" y="4531"/>
                </a:lnTo>
                <a:lnTo>
                  <a:pt x="1387778" y="17527"/>
                </a:lnTo>
                <a:lnTo>
                  <a:pt x="1425664" y="38091"/>
                </a:lnTo>
                <a:lnTo>
                  <a:pt x="1458673" y="65326"/>
                </a:lnTo>
                <a:lnTo>
                  <a:pt x="1485908" y="98335"/>
                </a:lnTo>
                <a:lnTo>
                  <a:pt x="1506472" y="136221"/>
                </a:lnTo>
                <a:lnTo>
                  <a:pt x="1519468" y="178088"/>
                </a:lnTo>
                <a:lnTo>
                  <a:pt x="1524000" y="223038"/>
                </a:lnTo>
                <a:close/>
              </a:path>
            </a:pathLst>
          </a:custGeom>
          <a:ln w="31750">
            <a:solidFill>
              <a:srgbClr val="0064FF"/>
            </a:solidFill>
          </a:ln>
        </p:spPr>
        <p:txBody>
          <a:bodyPr wrap="square" lIns="0" tIns="0" rIns="0" bIns="0" rtlCol="0"/>
          <a:lstStyle/>
          <a:p>
            <a:endParaRPr/>
          </a:p>
        </p:txBody>
      </p:sp>
      <p:sp>
        <p:nvSpPr>
          <p:cNvPr id="11" name="object 11"/>
          <p:cNvSpPr txBox="1">
            <a:spLocks noGrp="1"/>
          </p:cNvSpPr>
          <p:nvPr>
            <p:ph type="title"/>
          </p:nvPr>
        </p:nvSpPr>
        <p:spPr>
          <a:xfrm>
            <a:off x="2628530" y="1289165"/>
            <a:ext cx="8460729" cy="1551707"/>
          </a:xfrm>
          <a:prstGeom prst="rect">
            <a:avLst/>
          </a:prstGeom>
        </p:spPr>
        <p:txBody>
          <a:bodyPr vert="horz" wrap="square" lIns="0" tIns="12700" rIns="0" bIns="0" rtlCol="0">
            <a:spAutoFit/>
          </a:bodyPr>
          <a:lstStyle/>
          <a:p>
            <a:pPr marL="12700">
              <a:lnSpc>
                <a:spcPct val="100000"/>
              </a:lnSpc>
              <a:spcBef>
                <a:spcPts val="100"/>
              </a:spcBef>
            </a:pPr>
            <a:r>
              <a:rPr lang="en-US" sz="10000" b="0" spc="-10" dirty="0">
                <a:solidFill>
                  <a:srgbClr val="FF5A63"/>
                </a:solidFill>
              </a:rPr>
              <a:t>Liechtenstein</a:t>
            </a:r>
            <a:endParaRPr sz="10000" dirty="0">
              <a:latin typeface="Arial"/>
              <a:cs typeface="Arial"/>
            </a:endParaRPr>
          </a:p>
        </p:txBody>
      </p:sp>
      <p:sp>
        <p:nvSpPr>
          <p:cNvPr id="15" name="object 15"/>
          <p:cNvSpPr/>
          <p:nvPr/>
        </p:nvSpPr>
        <p:spPr>
          <a:xfrm>
            <a:off x="533027" y="2938818"/>
            <a:ext cx="9519285" cy="0"/>
          </a:xfrm>
          <a:custGeom>
            <a:avLst/>
            <a:gdLst/>
            <a:ahLst/>
            <a:cxnLst/>
            <a:rect l="l" t="t" r="r" b="b"/>
            <a:pathLst>
              <a:path w="9519285">
                <a:moveTo>
                  <a:pt x="0" y="0"/>
                </a:moveTo>
                <a:lnTo>
                  <a:pt x="9519023" y="1"/>
                </a:lnTo>
              </a:path>
            </a:pathLst>
          </a:custGeom>
          <a:ln w="25400">
            <a:solidFill>
              <a:srgbClr val="0064FF"/>
            </a:solidFill>
          </a:ln>
        </p:spPr>
        <p:txBody>
          <a:bodyPr wrap="square" lIns="0" tIns="0" rIns="0" bIns="0" rtlCol="0"/>
          <a:lstStyle/>
          <a:p>
            <a:endParaRPr/>
          </a:p>
        </p:txBody>
      </p:sp>
      <p:sp>
        <p:nvSpPr>
          <p:cNvPr id="16" name="object 16"/>
          <p:cNvSpPr/>
          <p:nvPr/>
        </p:nvSpPr>
        <p:spPr>
          <a:xfrm>
            <a:off x="533025" y="1315388"/>
            <a:ext cx="18995390" cy="0"/>
          </a:xfrm>
          <a:custGeom>
            <a:avLst/>
            <a:gdLst/>
            <a:ahLst/>
            <a:cxnLst/>
            <a:rect l="l" t="t" r="r" b="b"/>
            <a:pathLst>
              <a:path w="18995390">
                <a:moveTo>
                  <a:pt x="0" y="0"/>
                </a:moveTo>
                <a:lnTo>
                  <a:pt x="18995332" y="1"/>
                </a:lnTo>
              </a:path>
            </a:pathLst>
          </a:custGeom>
          <a:ln w="25400">
            <a:solidFill>
              <a:srgbClr val="0064FF"/>
            </a:solidFill>
          </a:ln>
        </p:spPr>
        <p:txBody>
          <a:bodyPr wrap="square" lIns="0" tIns="0" rIns="0" bIns="0" rtlCol="0"/>
          <a:lstStyle/>
          <a:p>
            <a:endParaRPr/>
          </a:p>
        </p:txBody>
      </p:sp>
      <p:sp>
        <p:nvSpPr>
          <p:cNvPr id="17" name="object 17"/>
          <p:cNvSpPr/>
          <p:nvPr/>
        </p:nvSpPr>
        <p:spPr>
          <a:xfrm>
            <a:off x="514364" y="4828617"/>
            <a:ext cx="9519285" cy="0"/>
          </a:xfrm>
          <a:custGeom>
            <a:avLst/>
            <a:gdLst/>
            <a:ahLst/>
            <a:cxnLst/>
            <a:rect l="l" t="t" r="r" b="b"/>
            <a:pathLst>
              <a:path w="9519285">
                <a:moveTo>
                  <a:pt x="0" y="0"/>
                </a:moveTo>
                <a:lnTo>
                  <a:pt x="9519023" y="1"/>
                </a:lnTo>
              </a:path>
            </a:pathLst>
          </a:custGeom>
          <a:ln w="25400">
            <a:solidFill>
              <a:srgbClr val="0064FF"/>
            </a:solidFill>
          </a:ln>
        </p:spPr>
        <p:txBody>
          <a:bodyPr wrap="square" lIns="0" tIns="0" rIns="0" bIns="0" rtlCol="0"/>
          <a:lstStyle/>
          <a:p>
            <a:endParaRPr/>
          </a:p>
        </p:txBody>
      </p:sp>
      <p:sp>
        <p:nvSpPr>
          <p:cNvPr id="18" name="object 18"/>
          <p:cNvSpPr txBox="1"/>
          <p:nvPr/>
        </p:nvSpPr>
        <p:spPr>
          <a:xfrm>
            <a:off x="738372" y="5197347"/>
            <a:ext cx="1059180" cy="1003300"/>
          </a:xfrm>
          <a:prstGeom prst="rect">
            <a:avLst/>
          </a:prstGeom>
        </p:spPr>
        <p:txBody>
          <a:bodyPr vert="horz" wrap="square" lIns="0" tIns="12700" rIns="0" bIns="0" rtlCol="0">
            <a:spAutoFit/>
          </a:bodyPr>
          <a:lstStyle/>
          <a:p>
            <a:pPr algn="ctr">
              <a:lnSpc>
                <a:spcPct val="100000"/>
              </a:lnSpc>
              <a:spcBef>
                <a:spcPts val="100"/>
              </a:spcBef>
            </a:pPr>
            <a:r>
              <a:rPr lang="en-US" sz="4000" b="1" spc="-25" dirty="0">
                <a:solidFill>
                  <a:srgbClr val="0064FF"/>
                </a:solidFill>
                <a:latin typeface="Arial"/>
                <a:cs typeface="Arial"/>
              </a:rPr>
              <a:t>10</a:t>
            </a:r>
            <a:endParaRPr sz="4000" dirty="0">
              <a:latin typeface="Arial"/>
              <a:cs typeface="Arial"/>
            </a:endParaRPr>
          </a:p>
          <a:p>
            <a:pPr algn="ctr">
              <a:lnSpc>
                <a:spcPct val="100000"/>
              </a:lnSpc>
              <a:spcBef>
                <a:spcPts val="15"/>
              </a:spcBef>
            </a:pPr>
            <a:r>
              <a:rPr sz="2400" spc="-10" dirty="0">
                <a:solidFill>
                  <a:srgbClr val="0064FF"/>
                </a:solidFill>
                <a:latin typeface="Arial"/>
                <a:cs typeface="Arial"/>
              </a:rPr>
              <a:t>Sectors</a:t>
            </a:r>
            <a:endParaRPr sz="2400" dirty="0">
              <a:latin typeface="Arial"/>
              <a:cs typeface="Arial"/>
            </a:endParaRPr>
          </a:p>
        </p:txBody>
      </p:sp>
      <p:sp>
        <p:nvSpPr>
          <p:cNvPr id="31" name="object 31"/>
          <p:cNvSpPr txBox="1"/>
          <p:nvPr/>
        </p:nvSpPr>
        <p:spPr>
          <a:xfrm>
            <a:off x="2659335" y="5287771"/>
            <a:ext cx="7443981" cy="843821"/>
          </a:xfrm>
          <a:prstGeom prst="rect">
            <a:avLst/>
          </a:prstGeom>
        </p:spPr>
        <p:txBody>
          <a:bodyPr vert="horz" wrap="square" lIns="0" tIns="12700" rIns="0" bIns="0" rtlCol="0">
            <a:spAutoFit/>
          </a:bodyPr>
          <a:lstStyle/>
          <a:p>
            <a:pPr marL="12700">
              <a:lnSpc>
                <a:spcPct val="100000"/>
              </a:lnSpc>
              <a:spcBef>
                <a:spcPts val="100"/>
              </a:spcBef>
            </a:pPr>
            <a:r>
              <a:rPr sz="5300" b="1" dirty="0">
                <a:solidFill>
                  <a:srgbClr val="0064FF"/>
                </a:solidFill>
                <a:latin typeface="Arial"/>
                <a:cs typeface="Arial"/>
              </a:rPr>
              <a:t>EDIHs</a:t>
            </a:r>
            <a:r>
              <a:rPr sz="5300" b="1" spc="-40" dirty="0">
                <a:solidFill>
                  <a:srgbClr val="0064FF"/>
                </a:solidFill>
                <a:latin typeface="Arial"/>
                <a:cs typeface="Arial"/>
              </a:rPr>
              <a:t> </a:t>
            </a:r>
            <a:r>
              <a:rPr sz="5300" b="1" dirty="0">
                <a:solidFill>
                  <a:srgbClr val="0064FF"/>
                </a:solidFill>
                <a:latin typeface="Arial"/>
                <a:cs typeface="Arial"/>
              </a:rPr>
              <a:t>in</a:t>
            </a:r>
            <a:r>
              <a:rPr sz="5300" b="1" spc="-235" dirty="0">
                <a:solidFill>
                  <a:srgbClr val="0064FF"/>
                </a:solidFill>
                <a:latin typeface="Arial"/>
                <a:cs typeface="Arial"/>
              </a:rPr>
              <a:t> </a:t>
            </a:r>
            <a:r>
              <a:rPr lang="en-US" sz="5300" b="1" spc="-10" dirty="0">
                <a:solidFill>
                  <a:srgbClr val="0064FF"/>
                </a:solidFill>
                <a:latin typeface="Arial"/>
                <a:cs typeface="Arial"/>
              </a:rPr>
              <a:t>Liechtenstein</a:t>
            </a:r>
            <a:endParaRPr sz="5300" dirty="0">
              <a:latin typeface="Arial"/>
              <a:cs typeface="Arial"/>
            </a:endParaRPr>
          </a:p>
        </p:txBody>
      </p:sp>
      <p:pic>
        <p:nvPicPr>
          <p:cNvPr id="53" name="object 53"/>
          <p:cNvPicPr/>
          <p:nvPr/>
        </p:nvPicPr>
        <p:blipFill>
          <a:blip r:embed="rId4" cstate="print"/>
          <a:stretch>
            <a:fillRect/>
          </a:stretch>
        </p:blipFill>
        <p:spPr>
          <a:xfrm>
            <a:off x="10569126" y="1530738"/>
            <a:ext cx="139844" cy="134084"/>
          </a:xfrm>
          <a:prstGeom prst="rect">
            <a:avLst/>
          </a:prstGeom>
        </p:spPr>
      </p:pic>
      <p:sp>
        <p:nvSpPr>
          <p:cNvPr id="60" name="object 60"/>
          <p:cNvSpPr txBox="1"/>
          <p:nvPr/>
        </p:nvSpPr>
        <p:spPr>
          <a:xfrm>
            <a:off x="15978314" y="9270492"/>
            <a:ext cx="3335654" cy="238760"/>
          </a:xfrm>
          <a:prstGeom prst="rect">
            <a:avLst/>
          </a:prstGeom>
        </p:spPr>
        <p:txBody>
          <a:bodyPr vert="horz" wrap="square" lIns="0" tIns="12700" rIns="0" bIns="0" rtlCol="0">
            <a:spAutoFit/>
          </a:bodyPr>
          <a:lstStyle/>
          <a:p>
            <a:pPr marL="12700">
              <a:lnSpc>
                <a:spcPct val="100000"/>
              </a:lnSpc>
              <a:spcBef>
                <a:spcPts val="100"/>
              </a:spcBef>
            </a:pPr>
            <a:r>
              <a:rPr sz="1400" dirty="0">
                <a:solidFill>
                  <a:srgbClr val="0064FF"/>
                </a:solidFill>
                <a:latin typeface="Arial"/>
                <a:cs typeface="Arial"/>
              </a:rPr>
              <a:t>*Funded</a:t>
            </a:r>
            <a:r>
              <a:rPr sz="1400" spc="-35" dirty="0">
                <a:solidFill>
                  <a:srgbClr val="0064FF"/>
                </a:solidFill>
                <a:latin typeface="Arial"/>
                <a:cs typeface="Arial"/>
              </a:rPr>
              <a:t> </a:t>
            </a:r>
            <a:r>
              <a:rPr sz="1400" dirty="0">
                <a:solidFill>
                  <a:srgbClr val="0064FF"/>
                </a:solidFill>
                <a:latin typeface="Arial"/>
                <a:cs typeface="Arial"/>
              </a:rPr>
              <a:t>un</a:t>
            </a:r>
            <a:r>
              <a:rPr lang="en-US" sz="1400" dirty="0">
                <a:solidFill>
                  <a:srgbClr val="0064FF"/>
                </a:solidFill>
                <a:latin typeface="Arial"/>
                <a:cs typeface="Arial"/>
              </a:rPr>
              <a:t>d</a:t>
            </a:r>
            <a:r>
              <a:rPr sz="1400" dirty="0">
                <a:solidFill>
                  <a:srgbClr val="0064FF"/>
                </a:solidFill>
                <a:latin typeface="Arial"/>
                <a:cs typeface="Arial"/>
              </a:rPr>
              <a:t>er</a:t>
            </a:r>
            <a:r>
              <a:rPr sz="1400" spc="-35" dirty="0">
                <a:solidFill>
                  <a:srgbClr val="0064FF"/>
                </a:solidFill>
                <a:latin typeface="Arial"/>
                <a:cs typeface="Arial"/>
              </a:rPr>
              <a:t> </a:t>
            </a:r>
            <a:r>
              <a:rPr sz="1400" dirty="0">
                <a:solidFill>
                  <a:srgbClr val="0064FF"/>
                </a:solidFill>
                <a:latin typeface="Arial"/>
                <a:cs typeface="Arial"/>
              </a:rPr>
              <a:t>Digital</a:t>
            </a:r>
            <a:r>
              <a:rPr sz="1400" spc="-25" dirty="0">
                <a:solidFill>
                  <a:srgbClr val="0064FF"/>
                </a:solidFill>
                <a:latin typeface="Arial"/>
                <a:cs typeface="Arial"/>
              </a:rPr>
              <a:t> </a:t>
            </a:r>
            <a:r>
              <a:rPr sz="1400" dirty="0">
                <a:solidFill>
                  <a:srgbClr val="0064FF"/>
                </a:solidFill>
                <a:latin typeface="Arial"/>
                <a:cs typeface="Arial"/>
              </a:rPr>
              <a:t>Europe</a:t>
            </a:r>
            <a:r>
              <a:rPr sz="1400" spc="-30" dirty="0">
                <a:solidFill>
                  <a:srgbClr val="0064FF"/>
                </a:solidFill>
                <a:latin typeface="Arial"/>
                <a:cs typeface="Arial"/>
              </a:rPr>
              <a:t> </a:t>
            </a:r>
            <a:r>
              <a:rPr sz="1400" spc="-10" dirty="0">
                <a:solidFill>
                  <a:srgbClr val="0064FF"/>
                </a:solidFill>
                <a:latin typeface="Arial"/>
                <a:cs typeface="Arial"/>
              </a:rPr>
              <a:t>Programme</a:t>
            </a:r>
            <a:endParaRPr sz="1400" dirty="0">
              <a:latin typeface="Arial"/>
              <a:cs typeface="Arial"/>
            </a:endParaRPr>
          </a:p>
        </p:txBody>
      </p:sp>
      <p:sp>
        <p:nvSpPr>
          <p:cNvPr id="2" name="Round Same-side Corner of Rectangle 215">
            <a:extLst>
              <a:ext uri="{FF2B5EF4-FFF2-40B4-BE49-F238E27FC236}">
                <a16:creationId xmlns:a16="http://schemas.microsoft.com/office/drawing/2014/main" id="{53BBC3D7-CED7-2552-7A2D-2A8EAFEB4738}"/>
              </a:ext>
            </a:extLst>
          </p:cNvPr>
          <p:cNvSpPr/>
          <p:nvPr/>
        </p:nvSpPr>
        <p:spPr>
          <a:xfrm rot="5400000">
            <a:off x="591763" y="3153533"/>
            <a:ext cx="1394571" cy="1524000"/>
          </a:xfrm>
          <a:prstGeom prst="round2SameRect">
            <a:avLst/>
          </a:prstGeom>
          <a:solidFill>
            <a:srgbClr val="FFFEFB"/>
          </a:solidFill>
          <a:ln w="3175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R"/>
          </a:p>
        </p:txBody>
      </p:sp>
      <p:sp>
        <p:nvSpPr>
          <p:cNvPr id="3" name="TextBox 2">
            <a:extLst>
              <a:ext uri="{FF2B5EF4-FFF2-40B4-BE49-F238E27FC236}">
                <a16:creationId xmlns:a16="http://schemas.microsoft.com/office/drawing/2014/main" id="{9A5BBFC6-3E5D-209E-6A67-5CDEF4FCB5BF}"/>
              </a:ext>
            </a:extLst>
          </p:cNvPr>
          <p:cNvSpPr txBox="1"/>
          <p:nvPr/>
        </p:nvSpPr>
        <p:spPr>
          <a:xfrm>
            <a:off x="503357" y="3340986"/>
            <a:ext cx="1528893" cy="1077218"/>
          </a:xfrm>
          <a:prstGeom prst="rect">
            <a:avLst/>
          </a:prstGeom>
          <a:noFill/>
        </p:spPr>
        <p:txBody>
          <a:bodyPr wrap="square">
            <a:spAutoFit/>
          </a:bodyPr>
          <a:lstStyle/>
          <a:p>
            <a:pPr algn="ctr"/>
            <a:r>
              <a:rPr lang="de-CH" sz="4400" b="1" dirty="0">
                <a:solidFill>
                  <a:schemeClr val="accent2"/>
                </a:solidFill>
                <a:latin typeface="Arial" panose="020B0604020202020204" pitchFamily="34" charset="0"/>
                <a:cs typeface="Arial" panose="020B0604020202020204" pitchFamily="34" charset="0"/>
              </a:rPr>
              <a:t>2</a:t>
            </a:r>
          </a:p>
          <a:p>
            <a:pPr algn="ctr"/>
            <a:r>
              <a:rPr lang="de-CH" sz="2000" dirty="0">
                <a:solidFill>
                  <a:schemeClr val="accent2"/>
                </a:solidFill>
                <a:latin typeface="Arial" panose="020B0604020202020204" pitchFamily="34" charset="0"/>
                <a:cs typeface="Arial" panose="020B0604020202020204" pitchFamily="34" charset="0"/>
              </a:rPr>
              <a:t>Members</a:t>
            </a:r>
            <a:endParaRPr lang="en-IE" sz="2000" dirty="0">
              <a:solidFill>
                <a:schemeClr val="accent2"/>
              </a:solidFill>
              <a:latin typeface="Arial" panose="020B0604020202020204" pitchFamily="34" charset="0"/>
              <a:cs typeface="Arial" panose="020B0604020202020204" pitchFamily="34" charset="0"/>
            </a:endParaRPr>
          </a:p>
        </p:txBody>
      </p:sp>
      <p:sp>
        <p:nvSpPr>
          <p:cNvPr id="4" name="object 7">
            <a:extLst>
              <a:ext uri="{FF2B5EF4-FFF2-40B4-BE49-F238E27FC236}">
                <a16:creationId xmlns:a16="http://schemas.microsoft.com/office/drawing/2014/main" id="{C48E6DA7-BBF4-8886-89A4-637B4F405DD1}"/>
              </a:ext>
            </a:extLst>
          </p:cNvPr>
          <p:cNvSpPr/>
          <p:nvPr/>
        </p:nvSpPr>
        <p:spPr>
          <a:xfrm>
            <a:off x="508651" y="6787324"/>
            <a:ext cx="5960783" cy="3183255"/>
          </a:xfrm>
          <a:custGeom>
            <a:avLst/>
            <a:gdLst/>
            <a:ahLst/>
            <a:cxnLst/>
            <a:rect l="l" t="t" r="r" b="b"/>
            <a:pathLst>
              <a:path w="2991485" h="3183254">
                <a:moveTo>
                  <a:pt x="2991066" y="0"/>
                </a:moveTo>
                <a:lnTo>
                  <a:pt x="0" y="0"/>
                </a:lnTo>
                <a:lnTo>
                  <a:pt x="0" y="2684128"/>
                </a:lnTo>
                <a:lnTo>
                  <a:pt x="2282" y="2732139"/>
                </a:lnTo>
                <a:lnTo>
                  <a:pt x="8989" y="2778858"/>
                </a:lnTo>
                <a:lnTo>
                  <a:pt x="19912" y="2824078"/>
                </a:lnTo>
                <a:lnTo>
                  <a:pt x="34842" y="2867588"/>
                </a:lnTo>
                <a:lnTo>
                  <a:pt x="53570" y="2909181"/>
                </a:lnTo>
                <a:lnTo>
                  <a:pt x="75887" y="2948647"/>
                </a:lnTo>
                <a:lnTo>
                  <a:pt x="101585" y="2985777"/>
                </a:lnTo>
                <a:lnTo>
                  <a:pt x="130454" y="3020362"/>
                </a:lnTo>
                <a:lnTo>
                  <a:pt x="162286" y="3052194"/>
                </a:lnTo>
                <a:lnTo>
                  <a:pt x="196872" y="3081063"/>
                </a:lnTo>
                <a:lnTo>
                  <a:pt x="234002" y="3106761"/>
                </a:lnTo>
                <a:lnTo>
                  <a:pt x="273467" y="3129078"/>
                </a:lnTo>
                <a:lnTo>
                  <a:pt x="315060" y="3147807"/>
                </a:lnTo>
                <a:lnTo>
                  <a:pt x="358571" y="3162737"/>
                </a:lnTo>
                <a:lnTo>
                  <a:pt x="403790" y="3173660"/>
                </a:lnTo>
                <a:lnTo>
                  <a:pt x="450510" y="3180367"/>
                </a:lnTo>
                <a:lnTo>
                  <a:pt x="498521" y="3182649"/>
                </a:lnTo>
                <a:lnTo>
                  <a:pt x="2492544" y="3182649"/>
                </a:lnTo>
                <a:lnTo>
                  <a:pt x="2540555" y="3180367"/>
                </a:lnTo>
                <a:lnTo>
                  <a:pt x="2587275" y="3173660"/>
                </a:lnTo>
                <a:lnTo>
                  <a:pt x="2632494" y="3162737"/>
                </a:lnTo>
                <a:lnTo>
                  <a:pt x="2676005" y="3147807"/>
                </a:lnTo>
                <a:lnTo>
                  <a:pt x="2717598" y="3129078"/>
                </a:lnTo>
                <a:lnTo>
                  <a:pt x="2757063" y="3106761"/>
                </a:lnTo>
                <a:lnTo>
                  <a:pt x="2794194" y="3081063"/>
                </a:lnTo>
                <a:lnTo>
                  <a:pt x="2828779" y="3052194"/>
                </a:lnTo>
                <a:lnTo>
                  <a:pt x="2860611" y="3020362"/>
                </a:lnTo>
                <a:lnTo>
                  <a:pt x="2889480" y="2985777"/>
                </a:lnTo>
                <a:lnTo>
                  <a:pt x="2915178" y="2948647"/>
                </a:lnTo>
                <a:lnTo>
                  <a:pt x="2937495" y="2909181"/>
                </a:lnTo>
                <a:lnTo>
                  <a:pt x="2956224" y="2867588"/>
                </a:lnTo>
                <a:lnTo>
                  <a:pt x="2971154" y="2824078"/>
                </a:lnTo>
                <a:lnTo>
                  <a:pt x="2982077" y="2778858"/>
                </a:lnTo>
                <a:lnTo>
                  <a:pt x="2988784" y="2732139"/>
                </a:lnTo>
                <a:lnTo>
                  <a:pt x="2991066" y="2684128"/>
                </a:lnTo>
                <a:lnTo>
                  <a:pt x="2991066" y="0"/>
                </a:lnTo>
                <a:close/>
              </a:path>
            </a:pathLst>
          </a:custGeom>
          <a:solidFill>
            <a:srgbClr val="FFFEFB"/>
          </a:solidFill>
        </p:spPr>
        <p:txBody>
          <a:bodyPr wrap="square" lIns="0" tIns="0" rIns="0" bIns="0" rtlCol="0"/>
          <a:lstStyle/>
          <a:p>
            <a:endParaRPr/>
          </a:p>
        </p:txBody>
      </p:sp>
      <p:sp>
        <p:nvSpPr>
          <p:cNvPr id="5" name="object 9">
            <a:extLst>
              <a:ext uri="{FF2B5EF4-FFF2-40B4-BE49-F238E27FC236}">
                <a16:creationId xmlns:a16="http://schemas.microsoft.com/office/drawing/2014/main" id="{0798EB54-09F1-2174-2ED5-A13345D401B1}"/>
              </a:ext>
            </a:extLst>
          </p:cNvPr>
          <p:cNvSpPr/>
          <p:nvPr/>
        </p:nvSpPr>
        <p:spPr>
          <a:xfrm>
            <a:off x="6623050" y="6724650"/>
            <a:ext cx="3131185" cy="3183255"/>
          </a:xfrm>
          <a:custGeom>
            <a:avLst/>
            <a:gdLst/>
            <a:ahLst/>
            <a:cxnLst/>
            <a:rect l="l" t="t" r="r" b="b"/>
            <a:pathLst>
              <a:path w="3131184" h="3183254">
                <a:moveTo>
                  <a:pt x="3130710" y="0"/>
                </a:moveTo>
                <a:lnTo>
                  <a:pt x="0" y="0"/>
                </a:lnTo>
                <a:lnTo>
                  <a:pt x="0" y="2660855"/>
                </a:lnTo>
                <a:lnTo>
                  <a:pt x="2132" y="2708349"/>
                </a:lnTo>
                <a:lnTo>
                  <a:pt x="8406" y="2754649"/>
                </a:lnTo>
                <a:lnTo>
                  <a:pt x="18639" y="2799569"/>
                </a:lnTo>
                <a:lnTo>
                  <a:pt x="32644" y="2842927"/>
                </a:lnTo>
                <a:lnTo>
                  <a:pt x="50240" y="2884537"/>
                </a:lnTo>
                <a:lnTo>
                  <a:pt x="71240" y="2924215"/>
                </a:lnTo>
                <a:lnTo>
                  <a:pt x="95461" y="2961778"/>
                </a:lnTo>
                <a:lnTo>
                  <a:pt x="122720" y="2997042"/>
                </a:lnTo>
                <a:lnTo>
                  <a:pt x="152830" y="3029821"/>
                </a:lnTo>
                <a:lnTo>
                  <a:pt x="185609" y="3059931"/>
                </a:lnTo>
                <a:lnTo>
                  <a:pt x="220873" y="3087189"/>
                </a:lnTo>
                <a:lnTo>
                  <a:pt x="258436" y="3111411"/>
                </a:lnTo>
                <a:lnTo>
                  <a:pt x="298114" y="3132411"/>
                </a:lnTo>
                <a:lnTo>
                  <a:pt x="339725" y="3150006"/>
                </a:lnTo>
                <a:lnTo>
                  <a:pt x="383082" y="3164012"/>
                </a:lnTo>
                <a:lnTo>
                  <a:pt x="428003" y="3174244"/>
                </a:lnTo>
                <a:lnTo>
                  <a:pt x="474303" y="3180519"/>
                </a:lnTo>
                <a:lnTo>
                  <a:pt x="521797" y="3182651"/>
                </a:lnTo>
                <a:lnTo>
                  <a:pt x="2608912" y="3182651"/>
                </a:lnTo>
                <a:lnTo>
                  <a:pt x="2656406" y="3180519"/>
                </a:lnTo>
                <a:lnTo>
                  <a:pt x="2702706" y="3174244"/>
                </a:lnTo>
                <a:lnTo>
                  <a:pt x="2747627" y="3164012"/>
                </a:lnTo>
                <a:lnTo>
                  <a:pt x="2790984" y="3150006"/>
                </a:lnTo>
                <a:lnTo>
                  <a:pt x="2832595" y="3132411"/>
                </a:lnTo>
                <a:lnTo>
                  <a:pt x="2872273" y="3111411"/>
                </a:lnTo>
                <a:lnTo>
                  <a:pt x="2909836" y="3087189"/>
                </a:lnTo>
                <a:lnTo>
                  <a:pt x="2945100" y="3059931"/>
                </a:lnTo>
                <a:lnTo>
                  <a:pt x="2977879" y="3029821"/>
                </a:lnTo>
                <a:lnTo>
                  <a:pt x="3007989" y="2997042"/>
                </a:lnTo>
                <a:lnTo>
                  <a:pt x="3035248" y="2961778"/>
                </a:lnTo>
                <a:lnTo>
                  <a:pt x="3059469" y="2924215"/>
                </a:lnTo>
                <a:lnTo>
                  <a:pt x="3080469" y="2884537"/>
                </a:lnTo>
                <a:lnTo>
                  <a:pt x="3098065" y="2842927"/>
                </a:lnTo>
                <a:lnTo>
                  <a:pt x="3112070" y="2799569"/>
                </a:lnTo>
                <a:lnTo>
                  <a:pt x="3122303" y="2754649"/>
                </a:lnTo>
                <a:lnTo>
                  <a:pt x="3128577" y="2708349"/>
                </a:lnTo>
                <a:lnTo>
                  <a:pt x="3130710" y="2660855"/>
                </a:lnTo>
                <a:lnTo>
                  <a:pt x="3130710" y="0"/>
                </a:lnTo>
                <a:close/>
              </a:path>
            </a:pathLst>
          </a:custGeom>
          <a:solidFill>
            <a:srgbClr val="FFFEFB"/>
          </a:solidFill>
        </p:spPr>
        <p:txBody>
          <a:bodyPr wrap="square" lIns="0" tIns="0" rIns="0" bIns="0" rtlCol="0"/>
          <a:lstStyle/>
          <a:p>
            <a:endParaRPr/>
          </a:p>
        </p:txBody>
      </p:sp>
      <p:sp>
        <p:nvSpPr>
          <p:cNvPr id="7" name="object 12">
            <a:extLst>
              <a:ext uri="{FF2B5EF4-FFF2-40B4-BE49-F238E27FC236}">
                <a16:creationId xmlns:a16="http://schemas.microsoft.com/office/drawing/2014/main" id="{1FB49AF2-DCEB-A8AB-44C2-CA5B59B6C73A}"/>
              </a:ext>
            </a:extLst>
          </p:cNvPr>
          <p:cNvSpPr txBox="1"/>
          <p:nvPr/>
        </p:nvSpPr>
        <p:spPr>
          <a:xfrm>
            <a:off x="738372" y="6985251"/>
            <a:ext cx="5283520" cy="2061398"/>
          </a:xfrm>
          <a:prstGeom prst="rect">
            <a:avLst/>
          </a:prstGeom>
        </p:spPr>
        <p:txBody>
          <a:bodyPr vert="horz" wrap="square" lIns="0" tIns="8255" rIns="0" bIns="0" rtlCol="0">
            <a:spAutoFit/>
          </a:bodyPr>
          <a:lstStyle/>
          <a:p>
            <a:pPr marL="12700" marR="5080" algn="l">
              <a:lnSpc>
                <a:spcPct val="107100"/>
              </a:lnSpc>
              <a:spcBef>
                <a:spcPts val="90"/>
              </a:spcBef>
            </a:pPr>
            <a:r>
              <a:rPr lang="en-US" sz="1800" dirty="0">
                <a:latin typeface="Arial"/>
                <a:cs typeface="Arial"/>
              </a:rPr>
              <a:t>Serves a diverse array of sectors, demonstrating their commitment to advancing digital innovation across various industries, including manufacturing and processing, energy, transport and mobility, environment, security, public administration, financial, as well as community-led local development, and construction and assembly.</a:t>
            </a:r>
          </a:p>
        </p:txBody>
      </p:sp>
      <p:sp>
        <p:nvSpPr>
          <p:cNvPr id="8" name="object 13">
            <a:extLst>
              <a:ext uri="{FF2B5EF4-FFF2-40B4-BE49-F238E27FC236}">
                <a16:creationId xmlns:a16="http://schemas.microsoft.com/office/drawing/2014/main" id="{3CBDFF1D-1D1E-F0E6-0DF9-F95D277AD42D}"/>
              </a:ext>
            </a:extLst>
          </p:cNvPr>
          <p:cNvSpPr txBox="1"/>
          <p:nvPr/>
        </p:nvSpPr>
        <p:spPr>
          <a:xfrm>
            <a:off x="6819333" y="6964846"/>
            <a:ext cx="2731135" cy="2064604"/>
          </a:xfrm>
          <a:prstGeom prst="rect">
            <a:avLst/>
          </a:prstGeom>
        </p:spPr>
        <p:txBody>
          <a:bodyPr vert="horz" wrap="square" lIns="0" tIns="11430" rIns="0" bIns="0" rtlCol="0">
            <a:spAutoFit/>
          </a:bodyPr>
          <a:lstStyle/>
          <a:p>
            <a:pPr marL="12700" marR="5080">
              <a:lnSpc>
                <a:spcPct val="107100"/>
              </a:lnSpc>
              <a:spcBef>
                <a:spcPts val="90"/>
              </a:spcBef>
            </a:pPr>
            <a:r>
              <a:rPr lang="en-US" sz="1800" dirty="0">
                <a:latin typeface="Arial"/>
                <a:cs typeface="Arial"/>
              </a:rPr>
              <a:t>Plays a key role in making the country a leader in positive digital transformation, connecting people through trustworthy and transparent technologies.</a:t>
            </a:r>
            <a:endParaRPr sz="1800" dirty="0">
              <a:latin typeface="Arial"/>
              <a:cs typeface="Arial"/>
            </a:endParaRPr>
          </a:p>
        </p:txBody>
      </p:sp>
      <p:sp>
        <p:nvSpPr>
          <p:cNvPr id="9" name="object 32">
            <a:extLst>
              <a:ext uri="{FF2B5EF4-FFF2-40B4-BE49-F238E27FC236}">
                <a16:creationId xmlns:a16="http://schemas.microsoft.com/office/drawing/2014/main" id="{0C0FEAF1-E87E-71BD-B3C2-58D2DBFD5345}"/>
              </a:ext>
            </a:extLst>
          </p:cNvPr>
          <p:cNvSpPr/>
          <p:nvPr/>
        </p:nvSpPr>
        <p:spPr>
          <a:xfrm>
            <a:off x="755650" y="6877050"/>
            <a:ext cx="2712720" cy="0"/>
          </a:xfrm>
          <a:custGeom>
            <a:avLst/>
            <a:gdLst/>
            <a:ahLst/>
            <a:cxnLst/>
            <a:rect l="l" t="t" r="r" b="b"/>
            <a:pathLst>
              <a:path w="2712720">
                <a:moveTo>
                  <a:pt x="0" y="0"/>
                </a:moveTo>
                <a:lnTo>
                  <a:pt x="2712501" y="1"/>
                </a:lnTo>
              </a:path>
            </a:pathLst>
          </a:custGeom>
          <a:ln w="25400">
            <a:solidFill>
              <a:srgbClr val="FF5A63"/>
            </a:solidFill>
          </a:ln>
        </p:spPr>
        <p:txBody>
          <a:bodyPr wrap="square" lIns="0" tIns="0" rIns="0" bIns="0" rtlCol="0"/>
          <a:lstStyle/>
          <a:p>
            <a:endParaRPr/>
          </a:p>
        </p:txBody>
      </p:sp>
      <p:sp>
        <p:nvSpPr>
          <p:cNvPr id="12" name="object 33">
            <a:extLst>
              <a:ext uri="{FF2B5EF4-FFF2-40B4-BE49-F238E27FC236}">
                <a16:creationId xmlns:a16="http://schemas.microsoft.com/office/drawing/2014/main" id="{96200775-1D7C-06F0-417C-CB50491C0D70}"/>
              </a:ext>
            </a:extLst>
          </p:cNvPr>
          <p:cNvSpPr/>
          <p:nvPr/>
        </p:nvSpPr>
        <p:spPr>
          <a:xfrm>
            <a:off x="6740593" y="6861488"/>
            <a:ext cx="2893060" cy="0"/>
          </a:xfrm>
          <a:custGeom>
            <a:avLst/>
            <a:gdLst/>
            <a:ahLst/>
            <a:cxnLst/>
            <a:rect l="l" t="t" r="r" b="b"/>
            <a:pathLst>
              <a:path w="2893059">
                <a:moveTo>
                  <a:pt x="0" y="0"/>
                </a:moveTo>
                <a:lnTo>
                  <a:pt x="2892517" y="1"/>
                </a:lnTo>
              </a:path>
            </a:pathLst>
          </a:custGeom>
          <a:ln w="25400">
            <a:solidFill>
              <a:srgbClr val="0064FF"/>
            </a:solidFill>
          </a:ln>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 Diagonal Corner of Rectangle 31">
            <a:extLst>
              <a:ext uri="{FF2B5EF4-FFF2-40B4-BE49-F238E27FC236}">
                <a16:creationId xmlns:a16="http://schemas.microsoft.com/office/drawing/2014/main" id="{017D0268-C633-9A0D-E970-5FEDC93775B1}"/>
              </a:ext>
            </a:extLst>
          </p:cNvPr>
          <p:cNvSpPr/>
          <p:nvPr/>
        </p:nvSpPr>
        <p:spPr>
          <a:xfrm>
            <a:off x="7753446" y="4249815"/>
            <a:ext cx="4428965" cy="2816070"/>
          </a:xfrm>
          <a:prstGeom prst="round2DiagRect">
            <a:avLst/>
          </a:prstGeom>
          <a:solidFill>
            <a:srgbClr val="FFFEFB"/>
          </a:solidFill>
          <a:ln w="50800">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sz="2000" b="1" dirty="0">
              <a:ln>
                <a:solidFill>
                  <a:srgbClr val="FFFEFB"/>
                </a:solidFill>
              </a:ln>
              <a:latin typeface="Arial Black" panose="020B0604020202020204" pitchFamily="34" charset="0"/>
              <a:cs typeface="Arial Black" panose="020B0604020202020204" pitchFamily="34" charset="0"/>
            </a:endParaRPr>
          </a:p>
        </p:txBody>
      </p:sp>
      <p:sp>
        <p:nvSpPr>
          <p:cNvPr id="8" name="Round Diagonal Corner of Rectangle 9">
            <a:extLst>
              <a:ext uri="{FF2B5EF4-FFF2-40B4-BE49-F238E27FC236}">
                <a16:creationId xmlns:a16="http://schemas.microsoft.com/office/drawing/2014/main" id="{7ACF42DE-A0B7-8110-C8CD-7877C9803083}"/>
              </a:ext>
            </a:extLst>
          </p:cNvPr>
          <p:cNvSpPr/>
          <p:nvPr/>
        </p:nvSpPr>
        <p:spPr>
          <a:xfrm>
            <a:off x="7749240" y="6572250"/>
            <a:ext cx="4428963" cy="663510"/>
          </a:xfrm>
          <a:prstGeom prst="round2Diag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digihub.li</a:t>
            </a:r>
          </a:p>
        </p:txBody>
      </p:sp>
      <p:sp>
        <p:nvSpPr>
          <p:cNvPr id="2" name="object 2"/>
          <p:cNvSpPr/>
          <p:nvPr/>
        </p:nvSpPr>
        <p:spPr>
          <a:xfrm>
            <a:off x="812024" y="258720"/>
            <a:ext cx="18480405" cy="1031875"/>
          </a:xfrm>
          <a:custGeom>
            <a:avLst/>
            <a:gdLst/>
            <a:ahLst/>
            <a:cxnLst/>
            <a:rect l="l" t="t" r="r" b="b"/>
            <a:pathLst>
              <a:path w="18480405" h="1031875">
                <a:moveTo>
                  <a:pt x="18480050" y="0"/>
                </a:moveTo>
                <a:lnTo>
                  <a:pt x="171926" y="0"/>
                </a:lnTo>
                <a:lnTo>
                  <a:pt x="126221" y="6141"/>
                </a:lnTo>
                <a:lnTo>
                  <a:pt x="85151" y="23473"/>
                </a:lnTo>
                <a:lnTo>
                  <a:pt x="50356" y="50356"/>
                </a:lnTo>
                <a:lnTo>
                  <a:pt x="23473" y="85152"/>
                </a:lnTo>
                <a:lnTo>
                  <a:pt x="6141" y="126223"/>
                </a:lnTo>
                <a:lnTo>
                  <a:pt x="0" y="171928"/>
                </a:lnTo>
                <a:lnTo>
                  <a:pt x="0" y="1031493"/>
                </a:lnTo>
                <a:lnTo>
                  <a:pt x="18308118" y="1031493"/>
                </a:lnTo>
                <a:lnTo>
                  <a:pt x="18353825" y="1025352"/>
                </a:lnTo>
                <a:lnTo>
                  <a:pt x="18394896" y="1008020"/>
                </a:lnTo>
                <a:lnTo>
                  <a:pt x="18429693" y="981136"/>
                </a:lnTo>
                <a:lnTo>
                  <a:pt x="18456577" y="946340"/>
                </a:lnTo>
                <a:lnTo>
                  <a:pt x="18473909" y="905269"/>
                </a:lnTo>
                <a:lnTo>
                  <a:pt x="18480050" y="859563"/>
                </a:lnTo>
                <a:lnTo>
                  <a:pt x="18480050" y="0"/>
                </a:lnTo>
                <a:close/>
              </a:path>
            </a:pathLst>
          </a:custGeom>
          <a:solidFill>
            <a:srgbClr val="FFFEFB"/>
          </a:solidFill>
        </p:spPr>
        <p:txBody>
          <a:bodyPr wrap="square" lIns="0" tIns="0" rIns="0" bIns="0" rtlCol="0"/>
          <a:lstStyle/>
          <a:p>
            <a:endParaRPr/>
          </a:p>
        </p:txBody>
      </p:sp>
      <p:sp>
        <p:nvSpPr>
          <p:cNvPr id="18" name="object 18"/>
          <p:cNvSpPr txBox="1">
            <a:spLocks noGrp="1"/>
          </p:cNvSpPr>
          <p:nvPr>
            <p:ph type="title"/>
          </p:nvPr>
        </p:nvSpPr>
        <p:spPr>
          <a:xfrm>
            <a:off x="1562098" y="328676"/>
            <a:ext cx="16979900" cy="848360"/>
          </a:xfrm>
          <a:prstGeom prst="rect">
            <a:avLst/>
          </a:prstGeom>
        </p:spPr>
        <p:txBody>
          <a:bodyPr vert="horz" wrap="square" lIns="0" tIns="12700" rIns="0" bIns="0" rtlCol="0">
            <a:spAutoFit/>
          </a:bodyPr>
          <a:lstStyle/>
          <a:p>
            <a:pPr marL="12700" algn="ctr">
              <a:lnSpc>
                <a:spcPct val="100000"/>
              </a:lnSpc>
              <a:spcBef>
                <a:spcPts val="100"/>
              </a:spcBef>
            </a:pPr>
            <a:r>
              <a:rPr lang="en-US" sz="5400" dirty="0">
                <a:solidFill>
                  <a:srgbClr val="FF5A63"/>
                </a:solidFill>
              </a:rPr>
              <a:t>Network</a:t>
            </a:r>
            <a:r>
              <a:rPr lang="en-US" sz="5400" spc="-30" dirty="0">
                <a:solidFill>
                  <a:srgbClr val="FF5A63"/>
                </a:solidFill>
              </a:rPr>
              <a:t> </a:t>
            </a:r>
            <a:r>
              <a:rPr lang="en-US" sz="5400" dirty="0">
                <a:solidFill>
                  <a:srgbClr val="FF5A63"/>
                </a:solidFill>
              </a:rPr>
              <a:t>overview:</a:t>
            </a:r>
            <a:r>
              <a:rPr lang="en-US" sz="5400" spc="-20" dirty="0">
                <a:solidFill>
                  <a:srgbClr val="FF5A63"/>
                </a:solidFill>
              </a:rPr>
              <a:t> </a:t>
            </a:r>
            <a:r>
              <a:rPr lang="en-US" sz="5400" dirty="0">
                <a:solidFill>
                  <a:srgbClr val="FF5A63"/>
                </a:solidFill>
              </a:rPr>
              <a:t>2</a:t>
            </a:r>
            <a:r>
              <a:rPr lang="en-US" sz="5400" spc="-30" dirty="0">
                <a:solidFill>
                  <a:srgbClr val="FF5A63"/>
                </a:solidFill>
              </a:rPr>
              <a:t> </a:t>
            </a:r>
            <a:r>
              <a:rPr lang="en-US" sz="5400" dirty="0">
                <a:solidFill>
                  <a:srgbClr val="FF5A63"/>
                </a:solidFill>
              </a:rPr>
              <a:t>members</a:t>
            </a:r>
            <a:r>
              <a:rPr lang="en-US" sz="5400" spc="-20" dirty="0">
                <a:solidFill>
                  <a:srgbClr val="FF5A63"/>
                </a:solidFill>
              </a:rPr>
              <a:t> </a:t>
            </a:r>
            <a:r>
              <a:rPr lang="en-US" sz="5400" dirty="0">
                <a:solidFill>
                  <a:srgbClr val="FF5A63"/>
                </a:solidFill>
              </a:rPr>
              <a:t>–</a:t>
            </a:r>
            <a:r>
              <a:rPr lang="en-US" sz="5400" spc="-20" dirty="0">
                <a:solidFill>
                  <a:srgbClr val="FF5A63"/>
                </a:solidFill>
              </a:rPr>
              <a:t> </a:t>
            </a:r>
            <a:r>
              <a:rPr lang="en-US" sz="5400" dirty="0">
                <a:solidFill>
                  <a:srgbClr val="0064FF"/>
                </a:solidFill>
              </a:rPr>
              <a:t>1</a:t>
            </a:r>
            <a:r>
              <a:rPr lang="en-US" sz="5400" spc="-30" dirty="0">
                <a:solidFill>
                  <a:srgbClr val="0064FF"/>
                </a:solidFill>
              </a:rPr>
              <a:t> </a:t>
            </a:r>
            <a:r>
              <a:rPr lang="en-US" sz="5400" dirty="0">
                <a:solidFill>
                  <a:srgbClr val="0064FF"/>
                </a:solidFill>
              </a:rPr>
              <a:t>EDIH</a:t>
            </a:r>
            <a:endParaRPr sz="5400" dirty="0"/>
          </a:p>
        </p:txBody>
      </p:sp>
      <p:pic>
        <p:nvPicPr>
          <p:cNvPr id="5" name="object 25">
            <a:extLst>
              <a:ext uri="{FF2B5EF4-FFF2-40B4-BE49-F238E27FC236}">
                <a16:creationId xmlns:a16="http://schemas.microsoft.com/office/drawing/2014/main" id="{34526C2C-1525-C33C-395D-7F3439DCBFEB}"/>
              </a:ext>
            </a:extLst>
          </p:cNvPr>
          <p:cNvPicPr/>
          <p:nvPr/>
        </p:nvPicPr>
        <p:blipFill>
          <a:blip r:embed="rId3">
            <a:extLst>
              <a:ext uri="{28A0092B-C50C-407E-A947-70E740481C1C}">
                <a14:useLocalDpi xmlns:a14="http://schemas.microsoft.com/office/drawing/2010/main" val="0"/>
              </a:ext>
            </a:extLst>
          </a:blip>
          <a:srcRect/>
          <a:stretch/>
        </p:blipFill>
        <p:spPr>
          <a:xfrm>
            <a:off x="9038108" y="4397093"/>
            <a:ext cx="2027880" cy="2027880"/>
          </a:xfrm>
          <a:prstGeom prst="rect">
            <a:avLst/>
          </a:prstGeom>
        </p:spPr>
      </p:pic>
      <p:sp>
        <p:nvSpPr>
          <p:cNvPr id="6" name="object 17">
            <a:hlinkClick r:id="rId4"/>
            <a:extLst>
              <a:ext uri="{FF2B5EF4-FFF2-40B4-BE49-F238E27FC236}">
                <a16:creationId xmlns:a16="http://schemas.microsoft.com/office/drawing/2014/main" id="{D1CAA025-EB58-9C25-2019-B46487EEB650}"/>
              </a:ext>
            </a:extLst>
          </p:cNvPr>
          <p:cNvSpPr>
            <a:spLocks noGrp="1" noRot="1" noMove="1" noResize="1" noEditPoints="1" noAdjustHandles="1" noChangeArrowheads="1" noChangeShapeType="1"/>
          </p:cNvSpPr>
          <p:nvPr/>
        </p:nvSpPr>
        <p:spPr>
          <a:xfrm>
            <a:off x="7753446" y="4249815"/>
            <a:ext cx="4433172" cy="2972150"/>
          </a:xfrm>
          <a:custGeom>
            <a:avLst/>
            <a:gdLst/>
            <a:ahLst/>
            <a:cxnLst/>
            <a:rect l="l" t="t" r="r" b="b"/>
            <a:pathLst>
              <a:path w="3518534" h="2226309">
                <a:moveTo>
                  <a:pt x="3518326" y="0"/>
                </a:moveTo>
                <a:lnTo>
                  <a:pt x="370974" y="0"/>
                </a:lnTo>
                <a:lnTo>
                  <a:pt x="324440" y="2890"/>
                </a:lnTo>
                <a:lnTo>
                  <a:pt x="279630" y="11329"/>
                </a:lnTo>
                <a:lnTo>
                  <a:pt x="236894" y="24970"/>
                </a:lnTo>
                <a:lnTo>
                  <a:pt x="196577" y="43465"/>
                </a:lnTo>
                <a:lnTo>
                  <a:pt x="159028" y="66466"/>
                </a:lnTo>
                <a:lnTo>
                  <a:pt x="124595" y="93625"/>
                </a:lnTo>
                <a:lnTo>
                  <a:pt x="93625" y="124596"/>
                </a:lnTo>
                <a:lnTo>
                  <a:pt x="66466" y="159029"/>
                </a:lnTo>
                <a:lnTo>
                  <a:pt x="43465" y="196578"/>
                </a:lnTo>
                <a:lnTo>
                  <a:pt x="24970" y="236895"/>
                </a:lnTo>
                <a:lnTo>
                  <a:pt x="11329" y="279632"/>
                </a:lnTo>
                <a:lnTo>
                  <a:pt x="2890" y="324441"/>
                </a:lnTo>
                <a:lnTo>
                  <a:pt x="0" y="370975"/>
                </a:lnTo>
                <a:lnTo>
                  <a:pt x="0" y="2225805"/>
                </a:lnTo>
                <a:lnTo>
                  <a:pt x="3147350" y="2225805"/>
                </a:lnTo>
                <a:lnTo>
                  <a:pt x="3193885" y="2222915"/>
                </a:lnTo>
                <a:lnTo>
                  <a:pt x="3238694" y="2214475"/>
                </a:lnTo>
                <a:lnTo>
                  <a:pt x="3281431" y="2200834"/>
                </a:lnTo>
                <a:lnTo>
                  <a:pt x="3321748" y="2182340"/>
                </a:lnTo>
                <a:lnTo>
                  <a:pt x="3359297" y="2159339"/>
                </a:lnTo>
                <a:lnTo>
                  <a:pt x="3393730" y="2132179"/>
                </a:lnTo>
                <a:lnTo>
                  <a:pt x="3424700" y="2101209"/>
                </a:lnTo>
                <a:lnTo>
                  <a:pt x="3451860" y="2066776"/>
                </a:lnTo>
                <a:lnTo>
                  <a:pt x="3474861" y="2029227"/>
                </a:lnTo>
                <a:lnTo>
                  <a:pt x="3493355" y="1988910"/>
                </a:lnTo>
                <a:lnTo>
                  <a:pt x="3506996" y="1946173"/>
                </a:lnTo>
                <a:lnTo>
                  <a:pt x="3515436" y="1901364"/>
                </a:lnTo>
                <a:lnTo>
                  <a:pt x="3518326" y="1854829"/>
                </a:lnTo>
                <a:lnTo>
                  <a:pt x="3518326" y="0"/>
                </a:lnTo>
                <a:close/>
              </a:path>
            </a:pathLst>
          </a:custGeom>
          <a:solidFill>
            <a:srgbClr val="F8F5F1">
              <a:alpha val="0"/>
            </a:srgbClr>
          </a:solidFill>
        </p:spPr>
        <p:txBody>
          <a:bodyPr wrap="square" lIns="0" tIns="0" rIns="0" bIns="0" rtlCol="0"/>
          <a:lstStyle/>
          <a:p>
            <a:endParaRPr dirty="0"/>
          </a:p>
        </p:txBody>
      </p:sp>
    </p:spTree>
    <p:extLst>
      <p:ext uri="{BB962C8B-B14F-4D97-AF65-F5344CB8AC3E}">
        <p14:creationId xmlns:p14="http://schemas.microsoft.com/office/powerpoint/2010/main" val="304213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 Diagonal Corner of Rectangle 31">
            <a:extLst>
              <a:ext uri="{FF2B5EF4-FFF2-40B4-BE49-F238E27FC236}">
                <a16:creationId xmlns:a16="http://schemas.microsoft.com/office/drawing/2014/main" id="{017D0268-C633-9A0D-E970-5FEDC93775B1}"/>
              </a:ext>
            </a:extLst>
          </p:cNvPr>
          <p:cNvSpPr/>
          <p:nvPr/>
        </p:nvSpPr>
        <p:spPr>
          <a:xfrm>
            <a:off x="7753446" y="4249815"/>
            <a:ext cx="4428965" cy="2816070"/>
          </a:xfrm>
          <a:prstGeom prst="round2DiagRect">
            <a:avLst/>
          </a:prstGeom>
          <a:solidFill>
            <a:srgbClr val="FFFEFB"/>
          </a:solidFill>
          <a:ln w="50800">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sz="2000" b="1" dirty="0">
              <a:ln>
                <a:solidFill>
                  <a:srgbClr val="FFFEFB"/>
                </a:solidFill>
              </a:ln>
              <a:latin typeface="Arial Black" panose="020B0604020202020204" pitchFamily="34" charset="0"/>
              <a:cs typeface="Arial Black" panose="020B0604020202020204" pitchFamily="34" charset="0"/>
            </a:endParaRPr>
          </a:p>
        </p:txBody>
      </p:sp>
      <p:sp>
        <p:nvSpPr>
          <p:cNvPr id="8" name="Round Diagonal Corner of Rectangle 9">
            <a:extLst>
              <a:ext uri="{FF2B5EF4-FFF2-40B4-BE49-F238E27FC236}">
                <a16:creationId xmlns:a16="http://schemas.microsoft.com/office/drawing/2014/main" id="{7ACF42DE-A0B7-8110-C8CD-7877C9803083}"/>
              </a:ext>
            </a:extLst>
          </p:cNvPr>
          <p:cNvSpPr/>
          <p:nvPr/>
        </p:nvSpPr>
        <p:spPr>
          <a:xfrm>
            <a:off x="7749240" y="6572250"/>
            <a:ext cx="4428963" cy="663510"/>
          </a:xfrm>
          <a:prstGeom prst="round2Diag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800" dirty="0"/>
              <a:t>EDIH Digital Trust</a:t>
            </a:r>
          </a:p>
        </p:txBody>
      </p:sp>
      <p:sp>
        <p:nvSpPr>
          <p:cNvPr id="2" name="object 2"/>
          <p:cNvSpPr/>
          <p:nvPr/>
        </p:nvSpPr>
        <p:spPr>
          <a:xfrm>
            <a:off x="812024" y="258720"/>
            <a:ext cx="18480405" cy="1031875"/>
          </a:xfrm>
          <a:custGeom>
            <a:avLst/>
            <a:gdLst/>
            <a:ahLst/>
            <a:cxnLst/>
            <a:rect l="l" t="t" r="r" b="b"/>
            <a:pathLst>
              <a:path w="18480405" h="1031875">
                <a:moveTo>
                  <a:pt x="18480050" y="0"/>
                </a:moveTo>
                <a:lnTo>
                  <a:pt x="171926" y="0"/>
                </a:lnTo>
                <a:lnTo>
                  <a:pt x="126221" y="6141"/>
                </a:lnTo>
                <a:lnTo>
                  <a:pt x="85151" y="23473"/>
                </a:lnTo>
                <a:lnTo>
                  <a:pt x="50356" y="50356"/>
                </a:lnTo>
                <a:lnTo>
                  <a:pt x="23473" y="85152"/>
                </a:lnTo>
                <a:lnTo>
                  <a:pt x="6141" y="126223"/>
                </a:lnTo>
                <a:lnTo>
                  <a:pt x="0" y="171928"/>
                </a:lnTo>
                <a:lnTo>
                  <a:pt x="0" y="1031493"/>
                </a:lnTo>
                <a:lnTo>
                  <a:pt x="18308118" y="1031493"/>
                </a:lnTo>
                <a:lnTo>
                  <a:pt x="18353825" y="1025352"/>
                </a:lnTo>
                <a:lnTo>
                  <a:pt x="18394896" y="1008020"/>
                </a:lnTo>
                <a:lnTo>
                  <a:pt x="18429693" y="981136"/>
                </a:lnTo>
                <a:lnTo>
                  <a:pt x="18456577" y="946340"/>
                </a:lnTo>
                <a:lnTo>
                  <a:pt x="18473909" y="905269"/>
                </a:lnTo>
                <a:lnTo>
                  <a:pt x="18480050" y="859563"/>
                </a:lnTo>
                <a:lnTo>
                  <a:pt x="18480050" y="0"/>
                </a:lnTo>
                <a:close/>
              </a:path>
            </a:pathLst>
          </a:custGeom>
          <a:solidFill>
            <a:srgbClr val="FFFEFB"/>
          </a:solidFill>
        </p:spPr>
        <p:txBody>
          <a:bodyPr wrap="square" lIns="0" tIns="0" rIns="0" bIns="0" rtlCol="0"/>
          <a:lstStyle/>
          <a:p>
            <a:endParaRPr/>
          </a:p>
        </p:txBody>
      </p:sp>
      <p:sp>
        <p:nvSpPr>
          <p:cNvPr id="18" name="object 18"/>
          <p:cNvSpPr txBox="1">
            <a:spLocks noGrp="1"/>
          </p:cNvSpPr>
          <p:nvPr>
            <p:ph type="title"/>
          </p:nvPr>
        </p:nvSpPr>
        <p:spPr>
          <a:xfrm>
            <a:off x="1562098" y="328676"/>
            <a:ext cx="16979900" cy="848360"/>
          </a:xfrm>
          <a:prstGeom prst="rect">
            <a:avLst/>
          </a:prstGeom>
        </p:spPr>
        <p:txBody>
          <a:bodyPr vert="horz" wrap="square" lIns="0" tIns="12700" rIns="0" bIns="0" rtlCol="0">
            <a:spAutoFit/>
          </a:bodyPr>
          <a:lstStyle/>
          <a:p>
            <a:pPr marL="12700" algn="ctr">
              <a:lnSpc>
                <a:spcPct val="100000"/>
              </a:lnSpc>
              <a:spcBef>
                <a:spcPts val="100"/>
              </a:spcBef>
            </a:pPr>
            <a:r>
              <a:rPr lang="en-US" sz="5400" dirty="0">
                <a:solidFill>
                  <a:srgbClr val="FF5A63"/>
                </a:solidFill>
              </a:rPr>
              <a:t>Network</a:t>
            </a:r>
            <a:r>
              <a:rPr lang="en-US" sz="5400" spc="-30" dirty="0">
                <a:solidFill>
                  <a:srgbClr val="FF5A63"/>
                </a:solidFill>
              </a:rPr>
              <a:t> </a:t>
            </a:r>
            <a:r>
              <a:rPr lang="en-US" sz="5400" dirty="0">
                <a:solidFill>
                  <a:srgbClr val="FF5A63"/>
                </a:solidFill>
              </a:rPr>
              <a:t>overview:</a:t>
            </a:r>
            <a:r>
              <a:rPr lang="en-US" sz="5400" spc="-20" dirty="0">
                <a:solidFill>
                  <a:srgbClr val="FF5A63"/>
                </a:solidFill>
              </a:rPr>
              <a:t> </a:t>
            </a:r>
            <a:r>
              <a:rPr lang="en-US" sz="5400" dirty="0">
                <a:solidFill>
                  <a:srgbClr val="FF5A63"/>
                </a:solidFill>
              </a:rPr>
              <a:t>2</a:t>
            </a:r>
            <a:r>
              <a:rPr lang="en-US" sz="5400" spc="-30" dirty="0">
                <a:solidFill>
                  <a:srgbClr val="FF5A63"/>
                </a:solidFill>
              </a:rPr>
              <a:t> </a:t>
            </a:r>
            <a:r>
              <a:rPr lang="en-US" sz="5400" dirty="0">
                <a:solidFill>
                  <a:srgbClr val="FF5A63"/>
                </a:solidFill>
              </a:rPr>
              <a:t>members</a:t>
            </a:r>
            <a:r>
              <a:rPr lang="en-US" sz="5400" spc="-20" dirty="0">
                <a:solidFill>
                  <a:srgbClr val="FF5A63"/>
                </a:solidFill>
              </a:rPr>
              <a:t> </a:t>
            </a:r>
            <a:r>
              <a:rPr lang="en-US" sz="5400" dirty="0">
                <a:solidFill>
                  <a:srgbClr val="FF5A63"/>
                </a:solidFill>
              </a:rPr>
              <a:t>–</a:t>
            </a:r>
            <a:r>
              <a:rPr lang="en-US" sz="5400" spc="-20" dirty="0">
                <a:solidFill>
                  <a:srgbClr val="FF5A63"/>
                </a:solidFill>
              </a:rPr>
              <a:t> </a:t>
            </a:r>
            <a:r>
              <a:rPr lang="en-US" sz="5400" dirty="0">
                <a:solidFill>
                  <a:srgbClr val="41914B"/>
                </a:solidFill>
              </a:rPr>
              <a:t>1</a:t>
            </a:r>
            <a:r>
              <a:rPr lang="en-US" sz="5400" spc="-30" dirty="0">
                <a:solidFill>
                  <a:srgbClr val="41914B"/>
                </a:solidFill>
              </a:rPr>
              <a:t> </a:t>
            </a:r>
            <a:r>
              <a:rPr lang="en-US" sz="5400" dirty="0" err="1">
                <a:solidFill>
                  <a:srgbClr val="41914B"/>
                </a:solidFill>
              </a:rPr>
              <a:t>SoE</a:t>
            </a:r>
            <a:endParaRPr sz="5400" dirty="0">
              <a:solidFill>
                <a:srgbClr val="41914B"/>
              </a:solidFill>
            </a:endParaRPr>
          </a:p>
        </p:txBody>
      </p:sp>
      <p:pic>
        <p:nvPicPr>
          <p:cNvPr id="5" name="object 25">
            <a:extLst>
              <a:ext uri="{FF2B5EF4-FFF2-40B4-BE49-F238E27FC236}">
                <a16:creationId xmlns:a16="http://schemas.microsoft.com/office/drawing/2014/main" id="{34526C2C-1525-C33C-395D-7F3439DCBFEB}"/>
              </a:ext>
            </a:extLst>
          </p:cNvPr>
          <p:cNvPicPr/>
          <p:nvPr/>
        </p:nvPicPr>
        <p:blipFill rotWithShape="1">
          <a:blip r:embed="rId3">
            <a:extLst>
              <a:ext uri="{28A0092B-C50C-407E-A947-70E740481C1C}">
                <a14:useLocalDpi xmlns:a14="http://schemas.microsoft.com/office/drawing/2010/main" val="0"/>
              </a:ext>
            </a:extLst>
          </a:blip>
          <a:srcRect l="-682" t="41553" r="-682" b="41553"/>
          <a:stretch/>
        </p:blipFill>
        <p:spPr>
          <a:xfrm>
            <a:off x="7973190" y="5326095"/>
            <a:ext cx="3981061" cy="663510"/>
          </a:xfrm>
          <a:prstGeom prst="rect">
            <a:avLst/>
          </a:prstGeom>
        </p:spPr>
      </p:pic>
      <p:sp>
        <p:nvSpPr>
          <p:cNvPr id="6" name="object 17">
            <a:hlinkClick r:id="rId4"/>
            <a:extLst>
              <a:ext uri="{FF2B5EF4-FFF2-40B4-BE49-F238E27FC236}">
                <a16:creationId xmlns:a16="http://schemas.microsoft.com/office/drawing/2014/main" id="{D1CAA025-EB58-9C25-2019-B46487EEB650}"/>
              </a:ext>
            </a:extLst>
          </p:cNvPr>
          <p:cNvSpPr>
            <a:spLocks noGrp="1" noRot="1" noMove="1" noResize="1" noEditPoints="1" noAdjustHandles="1" noChangeArrowheads="1" noChangeShapeType="1"/>
          </p:cNvSpPr>
          <p:nvPr/>
        </p:nvSpPr>
        <p:spPr>
          <a:xfrm>
            <a:off x="7757652" y="4273135"/>
            <a:ext cx="4428965" cy="2972150"/>
          </a:xfrm>
          <a:custGeom>
            <a:avLst/>
            <a:gdLst/>
            <a:ahLst/>
            <a:cxnLst/>
            <a:rect l="l" t="t" r="r" b="b"/>
            <a:pathLst>
              <a:path w="3518534" h="2226309">
                <a:moveTo>
                  <a:pt x="3518326" y="0"/>
                </a:moveTo>
                <a:lnTo>
                  <a:pt x="370974" y="0"/>
                </a:lnTo>
                <a:lnTo>
                  <a:pt x="324440" y="2890"/>
                </a:lnTo>
                <a:lnTo>
                  <a:pt x="279630" y="11329"/>
                </a:lnTo>
                <a:lnTo>
                  <a:pt x="236894" y="24970"/>
                </a:lnTo>
                <a:lnTo>
                  <a:pt x="196577" y="43465"/>
                </a:lnTo>
                <a:lnTo>
                  <a:pt x="159028" y="66466"/>
                </a:lnTo>
                <a:lnTo>
                  <a:pt x="124595" y="93625"/>
                </a:lnTo>
                <a:lnTo>
                  <a:pt x="93625" y="124596"/>
                </a:lnTo>
                <a:lnTo>
                  <a:pt x="66466" y="159029"/>
                </a:lnTo>
                <a:lnTo>
                  <a:pt x="43465" y="196578"/>
                </a:lnTo>
                <a:lnTo>
                  <a:pt x="24970" y="236895"/>
                </a:lnTo>
                <a:lnTo>
                  <a:pt x="11329" y="279632"/>
                </a:lnTo>
                <a:lnTo>
                  <a:pt x="2890" y="324441"/>
                </a:lnTo>
                <a:lnTo>
                  <a:pt x="0" y="370975"/>
                </a:lnTo>
                <a:lnTo>
                  <a:pt x="0" y="2225805"/>
                </a:lnTo>
                <a:lnTo>
                  <a:pt x="3147350" y="2225805"/>
                </a:lnTo>
                <a:lnTo>
                  <a:pt x="3193885" y="2222915"/>
                </a:lnTo>
                <a:lnTo>
                  <a:pt x="3238694" y="2214475"/>
                </a:lnTo>
                <a:lnTo>
                  <a:pt x="3281431" y="2200834"/>
                </a:lnTo>
                <a:lnTo>
                  <a:pt x="3321748" y="2182340"/>
                </a:lnTo>
                <a:lnTo>
                  <a:pt x="3359297" y="2159339"/>
                </a:lnTo>
                <a:lnTo>
                  <a:pt x="3393730" y="2132179"/>
                </a:lnTo>
                <a:lnTo>
                  <a:pt x="3424700" y="2101209"/>
                </a:lnTo>
                <a:lnTo>
                  <a:pt x="3451860" y="2066776"/>
                </a:lnTo>
                <a:lnTo>
                  <a:pt x="3474861" y="2029227"/>
                </a:lnTo>
                <a:lnTo>
                  <a:pt x="3493355" y="1988910"/>
                </a:lnTo>
                <a:lnTo>
                  <a:pt x="3506996" y="1946173"/>
                </a:lnTo>
                <a:lnTo>
                  <a:pt x="3515436" y="1901364"/>
                </a:lnTo>
                <a:lnTo>
                  <a:pt x="3518326" y="1854829"/>
                </a:lnTo>
                <a:lnTo>
                  <a:pt x="3518326" y="0"/>
                </a:lnTo>
                <a:close/>
              </a:path>
            </a:pathLst>
          </a:custGeom>
          <a:solidFill>
            <a:srgbClr val="F8F5F1">
              <a:alpha val="0"/>
            </a:srgbClr>
          </a:solidFill>
        </p:spPr>
        <p:txBody>
          <a:bodyPr wrap="square" lIns="0" tIns="0" rIns="0" bIns="0" rtlCol="0"/>
          <a:lstStyle/>
          <a:p>
            <a:endParaRPr dirty="0"/>
          </a:p>
        </p:txBody>
      </p:sp>
    </p:spTree>
    <p:extLst>
      <p:ext uri="{BB962C8B-B14F-4D97-AF65-F5344CB8AC3E}">
        <p14:creationId xmlns:p14="http://schemas.microsoft.com/office/powerpoint/2010/main" val="2779277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object 5">
            <a:extLst>
              <a:ext uri="{FF2B5EF4-FFF2-40B4-BE49-F238E27FC236}">
                <a16:creationId xmlns:a16="http://schemas.microsoft.com/office/drawing/2014/main" id="{6DDDF6D2-19A2-2373-F060-E32B8EC083A4}"/>
              </a:ext>
            </a:extLst>
          </p:cNvPr>
          <p:cNvSpPr/>
          <p:nvPr/>
        </p:nvSpPr>
        <p:spPr>
          <a:xfrm>
            <a:off x="10353041" y="3403332"/>
            <a:ext cx="1553845" cy="2074040"/>
          </a:xfrm>
          <a:custGeom>
            <a:avLst/>
            <a:gdLst/>
            <a:ahLst/>
            <a:cxnLst/>
            <a:rect l="l" t="t" r="r" b="b"/>
            <a:pathLst>
              <a:path w="1553845" h="1612264">
                <a:moveTo>
                  <a:pt x="1553320" y="0"/>
                </a:moveTo>
                <a:lnTo>
                  <a:pt x="367483" y="0"/>
                </a:lnTo>
                <a:lnTo>
                  <a:pt x="321387" y="2971"/>
                </a:lnTo>
                <a:lnTo>
                  <a:pt x="277000" y="11646"/>
                </a:lnTo>
                <a:lnTo>
                  <a:pt x="234665" y="25669"/>
                </a:lnTo>
                <a:lnTo>
                  <a:pt x="194728" y="44681"/>
                </a:lnTo>
                <a:lnTo>
                  <a:pt x="157533" y="68325"/>
                </a:lnTo>
                <a:lnTo>
                  <a:pt x="123423" y="96244"/>
                </a:lnTo>
                <a:lnTo>
                  <a:pt x="92745" y="128080"/>
                </a:lnTo>
                <a:lnTo>
                  <a:pt x="65841" y="163476"/>
                </a:lnTo>
                <a:lnTo>
                  <a:pt x="43056" y="202075"/>
                </a:lnTo>
                <a:lnTo>
                  <a:pt x="24736" y="243519"/>
                </a:lnTo>
                <a:lnTo>
                  <a:pt x="11223" y="287451"/>
                </a:lnTo>
                <a:lnTo>
                  <a:pt x="2863" y="333513"/>
                </a:lnTo>
                <a:lnTo>
                  <a:pt x="0" y="381349"/>
                </a:lnTo>
                <a:lnTo>
                  <a:pt x="0" y="1611934"/>
                </a:lnTo>
                <a:lnTo>
                  <a:pt x="1171138" y="1611934"/>
                </a:lnTo>
                <a:lnTo>
                  <a:pt x="1219077" y="1608844"/>
                </a:lnTo>
                <a:lnTo>
                  <a:pt x="1265239" y="1599821"/>
                </a:lnTo>
                <a:lnTo>
                  <a:pt x="1309266" y="1585237"/>
                </a:lnTo>
                <a:lnTo>
                  <a:pt x="1350801" y="1565465"/>
                </a:lnTo>
                <a:lnTo>
                  <a:pt x="1389484" y="1540874"/>
                </a:lnTo>
                <a:lnTo>
                  <a:pt x="1424958" y="1511838"/>
                </a:lnTo>
                <a:lnTo>
                  <a:pt x="1456864" y="1478728"/>
                </a:lnTo>
                <a:lnTo>
                  <a:pt x="1484844" y="1441916"/>
                </a:lnTo>
                <a:lnTo>
                  <a:pt x="1508540" y="1401773"/>
                </a:lnTo>
                <a:lnTo>
                  <a:pt x="1527594" y="1358671"/>
                </a:lnTo>
                <a:lnTo>
                  <a:pt x="1541647" y="1312982"/>
                </a:lnTo>
                <a:lnTo>
                  <a:pt x="1550342" y="1265078"/>
                </a:lnTo>
                <a:lnTo>
                  <a:pt x="1553320" y="1215330"/>
                </a:lnTo>
                <a:lnTo>
                  <a:pt x="1553320" y="0"/>
                </a:lnTo>
                <a:close/>
              </a:path>
            </a:pathLst>
          </a:custGeom>
          <a:solidFill>
            <a:srgbClr val="FF5A63"/>
          </a:solidFill>
        </p:spPr>
        <p:txBody>
          <a:bodyPr wrap="square" lIns="0" tIns="0" rIns="0" bIns="0" rtlCol="0"/>
          <a:lstStyle/>
          <a:p>
            <a:pPr algn="just"/>
            <a:endParaRPr dirty="0"/>
          </a:p>
        </p:txBody>
      </p:sp>
      <p:sp>
        <p:nvSpPr>
          <p:cNvPr id="49" name="object 15">
            <a:extLst>
              <a:ext uri="{FF2B5EF4-FFF2-40B4-BE49-F238E27FC236}">
                <a16:creationId xmlns:a16="http://schemas.microsoft.com/office/drawing/2014/main" id="{C0F6E66D-7AA9-7115-FB5A-4C0B66DFFB5F}"/>
              </a:ext>
            </a:extLst>
          </p:cNvPr>
          <p:cNvSpPr/>
          <p:nvPr/>
        </p:nvSpPr>
        <p:spPr>
          <a:xfrm>
            <a:off x="10463509" y="3390140"/>
            <a:ext cx="8229621" cy="1986489"/>
          </a:xfrm>
          <a:custGeom>
            <a:avLst/>
            <a:gdLst/>
            <a:ahLst/>
            <a:cxnLst/>
            <a:rect l="l" t="t" r="r" b="b"/>
            <a:pathLst>
              <a:path w="8081009" h="1533525">
                <a:moveTo>
                  <a:pt x="8080627" y="0"/>
                </a:moveTo>
                <a:lnTo>
                  <a:pt x="255524" y="0"/>
                </a:lnTo>
                <a:lnTo>
                  <a:pt x="209593" y="4116"/>
                </a:lnTo>
                <a:lnTo>
                  <a:pt x="166363" y="15986"/>
                </a:lnTo>
                <a:lnTo>
                  <a:pt x="126555" y="34886"/>
                </a:lnTo>
                <a:lnTo>
                  <a:pt x="90892" y="60096"/>
                </a:lnTo>
                <a:lnTo>
                  <a:pt x="60095" y="90893"/>
                </a:lnTo>
                <a:lnTo>
                  <a:pt x="34886" y="126556"/>
                </a:lnTo>
                <a:lnTo>
                  <a:pt x="15986" y="166364"/>
                </a:lnTo>
                <a:lnTo>
                  <a:pt x="4116" y="209594"/>
                </a:lnTo>
                <a:lnTo>
                  <a:pt x="0" y="255525"/>
                </a:lnTo>
                <a:lnTo>
                  <a:pt x="0" y="1533132"/>
                </a:lnTo>
                <a:lnTo>
                  <a:pt x="7825103" y="1533132"/>
                </a:lnTo>
                <a:lnTo>
                  <a:pt x="7871034" y="1529015"/>
                </a:lnTo>
                <a:lnTo>
                  <a:pt x="7914263" y="1517146"/>
                </a:lnTo>
                <a:lnTo>
                  <a:pt x="7954071" y="1498245"/>
                </a:lnTo>
                <a:lnTo>
                  <a:pt x="7989734" y="1473036"/>
                </a:lnTo>
                <a:lnTo>
                  <a:pt x="8020531" y="1442238"/>
                </a:lnTo>
                <a:lnTo>
                  <a:pt x="8045741" y="1406575"/>
                </a:lnTo>
                <a:lnTo>
                  <a:pt x="8064641" y="1366768"/>
                </a:lnTo>
                <a:lnTo>
                  <a:pt x="8076510" y="1323538"/>
                </a:lnTo>
                <a:lnTo>
                  <a:pt x="8080627" y="1277607"/>
                </a:lnTo>
                <a:lnTo>
                  <a:pt x="8080627" y="0"/>
                </a:lnTo>
                <a:close/>
              </a:path>
            </a:pathLst>
          </a:custGeom>
          <a:solidFill>
            <a:srgbClr val="FFFEFB"/>
          </a:solidFill>
        </p:spPr>
        <p:txBody>
          <a:bodyPr wrap="square" lIns="0" tIns="0" rIns="0" bIns="0" rtlCol="0"/>
          <a:lstStyle/>
          <a:p>
            <a:pPr algn="just"/>
            <a:endParaRPr/>
          </a:p>
        </p:txBody>
      </p:sp>
      <p:sp>
        <p:nvSpPr>
          <p:cNvPr id="50" name="object 41">
            <a:extLst>
              <a:ext uri="{FF2B5EF4-FFF2-40B4-BE49-F238E27FC236}">
                <a16:creationId xmlns:a16="http://schemas.microsoft.com/office/drawing/2014/main" id="{7220A8FD-BB84-4DE6-D9A7-B461129D60E4}"/>
              </a:ext>
            </a:extLst>
          </p:cNvPr>
          <p:cNvSpPr/>
          <p:nvPr/>
        </p:nvSpPr>
        <p:spPr>
          <a:xfrm>
            <a:off x="10849880" y="3556323"/>
            <a:ext cx="45719" cy="1461285"/>
          </a:xfrm>
          <a:custGeom>
            <a:avLst/>
            <a:gdLst/>
            <a:ahLst/>
            <a:cxnLst/>
            <a:rect l="l" t="t" r="r" b="b"/>
            <a:pathLst>
              <a:path h="1174750">
                <a:moveTo>
                  <a:pt x="0" y="1174379"/>
                </a:moveTo>
                <a:lnTo>
                  <a:pt x="1" y="0"/>
                </a:lnTo>
              </a:path>
            </a:pathLst>
          </a:custGeom>
          <a:ln w="31750">
            <a:solidFill>
              <a:srgbClr val="FF5A63"/>
            </a:solidFill>
          </a:ln>
        </p:spPr>
        <p:txBody>
          <a:bodyPr wrap="square" lIns="0" tIns="0" rIns="0" bIns="0" rtlCol="0"/>
          <a:lstStyle/>
          <a:p>
            <a:pPr algn="just"/>
            <a:endParaRPr/>
          </a:p>
        </p:txBody>
      </p:sp>
      <p:sp>
        <p:nvSpPr>
          <p:cNvPr id="5" name="object 5"/>
          <p:cNvSpPr/>
          <p:nvPr/>
        </p:nvSpPr>
        <p:spPr>
          <a:xfrm>
            <a:off x="1559582" y="3385041"/>
            <a:ext cx="1553845" cy="2091644"/>
          </a:xfrm>
          <a:custGeom>
            <a:avLst/>
            <a:gdLst/>
            <a:ahLst/>
            <a:cxnLst/>
            <a:rect l="l" t="t" r="r" b="b"/>
            <a:pathLst>
              <a:path w="1553845" h="1612264">
                <a:moveTo>
                  <a:pt x="1553320" y="0"/>
                </a:moveTo>
                <a:lnTo>
                  <a:pt x="367483" y="0"/>
                </a:lnTo>
                <a:lnTo>
                  <a:pt x="321387" y="2971"/>
                </a:lnTo>
                <a:lnTo>
                  <a:pt x="277000" y="11646"/>
                </a:lnTo>
                <a:lnTo>
                  <a:pt x="234665" y="25669"/>
                </a:lnTo>
                <a:lnTo>
                  <a:pt x="194728" y="44681"/>
                </a:lnTo>
                <a:lnTo>
                  <a:pt x="157533" y="68325"/>
                </a:lnTo>
                <a:lnTo>
                  <a:pt x="123423" y="96244"/>
                </a:lnTo>
                <a:lnTo>
                  <a:pt x="92745" y="128080"/>
                </a:lnTo>
                <a:lnTo>
                  <a:pt x="65841" y="163476"/>
                </a:lnTo>
                <a:lnTo>
                  <a:pt x="43056" y="202075"/>
                </a:lnTo>
                <a:lnTo>
                  <a:pt x="24736" y="243519"/>
                </a:lnTo>
                <a:lnTo>
                  <a:pt x="11223" y="287451"/>
                </a:lnTo>
                <a:lnTo>
                  <a:pt x="2863" y="333513"/>
                </a:lnTo>
                <a:lnTo>
                  <a:pt x="0" y="381349"/>
                </a:lnTo>
                <a:lnTo>
                  <a:pt x="0" y="1611934"/>
                </a:lnTo>
                <a:lnTo>
                  <a:pt x="1171138" y="1611934"/>
                </a:lnTo>
                <a:lnTo>
                  <a:pt x="1219077" y="1608844"/>
                </a:lnTo>
                <a:lnTo>
                  <a:pt x="1265239" y="1599821"/>
                </a:lnTo>
                <a:lnTo>
                  <a:pt x="1309266" y="1585237"/>
                </a:lnTo>
                <a:lnTo>
                  <a:pt x="1350801" y="1565465"/>
                </a:lnTo>
                <a:lnTo>
                  <a:pt x="1389484" y="1540874"/>
                </a:lnTo>
                <a:lnTo>
                  <a:pt x="1424958" y="1511838"/>
                </a:lnTo>
                <a:lnTo>
                  <a:pt x="1456864" y="1478728"/>
                </a:lnTo>
                <a:lnTo>
                  <a:pt x="1484844" y="1441916"/>
                </a:lnTo>
                <a:lnTo>
                  <a:pt x="1508540" y="1401773"/>
                </a:lnTo>
                <a:lnTo>
                  <a:pt x="1527594" y="1358671"/>
                </a:lnTo>
                <a:lnTo>
                  <a:pt x="1541647" y="1312982"/>
                </a:lnTo>
                <a:lnTo>
                  <a:pt x="1550342" y="1265078"/>
                </a:lnTo>
                <a:lnTo>
                  <a:pt x="1553320" y="1215330"/>
                </a:lnTo>
                <a:lnTo>
                  <a:pt x="1553320" y="0"/>
                </a:lnTo>
                <a:close/>
              </a:path>
            </a:pathLst>
          </a:custGeom>
          <a:solidFill>
            <a:srgbClr val="0068FF"/>
          </a:solidFill>
        </p:spPr>
        <p:txBody>
          <a:bodyPr wrap="square" lIns="0" tIns="0" rIns="0" bIns="0" rtlCol="0"/>
          <a:lstStyle/>
          <a:p>
            <a:pPr algn="just"/>
            <a:endParaRPr/>
          </a:p>
        </p:txBody>
      </p:sp>
      <p:sp>
        <p:nvSpPr>
          <p:cNvPr id="6" name="object 6"/>
          <p:cNvSpPr/>
          <p:nvPr/>
        </p:nvSpPr>
        <p:spPr>
          <a:xfrm>
            <a:off x="1557136" y="1371774"/>
            <a:ext cx="8198127" cy="1348740"/>
          </a:xfrm>
          <a:custGeom>
            <a:avLst/>
            <a:gdLst/>
            <a:ahLst/>
            <a:cxnLst/>
            <a:rect l="l" t="t" r="r" b="b"/>
            <a:pathLst>
              <a:path w="9224010" h="1348739">
                <a:moveTo>
                  <a:pt x="9223627" y="0"/>
                </a:moveTo>
                <a:lnTo>
                  <a:pt x="224740" y="0"/>
                </a:lnTo>
                <a:lnTo>
                  <a:pt x="179447" y="4565"/>
                </a:lnTo>
                <a:lnTo>
                  <a:pt x="137261" y="17661"/>
                </a:lnTo>
                <a:lnTo>
                  <a:pt x="99085" y="38382"/>
                </a:lnTo>
                <a:lnTo>
                  <a:pt x="65824" y="65824"/>
                </a:lnTo>
                <a:lnTo>
                  <a:pt x="38382" y="99085"/>
                </a:lnTo>
                <a:lnTo>
                  <a:pt x="17661" y="137261"/>
                </a:lnTo>
                <a:lnTo>
                  <a:pt x="4565" y="179447"/>
                </a:lnTo>
                <a:lnTo>
                  <a:pt x="0" y="224740"/>
                </a:lnTo>
                <a:lnTo>
                  <a:pt x="0" y="1348439"/>
                </a:lnTo>
                <a:lnTo>
                  <a:pt x="8998887" y="1348439"/>
                </a:lnTo>
                <a:lnTo>
                  <a:pt x="9044180" y="1343873"/>
                </a:lnTo>
                <a:lnTo>
                  <a:pt x="9086366" y="1330777"/>
                </a:lnTo>
                <a:lnTo>
                  <a:pt x="9124541" y="1310056"/>
                </a:lnTo>
                <a:lnTo>
                  <a:pt x="9157802" y="1282613"/>
                </a:lnTo>
                <a:lnTo>
                  <a:pt x="9185245" y="1249352"/>
                </a:lnTo>
                <a:lnTo>
                  <a:pt x="9205966" y="1211176"/>
                </a:lnTo>
                <a:lnTo>
                  <a:pt x="9219061" y="1168990"/>
                </a:lnTo>
                <a:lnTo>
                  <a:pt x="9223627" y="1123697"/>
                </a:lnTo>
                <a:lnTo>
                  <a:pt x="9223627" y="0"/>
                </a:lnTo>
                <a:close/>
              </a:path>
            </a:pathLst>
          </a:custGeom>
          <a:solidFill>
            <a:srgbClr val="0064FF"/>
          </a:solidFill>
        </p:spPr>
        <p:txBody>
          <a:bodyPr wrap="square" lIns="0" tIns="0" rIns="0" bIns="0" rtlCol="0"/>
          <a:lstStyle/>
          <a:p>
            <a:endParaRPr/>
          </a:p>
        </p:txBody>
      </p:sp>
      <p:sp>
        <p:nvSpPr>
          <p:cNvPr id="13" name="object 13"/>
          <p:cNvSpPr/>
          <p:nvPr/>
        </p:nvSpPr>
        <p:spPr>
          <a:xfrm>
            <a:off x="10371697" y="1368417"/>
            <a:ext cx="8321433" cy="1363980"/>
          </a:xfrm>
          <a:custGeom>
            <a:avLst/>
            <a:gdLst/>
            <a:ahLst/>
            <a:cxnLst/>
            <a:rect l="l" t="t" r="r" b="b"/>
            <a:pathLst>
              <a:path w="7704455" h="1363980">
                <a:moveTo>
                  <a:pt x="7703831" y="0"/>
                </a:moveTo>
                <a:lnTo>
                  <a:pt x="227256" y="0"/>
                </a:lnTo>
                <a:lnTo>
                  <a:pt x="181456" y="4617"/>
                </a:lnTo>
                <a:lnTo>
                  <a:pt x="138797" y="17858"/>
                </a:lnTo>
                <a:lnTo>
                  <a:pt x="100195" y="38811"/>
                </a:lnTo>
                <a:lnTo>
                  <a:pt x="66561" y="66561"/>
                </a:lnTo>
                <a:lnTo>
                  <a:pt x="38811" y="100195"/>
                </a:lnTo>
                <a:lnTo>
                  <a:pt x="17858" y="138797"/>
                </a:lnTo>
                <a:lnTo>
                  <a:pt x="4617" y="181456"/>
                </a:lnTo>
                <a:lnTo>
                  <a:pt x="0" y="227256"/>
                </a:lnTo>
                <a:lnTo>
                  <a:pt x="0" y="1363499"/>
                </a:lnTo>
                <a:lnTo>
                  <a:pt x="7476577" y="1363499"/>
                </a:lnTo>
                <a:lnTo>
                  <a:pt x="7522375" y="1358882"/>
                </a:lnTo>
                <a:lnTo>
                  <a:pt x="7565031" y="1345640"/>
                </a:lnTo>
                <a:lnTo>
                  <a:pt x="7603634" y="1324687"/>
                </a:lnTo>
                <a:lnTo>
                  <a:pt x="7637267" y="1296937"/>
                </a:lnTo>
                <a:lnTo>
                  <a:pt x="7665018" y="1263303"/>
                </a:lnTo>
                <a:lnTo>
                  <a:pt x="7685971" y="1224700"/>
                </a:lnTo>
                <a:lnTo>
                  <a:pt x="7699214" y="1182042"/>
                </a:lnTo>
                <a:lnTo>
                  <a:pt x="7703831" y="1136242"/>
                </a:lnTo>
                <a:lnTo>
                  <a:pt x="7703831" y="0"/>
                </a:lnTo>
                <a:close/>
              </a:path>
            </a:pathLst>
          </a:custGeom>
          <a:solidFill>
            <a:srgbClr val="FF5A63"/>
          </a:solidFill>
        </p:spPr>
        <p:txBody>
          <a:bodyPr wrap="square" lIns="0" tIns="0" rIns="0" bIns="0" rtlCol="0"/>
          <a:lstStyle/>
          <a:p>
            <a:endParaRPr/>
          </a:p>
        </p:txBody>
      </p:sp>
      <p:sp>
        <p:nvSpPr>
          <p:cNvPr id="14" name="object 14"/>
          <p:cNvSpPr txBox="1">
            <a:spLocks noGrp="1"/>
          </p:cNvSpPr>
          <p:nvPr>
            <p:ph type="title"/>
          </p:nvPr>
        </p:nvSpPr>
        <p:spPr>
          <a:prstGeom prst="rect">
            <a:avLst/>
          </a:prstGeom>
        </p:spPr>
        <p:txBody>
          <a:bodyPr vert="horz" wrap="square" lIns="0" tIns="12700" rIns="0" bIns="0" rtlCol="0">
            <a:spAutoFit/>
          </a:bodyPr>
          <a:lstStyle/>
          <a:p>
            <a:pPr marL="3608704">
              <a:lnSpc>
                <a:spcPct val="100000"/>
              </a:lnSpc>
              <a:spcBef>
                <a:spcPts val="100"/>
              </a:spcBef>
            </a:pPr>
            <a:r>
              <a:rPr sz="5400" spc="-10" dirty="0"/>
              <a:t>Services</a:t>
            </a:r>
            <a:endParaRPr sz="5400" dirty="0"/>
          </a:p>
        </p:txBody>
      </p:sp>
      <p:sp>
        <p:nvSpPr>
          <p:cNvPr id="15" name="object 15"/>
          <p:cNvSpPr/>
          <p:nvPr/>
        </p:nvSpPr>
        <p:spPr>
          <a:xfrm>
            <a:off x="1670050" y="3371849"/>
            <a:ext cx="8081009" cy="2004780"/>
          </a:xfrm>
          <a:custGeom>
            <a:avLst/>
            <a:gdLst/>
            <a:ahLst/>
            <a:cxnLst/>
            <a:rect l="l" t="t" r="r" b="b"/>
            <a:pathLst>
              <a:path w="8081009" h="1533525">
                <a:moveTo>
                  <a:pt x="8080627" y="0"/>
                </a:moveTo>
                <a:lnTo>
                  <a:pt x="255524" y="0"/>
                </a:lnTo>
                <a:lnTo>
                  <a:pt x="209593" y="4116"/>
                </a:lnTo>
                <a:lnTo>
                  <a:pt x="166363" y="15986"/>
                </a:lnTo>
                <a:lnTo>
                  <a:pt x="126555" y="34886"/>
                </a:lnTo>
                <a:lnTo>
                  <a:pt x="90892" y="60096"/>
                </a:lnTo>
                <a:lnTo>
                  <a:pt x="60095" y="90893"/>
                </a:lnTo>
                <a:lnTo>
                  <a:pt x="34886" y="126556"/>
                </a:lnTo>
                <a:lnTo>
                  <a:pt x="15986" y="166364"/>
                </a:lnTo>
                <a:lnTo>
                  <a:pt x="4116" y="209594"/>
                </a:lnTo>
                <a:lnTo>
                  <a:pt x="0" y="255525"/>
                </a:lnTo>
                <a:lnTo>
                  <a:pt x="0" y="1533132"/>
                </a:lnTo>
                <a:lnTo>
                  <a:pt x="7825103" y="1533132"/>
                </a:lnTo>
                <a:lnTo>
                  <a:pt x="7871034" y="1529015"/>
                </a:lnTo>
                <a:lnTo>
                  <a:pt x="7914263" y="1517146"/>
                </a:lnTo>
                <a:lnTo>
                  <a:pt x="7954071" y="1498245"/>
                </a:lnTo>
                <a:lnTo>
                  <a:pt x="7989734" y="1473036"/>
                </a:lnTo>
                <a:lnTo>
                  <a:pt x="8020531" y="1442238"/>
                </a:lnTo>
                <a:lnTo>
                  <a:pt x="8045741" y="1406575"/>
                </a:lnTo>
                <a:lnTo>
                  <a:pt x="8064641" y="1366768"/>
                </a:lnTo>
                <a:lnTo>
                  <a:pt x="8076510" y="1323538"/>
                </a:lnTo>
                <a:lnTo>
                  <a:pt x="8080627" y="1277607"/>
                </a:lnTo>
                <a:lnTo>
                  <a:pt x="8080627" y="0"/>
                </a:lnTo>
                <a:close/>
              </a:path>
            </a:pathLst>
          </a:custGeom>
          <a:solidFill>
            <a:srgbClr val="FFFEFB"/>
          </a:solidFill>
        </p:spPr>
        <p:txBody>
          <a:bodyPr wrap="square" lIns="0" tIns="0" rIns="0" bIns="0" rtlCol="0"/>
          <a:lstStyle/>
          <a:p>
            <a:pPr algn="just"/>
            <a:endParaRPr/>
          </a:p>
        </p:txBody>
      </p:sp>
      <p:sp>
        <p:nvSpPr>
          <p:cNvPr id="16" name="object 16"/>
          <p:cNvSpPr txBox="1"/>
          <p:nvPr/>
        </p:nvSpPr>
        <p:spPr>
          <a:xfrm>
            <a:off x="2426787" y="3552905"/>
            <a:ext cx="7075284" cy="1076064"/>
          </a:xfrm>
          <a:prstGeom prst="rect">
            <a:avLst/>
          </a:prstGeom>
        </p:spPr>
        <p:txBody>
          <a:bodyPr vert="horz" wrap="square" lIns="0" tIns="6350" rIns="0" bIns="0" rtlCol="0">
            <a:spAutoFit/>
          </a:bodyPr>
          <a:lstStyle/>
          <a:p>
            <a:pPr marL="12700" marR="5080" algn="just">
              <a:lnSpc>
                <a:spcPct val="108200"/>
              </a:lnSpc>
              <a:spcBef>
                <a:spcPts val="50"/>
              </a:spcBef>
            </a:pPr>
            <a:r>
              <a:rPr lang="en-US" sz="2200" dirty="0">
                <a:latin typeface="Arial"/>
                <a:cs typeface="Arial"/>
              </a:rPr>
              <a:t>Drive digital innovation through technologies including blockchain and distributed ledger technology (DLT) and artificial intelligence and decision support.</a:t>
            </a:r>
          </a:p>
        </p:txBody>
      </p:sp>
      <p:sp>
        <p:nvSpPr>
          <p:cNvPr id="21" name="object 21"/>
          <p:cNvSpPr txBox="1"/>
          <p:nvPr/>
        </p:nvSpPr>
        <p:spPr>
          <a:xfrm>
            <a:off x="11024142" y="3448050"/>
            <a:ext cx="7476919" cy="1791452"/>
          </a:xfrm>
          <a:prstGeom prst="rect">
            <a:avLst/>
          </a:prstGeom>
        </p:spPr>
        <p:txBody>
          <a:bodyPr vert="horz" wrap="square" lIns="0" tIns="6350" rIns="0" bIns="0" rtlCol="0">
            <a:spAutoFit/>
          </a:bodyPr>
          <a:lstStyle/>
          <a:p>
            <a:pPr marL="12700" marR="5080" algn="just">
              <a:lnSpc>
                <a:spcPct val="107300"/>
              </a:lnSpc>
              <a:spcBef>
                <a:spcPts val="50"/>
              </a:spcBef>
            </a:pPr>
            <a:r>
              <a:rPr lang="en-US" sz="2200" dirty="0">
                <a:latin typeface="Arial"/>
                <a:cs typeface="Arial"/>
              </a:rPr>
              <a:t>Provide services that encompass the circular economy, ecosystem building, innovation management, SME business development, and regional development, reflecting their crucial roles in driving innovation and sustainable growth.</a:t>
            </a:r>
          </a:p>
        </p:txBody>
      </p:sp>
      <p:sp>
        <p:nvSpPr>
          <p:cNvPr id="24" name="object 24"/>
          <p:cNvSpPr txBox="1"/>
          <p:nvPr/>
        </p:nvSpPr>
        <p:spPr>
          <a:xfrm>
            <a:off x="3107498" y="1553993"/>
            <a:ext cx="5479415" cy="939800"/>
          </a:xfrm>
          <a:prstGeom prst="rect">
            <a:avLst/>
          </a:prstGeom>
        </p:spPr>
        <p:txBody>
          <a:bodyPr vert="horz" wrap="square" lIns="0" tIns="12700" rIns="0" bIns="0" rtlCol="0">
            <a:spAutoFit/>
          </a:bodyPr>
          <a:lstStyle/>
          <a:p>
            <a:pPr marL="12700">
              <a:lnSpc>
                <a:spcPct val="100000"/>
              </a:lnSpc>
              <a:spcBef>
                <a:spcPts val="100"/>
              </a:spcBef>
            </a:pPr>
            <a:r>
              <a:rPr lang="en-US" sz="6000" b="1" dirty="0">
                <a:solidFill>
                  <a:srgbClr val="F7F6F1"/>
                </a:solidFill>
                <a:latin typeface="Arial"/>
                <a:cs typeface="Arial"/>
              </a:rPr>
              <a:t>7</a:t>
            </a:r>
            <a:r>
              <a:rPr sz="6000" b="1" spc="130" dirty="0">
                <a:solidFill>
                  <a:srgbClr val="F7F6F1"/>
                </a:solidFill>
                <a:latin typeface="Arial"/>
                <a:cs typeface="Arial"/>
              </a:rPr>
              <a:t> </a:t>
            </a:r>
            <a:r>
              <a:rPr sz="5400" b="1" spc="-30" dirty="0">
                <a:solidFill>
                  <a:srgbClr val="F7F6F1"/>
                </a:solidFill>
                <a:latin typeface="Arial"/>
                <a:cs typeface="Arial"/>
              </a:rPr>
              <a:t>Technologies</a:t>
            </a:r>
            <a:endParaRPr sz="5400" dirty="0">
              <a:latin typeface="Arial"/>
              <a:cs typeface="Arial"/>
            </a:endParaRPr>
          </a:p>
        </p:txBody>
      </p:sp>
      <p:grpSp>
        <p:nvGrpSpPr>
          <p:cNvPr id="25" name="object 25"/>
          <p:cNvGrpSpPr/>
          <p:nvPr/>
        </p:nvGrpSpPr>
        <p:grpSpPr>
          <a:xfrm>
            <a:off x="387095" y="441959"/>
            <a:ext cx="4554220" cy="536575"/>
            <a:chOff x="387095" y="441959"/>
            <a:chExt cx="4554220" cy="536575"/>
          </a:xfrm>
        </p:grpSpPr>
        <p:pic>
          <p:nvPicPr>
            <p:cNvPr id="26" name="object 26"/>
            <p:cNvPicPr/>
            <p:nvPr/>
          </p:nvPicPr>
          <p:blipFill>
            <a:blip r:embed="rId2" cstate="print"/>
            <a:stretch>
              <a:fillRect/>
            </a:stretch>
          </p:blipFill>
          <p:spPr>
            <a:xfrm>
              <a:off x="387095" y="441959"/>
              <a:ext cx="1100328" cy="536448"/>
            </a:xfrm>
            <a:prstGeom prst="rect">
              <a:avLst/>
            </a:prstGeom>
          </p:spPr>
        </p:pic>
        <p:pic>
          <p:nvPicPr>
            <p:cNvPr id="27" name="object 27"/>
            <p:cNvPicPr/>
            <p:nvPr/>
          </p:nvPicPr>
          <p:blipFill>
            <a:blip r:embed="rId3" cstate="print"/>
            <a:stretch>
              <a:fillRect/>
            </a:stretch>
          </p:blipFill>
          <p:spPr>
            <a:xfrm>
              <a:off x="1249679" y="441959"/>
              <a:ext cx="661416" cy="536448"/>
            </a:xfrm>
            <a:prstGeom prst="rect">
              <a:avLst/>
            </a:prstGeom>
          </p:spPr>
        </p:pic>
        <p:pic>
          <p:nvPicPr>
            <p:cNvPr id="28" name="object 28"/>
            <p:cNvPicPr/>
            <p:nvPr/>
          </p:nvPicPr>
          <p:blipFill>
            <a:blip r:embed="rId4" cstate="print"/>
            <a:stretch>
              <a:fillRect/>
            </a:stretch>
          </p:blipFill>
          <p:spPr>
            <a:xfrm>
              <a:off x="1673351" y="441959"/>
              <a:ext cx="841248" cy="536448"/>
            </a:xfrm>
            <a:prstGeom prst="rect">
              <a:avLst/>
            </a:prstGeom>
          </p:spPr>
        </p:pic>
        <p:pic>
          <p:nvPicPr>
            <p:cNvPr id="29" name="object 29"/>
            <p:cNvPicPr/>
            <p:nvPr/>
          </p:nvPicPr>
          <p:blipFill>
            <a:blip r:embed="rId5" cstate="print"/>
            <a:stretch>
              <a:fillRect/>
            </a:stretch>
          </p:blipFill>
          <p:spPr>
            <a:xfrm>
              <a:off x="2276856" y="441959"/>
              <a:ext cx="1042416" cy="536448"/>
            </a:xfrm>
            <a:prstGeom prst="rect">
              <a:avLst/>
            </a:prstGeom>
          </p:spPr>
        </p:pic>
        <p:pic>
          <p:nvPicPr>
            <p:cNvPr id="30" name="object 30"/>
            <p:cNvPicPr/>
            <p:nvPr/>
          </p:nvPicPr>
          <p:blipFill>
            <a:blip r:embed="rId6" cstate="print"/>
            <a:stretch>
              <a:fillRect/>
            </a:stretch>
          </p:blipFill>
          <p:spPr>
            <a:xfrm>
              <a:off x="3011423" y="441959"/>
              <a:ext cx="1929383" cy="536448"/>
            </a:xfrm>
            <a:prstGeom prst="rect">
              <a:avLst/>
            </a:prstGeom>
          </p:spPr>
        </p:pic>
      </p:grpSp>
      <p:grpSp>
        <p:nvGrpSpPr>
          <p:cNvPr id="31" name="object 31"/>
          <p:cNvGrpSpPr/>
          <p:nvPr/>
        </p:nvGrpSpPr>
        <p:grpSpPr>
          <a:xfrm>
            <a:off x="17583912" y="441959"/>
            <a:ext cx="2131060" cy="536575"/>
            <a:chOff x="17583912" y="441959"/>
            <a:chExt cx="2131060" cy="536575"/>
          </a:xfrm>
        </p:grpSpPr>
        <p:pic>
          <p:nvPicPr>
            <p:cNvPr id="32" name="object 32"/>
            <p:cNvPicPr/>
            <p:nvPr/>
          </p:nvPicPr>
          <p:blipFill>
            <a:blip r:embed="rId7" cstate="print"/>
            <a:stretch>
              <a:fillRect/>
            </a:stretch>
          </p:blipFill>
          <p:spPr>
            <a:xfrm>
              <a:off x="17583912" y="441959"/>
              <a:ext cx="448055" cy="536448"/>
            </a:xfrm>
            <a:prstGeom prst="rect">
              <a:avLst/>
            </a:prstGeom>
          </p:spPr>
        </p:pic>
        <p:pic>
          <p:nvPicPr>
            <p:cNvPr id="33" name="object 33"/>
            <p:cNvPicPr/>
            <p:nvPr/>
          </p:nvPicPr>
          <p:blipFill>
            <a:blip r:embed="rId8" cstate="print"/>
            <a:stretch>
              <a:fillRect/>
            </a:stretch>
          </p:blipFill>
          <p:spPr>
            <a:xfrm>
              <a:off x="17724120" y="441959"/>
              <a:ext cx="1990344" cy="536448"/>
            </a:xfrm>
            <a:prstGeom prst="rect">
              <a:avLst/>
            </a:prstGeom>
          </p:spPr>
        </p:pic>
      </p:grpSp>
      <p:sp>
        <p:nvSpPr>
          <p:cNvPr id="34" name="object 34"/>
          <p:cNvSpPr txBox="1"/>
          <p:nvPr/>
        </p:nvSpPr>
        <p:spPr>
          <a:xfrm>
            <a:off x="6672580" y="10325619"/>
            <a:ext cx="6758939" cy="320601"/>
          </a:xfrm>
          <a:prstGeom prst="rect">
            <a:avLst/>
          </a:prstGeom>
        </p:spPr>
        <p:txBody>
          <a:bodyPr vert="horz" wrap="square" lIns="0" tIns="12700" rIns="0" bIns="0" rtlCol="0">
            <a:spAutoFit/>
          </a:bodyPr>
          <a:lstStyle/>
          <a:p>
            <a:pPr marL="12700">
              <a:lnSpc>
                <a:spcPct val="100000"/>
              </a:lnSpc>
              <a:spcBef>
                <a:spcPts val="100"/>
              </a:spcBef>
            </a:pPr>
            <a:r>
              <a:rPr lang="es-ES" sz="2000" u="sng" spc="-10" dirty="0">
                <a:solidFill>
                  <a:schemeClr val="accent1"/>
                </a:solidFill>
                <a:uFill>
                  <a:solidFill>
                    <a:srgbClr val="FF5A63"/>
                  </a:solidFill>
                </a:uFill>
                <a:latin typeface="Arial"/>
                <a:cs typeface="Arial"/>
                <a:hlinkClick r:id="rId9">
                  <a:extLst>
                    <a:ext uri="{A12FA001-AC4F-418D-AE19-62706E023703}">
                      <ahyp:hlinkClr xmlns:ahyp="http://schemas.microsoft.com/office/drawing/2018/hyperlinkcolor" val="tx"/>
                    </a:ext>
                  </a:extLst>
                </a:hlinkClick>
              </a:rPr>
              <a:t>https://european-digital-innovation-hubs.ec.europa.eu/home</a:t>
            </a:r>
            <a:r>
              <a:rPr lang="es-ES" sz="2000" u="sng" spc="-10" dirty="0">
                <a:solidFill>
                  <a:schemeClr val="accent1"/>
                </a:solidFill>
                <a:uFill>
                  <a:solidFill>
                    <a:srgbClr val="FF5A63"/>
                  </a:solidFill>
                </a:uFill>
                <a:latin typeface="Arial"/>
                <a:cs typeface="Arial"/>
              </a:rPr>
              <a:t> </a:t>
            </a:r>
            <a:endParaRPr sz="2000" dirty="0">
              <a:solidFill>
                <a:schemeClr val="accent1"/>
              </a:solidFill>
              <a:latin typeface="Arial"/>
              <a:cs typeface="Arial"/>
            </a:endParaRPr>
          </a:p>
        </p:txBody>
      </p:sp>
      <p:sp>
        <p:nvSpPr>
          <p:cNvPr id="35" name="object 35"/>
          <p:cNvSpPr/>
          <p:nvPr/>
        </p:nvSpPr>
        <p:spPr>
          <a:xfrm>
            <a:off x="10052050" y="1432711"/>
            <a:ext cx="22860" cy="7955915"/>
          </a:xfrm>
          <a:custGeom>
            <a:avLst/>
            <a:gdLst/>
            <a:ahLst/>
            <a:cxnLst/>
            <a:rect l="l" t="t" r="r" b="b"/>
            <a:pathLst>
              <a:path w="22859" h="7955915">
                <a:moveTo>
                  <a:pt x="0" y="7955762"/>
                </a:moveTo>
                <a:lnTo>
                  <a:pt x="22478" y="0"/>
                </a:lnTo>
              </a:path>
            </a:pathLst>
          </a:custGeom>
          <a:ln w="25400">
            <a:solidFill>
              <a:srgbClr val="0064FF"/>
            </a:solidFill>
          </a:ln>
        </p:spPr>
        <p:txBody>
          <a:bodyPr wrap="square" lIns="0" tIns="0" rIns="0" bIns="0" rtlCol="0"/>
          <a:lstStyle/>
          <a:p>
            <a:endParaRPr/>
          </a:p>
        </p:txBody>
      </p:sp>
      <p:sp>
        <p:nvSpPr>
          <p:cNvPr id="37" name="object 37"/>
          <p:cNvSpPr/>
          <p:nvPr/>
        </p:nvSpPr>
        <p:spPr>
          <a:xfrm>
            <a:off x="1855652" y="1652164"/>
            <a:ext cx="909319" cy="835025"/>
          </a:xfrm>
          <a:custGeom>
            <a:avLst/>
            <a:gdLst/>
            <a:ahLst/>
            <a:cxnLst/>
            <a:rect l="l" t="t" r="r" b="b"/>
            <a:pathLst>
              <a:path w="909319" h="835025">
                <a:moveTo>
                  <a:pt x="631941" y="781406"/>
                </a:moveTo>
                <a:lnTo>
                  <a:pt x="276909" y="781406"/>
                </a:lnTo>
                <a:lnTo>
                  <a:pt x="266544" y="783499"/>
                </a:lnTo>
                <a:lnTo>
                  <a:pt x="258082" y="789206"/>
                </a:lnTo>
                <a:lnTo>
                  <a:pt x="252378" y="797672"/>
                </a:lnTo>
                <a:lnTo>
                  <a:pt x="250286" y="808041"/>
                </a:lnTo>
                <a:lnTo>
                  <a:pt x="252378" y="818411"/>
                </a:lnTo>
                <a:lnTo>
                  <a:pt x="258082" y="826876"/>
                </a:lnTo>
                <a:lnTo>
                  <a:pt x="266544" y="832583"/>
                </a:lnTo>
                <a:lnTo>
                  <a:pt x="276909" y="834675"/>
                </a:lnTo>
                <a:lnTo>
                  <a:pt x="631941" y="834675"/>
                </a:lnTo>
                <a:lnTo>
                  <a:pt x="642305" y="832583"/>
                </a:lnTo>
                <a:lnTo>
                  <a:pt x="650767" y="826876"/>
                </a:lnTo>
                <a:lnTo>
                  <a:pt x="656471" y="818411"/>
                </a:lnTo>
                <a:lnTo>
                  <a:pt x="658563" y="808041"/>
                </a:lnTo>
                <a:lnTo>
                  <a:pt x="656471" y="797672"/>
                </a:lnTo>
                <a:lnTo>
                  <a:pt x="650767" y="789206"/>
                </a:lnTo>
                <a:lnTo>
                  <a:pt x="642305" y="783499"/>
                </a:lnTo>
                <a:lnTo>
                  <a:pt x="631941" y="781406"/>
                </a:lnTo>
                <a:close/>
              </a:path>
              <a:path w="909319" h="835025">
                <a:moveTo>
                  <a:pt x="386471" y="692602"/>
                </a:moveTo>
                <a:lnTo>
                  <a:pt x="331570" y="692602"/>
                </a:lnTo>
                <a:lnTo>
                  <a:pt x="309379" y="781406"/>
                </a:lnTo>
                <a:lnTo>
                  <a:pt x="364279" y="781406"/>
                </a:lnTo>
                <a:lnTo>
                  <a:pt x="386471" y="692602"/>
                </a:lnTo>
                <a:close/>
              </a:path>
              <a:path w="909319" h="835025">
                <a:moveTo>
                  <a:pt x="577298" y="692602"/>
                </a:moveTo>
                <a:lnTo>
                  <a:pt x="522397" y="692602"/>
                </a:lnTo>
                <a:lnTo>
                  <a:pt x="544589" y="781406"/>
                </a:lnTo>
                <a:lnTo>
                  <a:pt x="599471" y="781406"/>
                </a:lnTo>
                <a:lnTo>
                  <a:pt x="577298" y="692602"/>
                </a:lnTo>
                <a:close/>
              </a:path>
              <a:path w="909319" h="835025">
                <a:moveTo>
                  <a:pt x="828981" y="0"/>
                </a:moveTo>
                <a:lnTo>
                  <a:pt x="79868" y="0"/>
                </a:lnTo>
                <a:lnTo>
                  <a:pt x="48811" y="6290"/>
                </a:lnTo>
                <a:lnTo>
                  <a:pt x="23421" y="23433"/>
                </a:lnTo>
                <a:lnTo>
                  <a:pt x="6287" y="48840"/>
                </a:lnTo>
                <a:lnTo>
                  <a:pt x="0" y="79921"/>
                </a:lnTo>
                <a:lnTo>
                  <a:pt x="0" y="612681"/>
                </a:lnTo>
                <a:lnTo>
                  <a:pt x="6287" y="643761"/>
                </a:lnTo>
                <a:lnTo>
                  <a:pt x="23421" y="669168"/>
                </a:lnTo>
                <a:lnTo>
                  <a:pt x="48811" y="686312"/>
                </a:lnTo>
                <a:lnTo>
                  <a:pt x="79868" y="692602"/>
                </a:lnTo>
                <a:lnTo>
                  <a:pt x="828981" y="692602"/>
                </a:lnTo>
                <a:lnTo>
                  <a:pt x="860048" y="686312"/>
                </a:lnTo>
                <a:lnTo>
                  <a:pt x="885444" y="669168"/>
                </a:lnTo>
                <a:lnTo>
                  <a:pt x="902581" y="643761"/>
                </a:lnTo>
                <a:lnTo>
                  <a:pt x="903477" y="639333"/>
                </a:lnTo>
                <a:lnTo>
                  <a:pt x="79868" y="639333"/>
                </a:lnTo>
                <a:lnTo>
                  <a:pt x="69518" y="637235"/>
                </a:lnTo>
                <a:lnTo>
                  <a:pt x="61054" y="631518"/>
                </a:lnTo>
                <a:lnTo>
                  <a:pt x="55342" y="623045"/>
                </a:lnTo>
                <a:lnTo>
                  <a:pt x="53245" y="612681"/>
                </a:lnTo>
                <a:lnTo>
                  <a:pt x="53245" y="550528"/>
                </a:lnTo>
                <a:lnTo>
                  <a:pt x="908868" y="550528"/>
                </a:lnTo>
                <a:lnTo>
                  <a:pt x="908868" y="497259"/>
                </a:lnTo>
                <a:lnTo>
                  <a:pt x="53245" y="497259"/>
                </a:lnTo>
                <a:lnTo>
                  <a:pt x="53245" y="79921"/>
                </a:lnTo>
                <a:lnTo>
                  <a:pt x="55342" y="69556"/>
                </a:lnTo>
                <a:lnTo>
                  <a:pt x="61054" y="61083"/>
                </a:lnTo>
                <a:lnTo>
                  <a:pt x="69518" y="55366"/>
                </a:lnTo>
                <a:lnTo>
                  <a:pt x="79868" y="53268"/>
                </a:lnTo>
                <a:lnTo>
                  <a:pt x="903477" y="53268"/>
                </a:lnTo>
                <a:lnTo>
                  <a:pt x="902581" y="48840"/>
                </a:lnTo>
                <a:lnTo>
                  <a:pt x="885444" y="23433"/>
                </a:lnTo>
                <a:lnTo>
                  <a:pt x="860048" y="6290"/>
                </a:lnTo>
                <a:lnTo>
                  <a:pt x="828981" y="0"/>
                </a:lnTo>
                <a:close/>
              </a:path>
              <a:path w="909319" h="835025">
                <a:moveTo>
                  <a:pt x="908868" y="550528"/>
                </a:moveTo>
                <a:lnTo>
                  <a:pt x="855604" y="550528"/>
                </a:lnTo>
                <a:lnTo>
                  <a:pt x="855604" y="612681"/>
                </a:lnTo>
                <a:lnTo>
                  <a:pt x="853510" y="623045"/>
                </a:lnTo>
                <a:lnTo>
                  <a:pt x="847802" y="631518"/>
                </a:lnTo>
                <a:lnTo>
                  <a:pt x="839339" y="637235"/>
                </a:lnTo>
                <a:lnTo>
                  <a:pt x="828981" y="639333"/>
                </a:lnTo>
                <a:lnTo>
                  <a:pt x="903477" y="639333"/>
                </a:lnTo>
                <a:lnTo>
                  <a:pt x="908868" y="612681"/>
                </a:lnTo>
                <a:lnTo>
                  <a:pt x="908868" y="550528"/>
                </a:lnTo>
                <a:close/>
              </a:path>
              <a:path w="909319" h="835025">
                <a:moveTo>
                  <a:pt x="338361" y="337766"/>
                </a:moveTo>
                <a:lnTo>
                  <a:pt x="237858" y="337766"/>
                </a:lnTo>
                <a:lnTo>
                  <a:pt x="303550" y="378820"/>
                </a:lnTo>
                <a:lnTo>
                  <a:pt x="303550" y="497259"/>
                </a:lnTo>
                <a:lnTo>
                  <a:pt x="356796" y="497259"/>
                </a:lnTo>
                <a:lnTo>
                  <a:pt x="356796" y="364069"/>
                </a:lnTo>
                <a:lnTo>
                  <a:pt x="355936" y="357342"/>
                </a:lnTo>
                <a:lnTo>
                  <a:pt x="353459" y="351145"/>
                </a:lnTo>
                <a:lnTo>
                  <a:pt x="349520" y="345758"/>
                </a:lnTo>
                <a:lnTo>
                  <a:pt x="344275" y="341463"/>
                </a:lnTo>
                <a:lnTo>
                  <a:pt x="338361" y="337766"/>
                </a:lnTo>
                <a:close/>
              </a:path>
              <a:path w="909319" h="835025">
                <a:moveTo>
                  <a:pt x="454425" y="142073"/>
                </a:moveTo>
                <a:lnTo>
                  <a:pt x="423366" y="148363"/>
                </a:lnTo>
                <a:lnTo>
                  <a:pt x="397969" y="165507"/>
                </a:lnTo>
                <a:lnTo>
                  <a:pt x="380828" y="190914"/>
                </a:lnTo>
                <a:lnTo>
                  <a:pt x="374538" y="221996"/>
                </a:lnTo>
                <a:lnTo>
                  <a:pt x="378501" y="246868"/>
                </a:lnTo>
                <a:lnTo>
                  <a:pt x="389546" y="268554"/>
                </a:lnTo>
                <a:lnTo>
                  <a:pt x="406402" y="285792"/>
                </a:lnTo>
                <a:lnTo>
                  <a:pt x="427802" y="297318"/>
                </a:lnTo>
                <a:lnTo>
                  <a:pt x="427802" y="497259"/>
                </a:lnTo>
                <a:lnTo>
                  <a:pt x="481047" y="497259"/>
                </a:lnTo>
                <a:lnTo>
                  <a:pt x="481047" y="297318"/>
                </a:lnTo>
                <a:lnTo>
                  <a:pt x="502447" y="285792"/>
                </a:lnTo>
                <a:lnTo>
                  <a:pt x="519304" y="268554"/>
                </a:lnTo>
                <a:lnTo>
                  <a:pt x="529451" y="248629"/>
                </a:lnTo>
                <a:lnTo>
                  <a:pt x="454425" y="248629"/>
                </a:lnTo>
                <a:lnTo>
                  <a:pt x="444075" y="246531"/>
                </a:lnTo>
                <a:lnTo>
                  <a:pt x="435612" y="240816"/>
                </a:lnTo>
                <a:lnTo>
                  <a:pt x="429899" y="232349"/>
                </a:lnTo>
                <a:lnTo>
                  <a:pt x="427802" y="221996"/>
                </a:lnTo>
                <a:lnTo>
                  <a:pt x="429899" y="211630"/>
                </a:lnTo>
                <a:lnTo>
                  <a:pt x="435612" y="203157"/>
                </a:lnTo>
                <a:lnTo>
                  <a:pt x="444075" y="197440"/>
                </a:lnTo>
                <a:lnTo>
                  <a:pt x="454425" y="195342"/>
                </a:lnTo>
                <a:lnTo>
                  <a:pt x="528919" y="195342"/>
                </a:lnTo>
                <a:lnTo>
                  <a:pt x="528024" y="190914"/>
                </a:lnTo>
                <a:lnTo>
                  <a:pt x="510888" y="165507"/>
                </a:lnTo>
                <a:lnTo>
                  <a:pt x="485492" y="148363"/>
                </a:lnTo>
                <a:lnTo>
                  <a:pt x="454425" y="142073"/>
                </a:lnTo>
                <a:close/>
              </a:path>
              <a:path w="909319" h="835025">
                <a:moveTo>
                  <a:pt x="720707" y="195342"/>
                </a:moveTo>
                <a:lnTo>
                  <a:pt x="689641" y="201632"/>
                </a:lnTo>
                <a:lnTo>
                  <a:pt x="664244" y="218776"/>
                </a:lnTo>
                <a:lnTo>
                  <a:pt x="647108" y="244183"/>
                </a:lnTo>
                <a:lnTo>
                  <a:pt x="640821" y="275263"/>
                </a:lnTo>
                <a:lnTo>
                  <a:pt x="640821" y="281223"/>
                </a:lnTo>
                <a:lnTo>
                  <a:pt x="641501" y="287017"/>
                </a:lnTo>
                <a:lnTo>
                  <a:pt x="642733" y="292591"/>
                </a:lnTo>
                <a:lnTo>
                  <a:pt x="564575" y="341463"/>
                </a:lnTo>
                <a:lnTo>
                  <a:pt x="559337" y="345758"/>
                </a:lnTo>
                <a:lnTo>
                  <a:pt x="555398" y="351145"/>
                </a:lnTo>
                <a:lnTo>
                  <a:pt x="552917" y="357342"/>
                </a:lnTo>
                <a:lnTo>
                  <a:pt x="552054" y="364069"/>
                </a:lnTo>
                <a:lnTo>
                  <a:pt x="552054" y="497259"/>
                </a:lnTo>
                <a:lnTo>
                  <a:pt x="605318" y="497259"/>
                </a:lnTo>
                <a:lnTo>
                  <a:pt x="605318" y="378820"/>
                </a:lnTo>
                <a:lnTo>
                  <a:pt x="670992" y="337747"/>
                </a:lnTo>
                <a:lnTo>
                  <a:pt x="768273" y="337747"/>
                </a:lnTo>
                <a:lnTo>
                  <a:pt x="777154" y="331750"/>
                </a:lnTo>
                <a:lnTo>
                  <a:pt x="794288" y="306343"/>
                </a:lnTo>
                <a:lnTo>
                  <a:pt x="795188" y="301898"/>
                </a:lnTo>
                <a:lnTo>
                  <a:pt x="720707" y="301898"/>
                </a:lnTo>
                <a:lnTo>
                  <a:pt x="710347" y="299803"/>
                </a:lnTo>
                <a:lnTo>
                  <a:pt x="701878" y="294091"/>
                </a:lnTo>
                <a:lnTo>
                  <a:pt x="696164" y="285625"/>
                </a:lnTo>
                <a:lnTo>
                  <a:pt x="694067" y="275263"/>
                </a:lnTo>
                <a:lnTo>
                  <a:pt x="696164" y="264909"/>
                </a:lnTo>
                <a:lnTo>
                  <a:pt x="701878" y="256442"/>
                </a:lnTo>
                <a:lnTo>
                  <a:pt x="710347" y="250726"/>
                </a:lnTo>
                <a:lnTo>
                  <a:pt x="720707" y="248629"/>
                </a:lnTo>
                <a:lnTo>
                  <a:pt x="795188" y="248629"/>
                </a:lnTo>
                <a:lnTo>
                  <a:pt x="794288" y="244183"/>
                </a:lnTo>
                <a:lnTo>
                  <a:pt x="777154" y="218776"/>
                </a:lnTo>
                <a:lnTo>
                  <a:pt x="751764" y="201632"/>
                </a:lnTo>
                <a:lnTo>
                  <a:pt x="720707" y="195342"/>
                </a:lnTo>
                <a:close/>
              </a:path>
              <a:path w="909319" h="835025">
                <a:moveTo>
                  <a:pt x="903477" y="53268"/>
                </a:moveTo>
                <a:lnTo>
                  <a:pt x="828981" y="53268"/>
                </a:lnTo>
                <a:lnTo>
                  <a:pt x="839339" y="55366"/>
                </a:lnTo>
                <a:lnTo>
                  <a:pt x="847802" y="61083"/>
                </a:lnTo>
                <a:lnTo>
                  <a:pt x="853510" y="69556"/>
                </a:lnTo>
                <a:lnTo>
                  <a:pt x="855604" y="79921"/>
                </a:lnTo>
                <a:lnTo>
                  <a:pt x="855604" y="497259"/>
                </a:lnTo>
                <a:lnTo>
                  <a:pt x="908868" y="497259"/>
                </a:lnTo>
                <a:lnTo>
                  <a:pt x="908868" y="79921"/>
                </a:lnTo>
                <a:lnTo>
                  <a:pt x="903477" y="53268"/>
                </a:lnTo>
                <a:close/>
              </a:path>
              <a:path w="909319" h="835025">
                <a:moveTo>
                  <a:pt x="188161" y="195342"/>
                </a:moveTo>
                <a:lnTo>
                  <a:pt x="157094" y="201632"/>
                </a:lnTo>
                <a:lnTo>
                  <a:pt x="131698" y="218776"/>
                </a:lnTo>
                <a:lnTo>
                  <a:pt x="114561" y="244183"/>
                </a:lnTo>
                <a:lnTo>
                  <a:pt x="108274" y="275263"/>
                </a:lnTo>
                <a:lnTo>
                  <a:pt x="114561" y="306343"/>
                </a:lnTo>
                <a:lnTo>
                  <a:pt x="131698" y="331750"/>
                </a:lnTo>
                <a:lnTo>
                  <a:pt x="157094" y="348894"/>
                </a:lnTo>
                <a:lnTo>
                  <a:pt x="188161" y="355184"/>
                </a:lnTo>
                <a:lnTo>
                  <a:pt x="201928" y="353994"/>
                </a:lnTo>
                <a:lnTo>
                  <a:pt x="214938" y="350556"/>
                </a:lnTo>
                <a:lnTo>
                  <a:pt x="226989" y="345073"/>
                </a:lnTo>
                <a:lnTo>
                  <a:pt x="237858" y="337766"/>
                </a:lnTo>
                <a:lnTo>
                  <a:pt x="338361" y="337766"/>
                </a:lnTo>
                <a:lnTo>
                  <a:pt x="280977" y="301898"/>
                </a:lnTo>
                <a:lnTo>
                  <a:pt x="188161" y="301898"/>
                </a:lnTo>
                <a:lnTo>
                  <a:pt x="177803" y="299803"/>
                </a:lnTo>
                <a:lnTo>
                  <a:pt x="169340" y="294091"/>
                </a:lnTo>
                <a:lnTo>
                  <a:pt x="163632" y="285625"/>
                </a:lnTo>
                <a:lnTo>
                  <a:pt x="161538" y="275263"/>
                </a:lnTo>
                <a:lnTo>
                  <a:pt x="163632" y="264909"/>
                </a:lnTo>
                <a:lnTo>
                  <a:pt x="169340" y="256442"/>
                </a:lnTo>
                <a:lnTo>
                  <a:pt x="177803" y="250726"/>
                </a:lnTo>
                <a:lnTo>
                  <a:pt x="188161" y="248629"/>
                </a:lnTo>
                <a:lnTo>
                  <a:pt x="262659" y="248629"/>
                </a:lnTo>
                <a:lnTo>
                  <a:pt x="261760" y="244183"/>
                </a:lnTo>
                <a:lnTo>
                  <a:pt x="244624" y="218776"/>
                </a:lnTo>
                <a:lnTo>
                  <a:pt x="219228" y="201632"/>
                </a:lnTo>
                <a:lnTo>
                  <a:pt x="188161" y="195342"/>
                </a:lnTo>
                <a:close/>
              </a:path>
              <a:path w="909319" h="835025">
                <a:moveTo>
                  <a:pt x="768273" y="337747"/>
                </a:moveTo>
                <a:lnTo>
                  <a:pt x="670992" y="337747"/>
                </a:lnTo>
                <a:lnTo>
                  <a:pt x="681898" y="345082"/>
                </a:lnTo>
                <a:lnTo>
                  <a:pt x="693935" y="350559"/>
                </a:lnTo>
                <a:lnTo>
                  <a:pt x="706936" y="353994"/>
                </a:lnTo>
                <a:lnTo>
                  <a:pt x="720707" y="355184"/>
                </a:lnTo>
                <a:lnTo>
                  <a:pt x="751764" y="348894"/>
                </a:lnTo>
                <a:lnTo>
                  <a:pt x="768273" y="337747"/>
                </a:lnTo>
                <a:close/>
              </a:path>
              <a:path w="909319" h="835025">
                <a:moveTo>
                  <a:pt x="262659" y="248629"/>
                </a:moveTo>
                <a:lnTo>
                  <a:pt x="188161" y="248629"/>
                </a:lnTo>
                <a:lnTo>
                  <a:pt x="198510" y="250726"/>
                </a:lnTo>
                <a:lnTo>
                  <a:pt x="206974" y="256442"/>
                </a:lnTo>
                <a:lnTo>
                  <a:pt x="212687" y="264909"/>
                </a:lnTo>
                <a:lnTo>
                  <a:pt x="214783" y="275263"/>
                </a:lnTo>
                <a:lnTo>
                  <a:pt x="212687" y="285625"/>
                </a:lnTo>
                <a:lnTo>
                  <a:pt x="206974" y="294091"/>
                </a:lnTo>
                <a:lnTo>
                  <a:pt x="198510" y="299803"/>
                </a:lnTo>
                <a:lnTo>
                  <a:pt x="188161" y="301898"/>
                </a:lnTo>
                <a:lnTo>
                  <a:pt x="280977" y="301898"/>
                </a:lnTo>
                <a:lnTo>
                  <a:pt x="266117" y="292609"/>
                </a:lnTo>
                <a:lnTo>
                  <a:pt x="267367" y="287017"/>
                </a:lnTo>
                <a:lnTo>
                  <a:pt x="268047" y="281223"/>
                </a:lnTo>
                <a:lnTo>
                  <a:pt x="268047" y="275263"/>
                </a:lnTo>
                <a:lnTo>
                  <a:pt x="262659" y="248629"/>
                </a:lnTo>
                <a:close/>
              </a:path>
              <a:path w="909319" h="835025">
                <a:moveTo>
                  <a:pt x="795188" y="248629"/>
                </a:moveTo>
                <a:lnTo>
                  <a:pt x="720707" y="248629"/>
                </a:lnTo>
                <a:lnTo>
                  <a:pt x="731057" y="250726"/>
                </a:lnTo>
                <a:lnTo>
                  <a:pt x="739521" y="256442"/>
                </a:lnTo>
                <a:lnTo>
                  <a:pt x="745234" y="264909"/>
                </a:lnTo>
                <a:lnTo>
                  <a:pt x="747330" y="275263"/>
                </a:lnTo>
                <a:lnTo>
                  <a:pt x="745234" y="285625"/>
                </a:lnTo>
                <a:lnTo>
                  <a:pt x="739521" y="294091"/>
                </a:lnTo>
                <a:lnTo>
                  <a:pt x="731057" y="299803"/>
                </a:lnTo>
                <a:lnTo>
                  <a:pt x="720707" y="301898"/>
                </a:lnTo>
                <a:lnTo>
                  <a:pt x="795188" y="301898"/>
                </a:lnTo>
                <a:lnTo>
                  <a:pt x="800575" y="275263"/>
                </a:lnTo>
                <a:lnTo>
                  <a:pt x="795188" y="248629"/>
                </a:lnTo>
                <a:close/>
              </a:path>
              <a:path w="909319" h="835025">
                <a:moveTo>
                  <a:pt x="528919" y="195342"/>
                </a:moveTo>
                <a:lnTo>
                  <a:pt x="454425" y="195342"/>
                </a:lnTo>
                <a:lnTo>
                  <a:pt x="464782" y="197440"/>
                </a:lnTo>
                <a:lnTo>
                  <a:pt x="473245" y="203157"/>
                </a:lnTo>
                <a:lnTo>
                  <a:pt x="478953" y="211630"/>
                </a:lnTo>
                <a:lnTo>
                  <a:pt x="481047" y="221996"/>
                </a:lnTo>
                <a:lnTo>
                  <a:pt x="478953" y="232349"/>
                </a:lnTo>
                <a:lnTo>
                  <a:pt x="473245" y="240816"/>
                </a:lnTo>
                <a:lnTo>
                  <a:pt x="464782" y="246531"/>
                </a:lnTo>
                <a:lnTo>
                  <a:pt x="454425" y="248629"/>
                </a:lnTo>
                <a:lnTo>
                  <a:pt x="529451" y="248629"/>
                </a:lnTo>
                <a:lnTo>
                  <a:pt x="530348" y="246868"/>
                </a:lnTo>
                <a:lnTo>
                  <a:pt x="534311" y="221996"/>
                </a:lnTo>
                <a:lnTo>
                  <a:pt x="528919" y="195342"/>
                </a:lnTo>
                <a:close/>
              </a:path>
            </a:pathLst>
          </a:custGeom>
          <a:solidFill>
            <a:srgbClr val="FFFFFF"/>
          </a:solidFill>
        </p:spPr>
        <p:txBody>
          <a:bodyPr wrap="square" lIns="0" tIns="0" rIns="0" bIns="0" rtlCol="0"/>
          <a:lstStyle/>
          <a:p>
            <a:endParaRPr/>
          </a:p>
        </p:txBody>
      </p:sp>
      <p:grpSp>
        <p:nvGrpSpPr>
          <p:cNvPr id="38" name="object 38"/>
          <p:cNvGrpSpPr/>
          <p:nvPr/>
        </p:nvGrpSpPr>
        <p:grpSpPr>
          <a:xfrm>
            <a:off x="10617394" y="1651467"/>
            <a:ext cx="938530" cy="862330"/>
            <a:chOff x="10617394" y="1651467"/>
            <a:chExt cx="938530" cy="862330"/>
          </a:xfrm>
        </p:grpSpPr>
        <p:sp>
          <p:nvSpPr>
            <p:cNvPr id="39" name="object 39"/>
            <p:cNvSpPr/>
            <p:nvPr/>
          </p:nvSpPr>
          <p:spPr>
            <a:xfrm>
              <a:off x="10617394" y="1651467"/>
              <a:ext cx="938530" cy="862330"/>
            </a:xfrm>
            <a:custGeom>
              <a:avLst/>
              <a:gdLst/>
              <a:ahLst/>
              <a:cxnLst/>
              <a:rect l="l" t="t" r="r" b="b"/>
              <a:pathLst>
                <a:path w="938529" h="862330">
                  <a:moveTo>
                    <a:pt x="652551" y="806891"/>
                  </a:moveTo>
                  <a:lnTo>
                    <a:pt x="285940" y="806891"/>
                  </a:lnTo>
                  <a:lnTo>
                    <a:pt x="275237" y="809052"/>
                  </a:lnTo>
                  <a:lnTo>
                    <a:pt x="266499" y="814945"/>
                  </a:lnTo>
                  <a:lnTo>
                    <a:pt x="260609" y="823687"/>
                  </a:lnTo>
                  <a:lnTo>
                    <a:pt x="258450" y="834395"/>
                  </a:lnTo>
                  <a:lnTo>
                    <a:pt x="260609" y="845102"/>
                  </a:lnTo>
                  <a:lnTo>
                    <a:pt x="266499" y="853844"/>
                  </a:lnTo>
                  <a:lnTo>
                    <a:pt x="275237" y="859737"/>
                  </a:lnTo>
                  <a:lnTo>
                    <a:pt x="285940" y="861898"/>
                  </a:lnTo>
                  <a:lnTo>
                    <a:pt x="652551" y="861898"/>
                  </a:lnTo>
                  <a:lnTo>
                    <a:pt x="663254" y="859737"/>
                  </a:lnTo>
                  <a:lnTo>
                    <a:pt x="671992" y="853844"/>
                  </a:lnTo>
                  <a:lnTo>
                    <a:pt x="677882" y="845102"/>
                  </a:lnTo>
                  <a:lnTo>
                    <a:pt x="680041" y="834395"/>
                  </a:lnTo>
                  <a:lnTo>
                    <a:pt x="677882" y="823687"/>
                  </a:lnTo>
                  <a:lnTo>
                    <a:pt x="671992" y="814945"/>
                  </a:lnTo>
                  <a:lnTo>
                    <a:pt x="663254" y="809052"/>
                  </a:lnTo>
                  <a:lnTo>
                    <a:pt x="652551" y="806891"/>
                  </a:lnTo>
                  <a:close/>
                </a:path>
                <a:path w="938529" h="862330">
                  <a:moveTo>
                    <a:pt x="399075" y="715190"/>
                  </a:moveTo>
                  <a:lnTo>
                    <a:pt x="342384" y="715190"/>
                  </a:lnTo>
                  <a:lnTo>
                    <a:pt x="319469" y="806891"/>
                  </a:lnTo>
                  <a:lnTo>
                    <a:pt x="376160" y="806891"/>
                  </a:lnTo>
                  <a:lnTo>
                    <a:pt x="399075" y="715190"/>
                  </a:lnTo>
                  <a:close/>
                </a:path>
                <a:path w="938529" h="862330">
                  <a:moveTo>
                    <a:pt x="596126" y="715190"/>
                  </a:moveTo>
                  <a:lnTo>
                    <a:pt x="539435" y="715190"/>
                  </a:lnTo>
                  <a:lnTo>
                    <a:pt x="562350" y="806891"/>
                  </a:lnTo>
                  <a:lnTo>
                    <a:pt x="619023" y="806891"/>
                  </a:lnTo>
                  <a:lnTo>
                    <a:pt x="596126" y="715190"/>
                  </a:lnTo>
                  <a:close/>
                </a:path>
                <a:path w="938529" h="862330">
                  <a:moveTo>
                    <a:pt x="856019" y="0"/>
                  </a:moveTo>
                  <a:lnTo>
                    <a:pt x="82473" y="0"/>
                  </a:lnTo>
                  <a:lnTo>
                    <a:pt x="50404" y="6495"/>
                  </a:lnTo>
                  <a:lnTo>
                    <a:pt x="24185" y="24197"/>
                  </a:lnTo>
                  <a:lnTo>
                    <a:pt x="6492" y="50433"/>
                  </a:lnTo>
                  <a:lnTo>
                    <a:pt x="0" y="82527"/>
                  </a:lnTo>
                  <a:lnTo>
                    <a:pt x="0" y="632661"/>
                  </a:lnTo>
                  <a:lnTo>
                    <a:pt x="6492" y="664756"/>
                  </a:lnTo>
                  <a:lnTo>
                    <a:pt x="24185" y="690992"/>
                  </a:lnTo>
                  <a:lnTo>
                    <a:pt x="50404" y="708695"/>
                  </a:lnTo>
                  <a:lnTo>
                    <a:pt x="82473" y="715190"/>
                  </a:lnTo>
                  <a:lnTo>
                    <a:pt x="856019" y="715190"/>
                  </a:lnTo>
                  <a:lnTo>
                    <a:pt x="888099" y="708695"/>
                  </a:lnTo>
                  <a:lnTo>
                    <a:pt x="914323" y="690992"/>
                  </a:lnTo>
                  <a:lnTo>
                    <a:pt x="932018" y="664756"/>
                  </a:lnTo>
                  <a:lnTo>
                    <a:pt x="932943" y="660184"/>
                  </a:lnTo>
                  <a:lnTo>
                    <a:pt x="82473" y="660184"/>
                  </a:lnTo>
                  <a:lnTo>
                    <a:pt x="71786" y="658017"/>
                  </a:lnTo>
                  <a:lnTo>
                    <a:pt x="63046" y="652114"/>
                  </a:lnTo>
                  <a:lnTo>
                    <a:pt x="57147" y="643364"/>
                  </a:lnTo>
                  <a:lnTo>
                    <a:pt x="54982" y="632661"/>
                  </a:lnTo>
                  <a:lnTo>
                    <a:pt x="54982" y="568482"/>
                  </a:lnTo>
                  <a:lnTo>
                    <a:pt x="938510" y="568482"/>
                  </a:lnTo>
                  <a:lnTo>
                    <a:pt x="938510" y="513476"/>
                  </a:lnTo>
                  <a:lnTo>
                    <a:pt x="54982" y="513476"/>
                  </a:lnTo>
                  <a:lnTo>
                    <a:pt x="54982" y="82527"/>
                  </a:lnTo>
                  <a:lnTo>
                    <a:pt x="57147" y="71824"/>
                  </a:lnTo>
                  <a:lnTo>
                    <a:pt x="63046" y="63075"/>
                  </a:lnTo>
                  <a:lnTo>
                    <a:pt x="71786" y="57171"/>
                  </a:lnTo>
                  <a:lnTo>
                    <a:pt x="82473" y="55004"/>
                  </a:lnTo>
                  <a:lnTo>
                    <a:pt x="932943" y="55004"/>
                  </a:lnTo>
                  <a:lnTo>
                    <a:pt x="932018" y="50433"/>
                  </a:lnTo>
                  <a:lnTo>
                    <a:pt x="914323" y="24197"/>
                  </a:lnTo>
                  <a:lnTo>
                    <a:pt x="888099" y="6495"/>
                  </a:lnTo>
                  <a:lnTo>
                    <a:pt x="856019" y="0"/>
                  </a:lnTo>
                  <a:close/>
                </a:path>
                <a:path w="938529" h="862330">
                  <a:moveTo>
                    <a:pt x="938510" y="568482"/>
                  </a:moveTo>
                  <a:lnTo>
                    <a:pt x="883509" y="568482"/>
                  </a:lnTo>
                  <a:lnTo>
                    <a:pt x="883509" y="632661"/>
                  </a:lnTo>
                  <a:lnTo>
                    <a:pt x="881347" y="643364"/>
                  </a:lnTo>
                  <a:lnTo>
                    <a:pt x="875452" y="652114"/>
                  </a:lnTo>
                  <a:lnTo>
                    <a:pt x="866714" y="658017"/>
                  </a:lnTo>
                  <a:lnTo>
                    <a:pt x="856019" y="660184"/>
                  </a:lnTo>
                  <a:lnTo>
                    <a:pt x="932943" y="660184"/>
                  </a:lnTo>
                  <a:lnTo>
                    <a:pt x="938510" y="632661"/>
                  </a:lnTo>
                  <a:lnTo>
                    <a:pt x="938510" y="568482"/>
                  </a:lnTo>
                  <a:close/>
                </a:path>
                <a:path w="938529" h="862330">
                  <a:moveTo>
                    <a:pt x="932943" y="55004"/>
                  </a:moveTo>
                  <a:lnTo>
                    <a:pt x="856019" y="55004"/>
                  </a:lnTo>
                  <a:lnTo>
                    <a:pt x="866714" y="57171"/>
                  </a:lnTo>
                  <a:lnTo>
                    <a:pt x="875452" y="63075"/>
                  </a:lnTo>
                  <a:lnTo>
                    <a:pt x="881347" y="71824"/>
                  </a:lnTo>
                  <a:lnTo>
                    <a:pt x="883509" y="82527"/>
                  </a:lnTo>
                  <a:lnTo>
                    <a:pt x="883509" y="513476"/>
                  </a:lnTo>
                  <a:lnTo>
                    <a:pt x="938510" y="513476"/>
                  </a:lnTo>
                  <a:lnTo>
                    <a:pt x="938510" y="82527"/>
                  </a:lnTo>
                  <a:lnTo>
                    <a:pt x="932943" y="55004"/>
                  </a:lnTo>
                  <a:close/>
                </a:path>
              </a:pathLst>
            </a:custGeom>
            <a:solidFill>
              <a:srgbClr val="FFFFFF"/>
            </a:solidFill>
          </p:spPr>
          <p:txBody>
            <a:bodyPr wrap="square" lIns="0" tIns="0" rIns="0" bIns="0" rtlCol="0"/>
            <a:lstStyle/>
            <a:p>
              <a:endParaRPr/>
            </a:p>
          </p:txBody>
        </p:sp>
        <p:pic>
          <p:nvPicPr>
            <p:cNvPr id="40" name="object 40"/>
            <p:cNvPicPr/>
            <p:nvPr/>
          </p:nvPicPr>
          <p:blipFill>
            <a:blip r:embed="rId10" cstate="print"/>
            <a:stretch>
              <a:fillRect/>
            </a:stretch>
          </p:blipFill>
          <p:spPr>
            <a:xfrm>
              <a:off x="10944898" y="1817072"/>
              <a:ext cx="285516" cy="285649"/>
            </a:xfrm>
            <a:prstGeom prst="rect">
              <a:avLst/>
            </a:prstGeom>
          </p:spPr>
        </p:pic>
      </p:grpSp>
      <p:sp>
        <p:nvSpPr>
          <p:cNvPr id="41" name="object 41"/>
          <p:cNvSpPr/>
          <p:nvPr/>
        </p:nvSpPr>
        <p:spPr>
          <a:xfrm>
            <a:off x="2056421" y="3538032"/>
            <a:ext cx="45719" cy="1461285"/>
          </a:xfrm>
          <a:custGeom>
            <a:avLst/>
            <a:gdLst/>
            <a:ahLst/>
            <a:cxnLst/>
            <a:rect l="l" t="t" r="r" b="b"/>
            <a:pathLst>
              <a:path h="1174750">
                <a:moveTo>
                  <a:pt x="0" y="1174379"/>
                </a:moveTo>
                <a:lnTo>
                  <a:pt x="1" y="0"/>
                </a:lnTo>
              </a:path>
            </a:pathLst>
          </a:custGeom>
          <a:ln w="31750">
            <a:solidFill>
              <a:srgbClr val="0064FF"/>
            </a:solidFill>
          </a:ln>
        </p:spPr>
        <p:txBody>
          <a:bodyPr wrap="square" lIns="0" tIns="0" rIns="0" bIns="0" rtlCol="0"/>
          <a:lstStyle/>
          <a:p>
            <a:pPr algn="just"/>
            <a:endParaRPr/>
          </a:p>
        </p:txBody>
      </p:sp>
      <p:sp>
        <p:nvSpPr>
          <p:cNvPr id="2" name="object 5">
            <a:extLst>
              <a:ext uri="{FF2B5EF4-FFF2-40B4-BE49-F238E27FC236}">
                <a16:creationId xmlns:a16="http://schemas.microsoft.com/office/drawing/2014/main" id="{1661C08A-0219-D8D2-4C36-AFB65085BF15}"/>
              </a:ext>
            </a:extLst>
          </p:cNvPr>
          <p:cNvSpPr/>
          <p:nvPr/>
        </p:nvSpPr>
        <p:spPr>
          <a:xfrm>
            <a:off x="1557320" y="5819630"/>
            <a:ext cx="1553845" cy="1819420"/>
          </a:xfrm>
          <a:custGeom>
            <a:avLst/>
            <a:gdLst/>
            <a:ahLst/>
            <a:cxnLst/>
            <a:rect l="l" t="t" r="r" b="b"/>
            <a:pathLst>
              <a:path w="1553845" h="1612264">
                <a:moveTo>
                  <a:pt x="1553320" y="0"/>
                </a:moveTo>
                <a:lnTo>
                  <a:pt x="367483" y="0"/>
                </a:lnTo>
                <a:lnTo>
                  <a:pt x="321387" y="2971"/>
                </a:lnTo>
                <a:lnTo>
                  <a:pt x="277000" y="11646"/>
                </a:lnTo>
                <a:lnTo>
                  <a:pt x="234665" y="25669"/>
                </a:lnTo>
                <a:lnTo>
                  <a:pt x="194728" y="44681"/>
                </a:lnTo>
                <a:lnTo>
                  <a:pt x="157533" y="68325"/>
                </a:lnTo>
                <a:lnTo>
                  <a:pt x="123423" y="96244"/>
                </a:lnTo>
                <a:lnTo>
                  <a:pt x="92745" y="128080"/>
                </a:lnTo>
                <a:lnTo>
                  <a:pt x="65841" y="163476"/>
                </a:lnTo>
                <a:lnTo>
                  <a:pt x="43056" y="202075"/>
                </a:lnTo>
                <a:lnTo>
                  <a:pt x="24736" y="243519"/>
                </a:lnTo>
                <a:lnTo>
                  <a:pt x="11223" y="287451"/>
                </a:lnTo>
                <a:lnTo>
                  <a:pt x="2863" y="333513"/>
                </a:lnTo>
                <a:lnTo>
                  <a:pt x="0" y="381349"/>
                </a:lnTo>
                <a:lnTo>
                  <a:pt x="0" y="1611934"/>
                </a:lnTo>
                <a:lnTo>
                  <a:pt x="1171138" y="1611934"/>
                </a:lnTo>
                <a:lnTo>
                  <a:pt x="1219077" y="1608844"/>
                </a:lnTo>
                <a:lnTo>
                  <a:pt x="1265239" y="1599821"/>
                </a:lnTo>
                <a:lnTo>
                  <a:pt x="1309266" y="1585237"/>
                </a:lnTo>
                <a:lnTo>
                  <a:pt x="1350801" y="1565465"/>
                </a:lnTo>
                <a:lnTo>
                  <a:pt x="1389484" y="1540874"/>
                </a:lnTo>
                <a:lnTo>
                  <a:pt x="1424958" y="1511838"/>
                </a:lnTo>
                <a:lnTo>
                  <a:pt x="1456864" y="1478728"/>
                </a:lnTo>
                <a:lnTo>
                  <a:pt x="1484844" y="1441916"/>
                </a:lnTo>
                <a:lnTo>
                  <a:pt x="1508540" y="1401773"/>
                </a:lnTo>
                <a:lnTo>
                  <a:pt x="1527594" y="1358671"/>
                </a:lnTo>
                <a:lnTo>
                  <a:pt x="1541647" y="1312982"/>
                </a:lnTo>
                <a:lnTo>
                  <a:pt x="1550342" y="1265078"/>
                </a:lnTo>
                <a:lnTo>
                  <a:pt x="1553320" y="1215330"/>
                </a:lnTo>
                <a:lnTo>
                  <a:pt x="1553320" y="0"/>
                </a:lnTo>
                <a:close/>
              </a:path>
            </a:pathLst>
          </a:custGeom>
          <a:solidFill>
            <a:srgbClr val="0068FF"/>
          </a:solidFill>
        </p:spPr>
        <p:txBody>
          <a:bodyPr wrap="square" lIns="0" tIns="0" rIns="0" bIns="0" rtlCol="0"/>
          <a:lstStyle/>
          <a:p>
            <a:pPr algn="just"/>
            <a:endParaRPr/>
          </a:p>
        </p:txBody>
      </p:sp>
      <p:sp>
        <p:nvSpPr>
          <p:cNvPr id="3" name="object 15">
            <a:extLst>
              <a:ext uri="{FF2B5EF4-FFF2-40B4-BE49-F238E27FC236}">
                <a16:creationId xmlns:a16="http://schemas.microsoft.com/office/drawing/2014/main" id="{977812B5-B04F-A30A-2717-D96B81C5F093}"/>
              </a:ext>
            </a:extLst>
          </p:cNvPr>
          <p:cNvSpPr/>
          <p:nvPr/>
        </p:nvSpPr>
        <p:spPr>
          <a:xfrm>
            <a:off x="1667788" y="5806439"/>
            <a:ext cx="8081009" cy="1754996"/>
          </a:xfrm>
          <a:custGeom>
            <a:avLst/>
            <a:gdLst/>
            <a:ahLst/>
            <a:cxnLst/>
            <a:rect l="l" t="t" r="r" b="b"/>
            <a:pathLst>
              <a:path w="8081009" h="1533525">
                <a:moveTo>
                  <a:pt x="8080627" y="0"/>
                </a:moveTo>
                <a:lnTo>
                  <a:pt x="255524" y="0"/>
                </a:lnTo>
                <a:lnTo>
                  <a:pt x="209593" y="4116"/>
                </a:lnTo>
                <a:lnTo>
                  <a:pt x="166363" y="15986"/>
                </a:lnTo>
                <a:lnTo>
                  <a:pt x="126555" y="34886"/>
                </a:lnTo>
                <a:lnTo>
                  <a:pt x="90892" y="60096"/>
                </a:lnTo>
                <a:lnTo>
                  <a:pt x="60095" y="90893"/>
                </a:lnTo>
                <a:lnTo>
                  <a:pt x="34886" y="126556"/>
                </a:lnTo>
                <a:lnTo>
                  <a:pt x="15986" y="166364"/>
                </a:lnTo>
                <a:lnTo>
                  <a:pt x="4116" y="209594"/>
                </a:lnTo>
                <a:lnTo>
                  <a:pt x="0" y="255525"/>
                </a:lnTo>
                <a:lnTo>
                  <a:pt x="0" y="1533132"/>
                </a:lnTo>
                <a:lnTo>
                  <a:pt x="7825103" y="1533132"/>
                </a:lnTo>
                <a:lnTo>
                  <a:pt x="7871034" y="1529015"/>
                </a:lnTo>
                <a:lnTo>
                  <a:pt x="7914263" y="1517146"/>
                </a:lnTo>
                <a:lnTo>
                  <a:pt x="7954071" y="1498245"/>
                </a:lnTo>
                <a:lnTo>
                  <a:pt x="7989734" y="1473036"/>
                </a:lnTo>
                <a:lnTo>
                  <a:pt x="8020531" y="1442238"/>
                </a:lnTo>
                <a:lnTo>
                  <a:pt x="8045741" y="1406575"/>
                </a:lnTo>
                <a:lnTo>
                  <a:pt x="8064641" y="1366768"/>
                </a:lnTo>
                <a:lnTo>
                  <a:pt x="8076510" y="1323538"/>
                </a:lnTo>
                <a:lnTo>
                  <a:pt x="8080627" y="1277607"/>
                </a:lnTo>
                <a:lnTo>
                  <a:pt x="8080627" y="0"/>
                </a:lnTo>
                <a:close/>
              </a:path>
            </a:pathLst>
          </a:custGeom>
          <a:solidFill>
            <a:srgbClr val="FFFEFB"/>
          </a:solidFill>
        </p:spPr>
        <p:txBody>
          <a:bodyPr wrap="square" lIns="0" tIns="0" rIns="0" bIns="0" rtlCol="0"/>
          <a:lstStyle/>
          <a:p>
            <a:pPr algn="just"/>
            <a:endParaRPr/>
          </a:p>
        </p:txBody>
      </p:sp>
      <p:sp>
        <p:nvSpPr>
          <p:cNvPr id="4" name="object 16">
            <a:extLst>
              <a:ext uri="{FF2B5EF4-FFF2-40B4-BE49-F238E27FC236}">
                <a16:creationId xmlns:a16="http://schemas.microsoft.com/office/drawing/2014/main" id="{1806A6BA-D31B-D2FD-07E7-C1D56CA6479C}"/>
              </a:ext>
            </a:extLst>
          </p:cNvPr>
          <p:cNvSpPr txBox="1"/>
          <p:nvPr/>
        </p:nvSpPr>
        <p:spPr>
          <a:xfrm>
            <a:off x="2424525" y="5919686"/>
            <a:ext cx="7075284" cy="1441677"/>
          </a:xfrm>
          <a:prstGeom prst="rect">
            <a:avLst/>
          </a:prstGeom>
        </p:spPr>
        <p:txBody>
          <a:bodyPr vert="horz" wrap="square" lIns="0" tIns="6350" rIns="0" bIns="0" rtlCol="0">
            <a:spAutoFit/>
          </a:bodyPr>
          <a:lstStyle/>
          <a:p>
            <a:pPr marL="12700" marR="5080" algn="just">
              <a:lnSpc>
                <a:spcPct val="108200"/>
              </a:lnSpc>
              <a:spcBef>
                <a:spcPts val="50"/>
              </a:spcBef>
            </a:pPr>
            <a:r>
              <a:rPr lang="en-US" sz="2200" dirty="0">
                <a:latin typeface="Arial"/>
                <a:cs typeface="Arial"/>
              </a:rPr>
              <a:t>Contribute to the diverse technology ecosystem through a range of  technologies, such as the internet of things, mobility, virtual reality, cybersecurity, and big data to advance digital innovation.</a:t>
            </a:r>
          </a:p>
        </p:txBody>
      </p:sp>
      <p:sp>
        <p:nvSpPr>
          <p:cNvPr id="7" name="object 41">
            <a:extLst>
              <a:ext uri="{FF2B5EF4-FFF2-40B4-BE49-F238E27FC236}">
                <a16:creationId xmlns:a16="http://schemas.microsoft.com/office/drawing/2014/main" id="{437808EB-A55C-ACE6-EB3D-5E159E8765A0}"/>
              </a:ext>
            </a:extLst>
          </p:cNvPr>
          <p:cNvSpPr/>
          <p:nvPr/>
        </p:nvSpPr>
        <p:spPr>
          <a:xfrm>
            <a:off x="2054159" y="5972621"/>
            <a:ext cx="45719" cy="1461285"/>
          </a:xfrm>
          <a:custGeom>
            <a:avLst/>
            <a:gdLst/>
            <a:ahLst/>
            <a:cxnLst/>
            <a:rect l="l" t="t" r="r" b="b"/>
            <a:pathLst>
              <a:path h="1174750">
                <a:moveTo>
                  <a:pt x="0" y="1174379"/>
                </a:moveTo>
                <a:lnTo>
                  <a:pt x="1" y="0"/>
                </a:lnTo>
              </a:path>
            </a:pathLst>
          </a:custGeom>
          <a:ln w="31750">
            <a:solidFill>
              <a:srgbClr val="0064FF"/>
            </a:solidFill>
          </a:ln>
        </p:spPr>
        <p:txBody>
          <a:bodyPr wrap="square" lIns="0" tIns="0" rIns="0" bIns="0" rtlCol="0"/>
          <a:lstStyle/>
          <a:p>
            <a:pPr algn="just"/>
            <a:endParaRPr/>
          </a:p>
        </p:txBody>
      </p:sp>
      <p:sp>
        <p:nvSpPr>
          <p:cNvPr id="8" name="object 5">
            <a:extLst>
              <a:ext uri="{FF2B5EF4-FFF2-40B4-BE49-F238E27FC236}">
                <a16:creationId xmlns:a16="http://schemas.microsoft.com/office/drawing/2014/main" id="{A13625FF-5A02-C907-8E7E-2DECC22F7C9F}"/>
              </a:ext>
            </a:extLst>
          </p:cNvPr>
          <p:cNvSpPr/>
          <p:nvPr/>
        </p:nvSpPr>
        <p:spPr>
          <a:xfrm>
            <a:off x="10353041" y="5823441"/>
            <a:ext cx="1553845" cy="1819420"/>
          </a:xfrm>
          <a:custGeom>
            <a:avLst/>
            <a:gdLst/>
            <a:ahLst/>
            <a:cxnLst/>
            <a:rect l="l" t="t" r="r" b="b"/>
            <a:pathLst>
              <a:path w="1553845" h="1612264">
                <a:moveTo>
                  <a:pt x="1553320" y="0"/>
                </a:moveTo>
                <a:lnTo>
                  <a:pt x="367483" y="0"/>
                </a:lnTo>
                <a:lnTo>
                  <a:pt x="321387" y="2971"/>
                </a:lnTo>
                <a:lnTo>
                  <a:pt x="277000" y="11646"/>
                </a:lnTo>
                <a:lnTo>
                  <a:pt x="234665" y="25669"/>
                </a:lnTo>
                <a:lnTo>
                  <a:pt x="194728" y="44681"/>
                </a:lnTo>
                <a:lnTo>
                  <a:pt x="157533" y="68325"/>
                </a:lnTo>
                <a:lnTo>
                  <a:pt x="123423" y="96244"/>
                </a:lnTo>
                <a:lnTo>
                  <a:pt x="92745" y="128080"/>
                </a:lnTo>
                <a:lnTo>
                  <a:pt x="65841" y="163476"/>
                </a:lnTo>
                <a:lnTo>
                  <a:pt x="43056" y="202075"/>
                </a:lnTo>
                <a:lnTo>
                  <a:pt x="24736" y="243519"/>
                </a:lnTo>
                <a:lnTo>
                  <a:pt x="11223" y="287451"/>
                </a:lnTo>
                <a:lnTo>
                  <a:pt x="2863" y="333513"/>
                </a:lnTo>
                <a:lnTo>
                  <a:pt x="0" y="381349"/>
                </a:lnTo>
                <a:lnTo>
                  <a:pt x="0" y="1611934"/>
                </a:lnTo>
                <a:lnTo>
                  <a:pt x="1171138" y="1611934"/>
                </a:lnTo>
                <a:lnTo>
                  <a:pt x="1219077" y="1608844"/>
                </a:lnTo>
                <a:lnTo>
                  <a:pt x="1265239" y="1599821"/>
                </a:lnTo>
                <a:lnTo>
                  <a:pt x="1309266" y="1585237"/>
                </a:lnTo>
                <a:lnTo>
                  <a:pt x="1350801" y="1565465"/>
                </a:lnTo>
                <a:lnTo>
                  <a:pt x="1389484" y="1540874"/>
                </a:lnTo>
                <a:lnTo>
                  <a:pt x="1424958" y="1511838"/>
                </a:lnTo>
                <a:lnTo>
                  <a:pt x="1456864" y="1478728"/>
                </a:lnTo>
                <a:lnTo>
                  <a:pt x="1484844" y="1441916"/>
                </a:lnTo>
                <a:lnTo>
                  <a:pt x="1508540" y="1401773"/>
                </a:lnTo>
                <a:lnTo>
                  <a:pt x="1527594" y="1358671"/>
                </a:lnTo>
                <a:lnTo>
                  <a:pt x="1541647" y="1312982"/>
                </a:lnTo>
                <a:lnTo>
                  <a:pt x="1550342" y="1265078"/>
                </a:lnTo>
                <a:lnTo>
                  <a:pt x="1553320" y="1215330"/>
                </a:lnTo>
                <a:lnTo>
                  <a:pt x="1553320" y="0"/>
                </a:lnTo>
                <a:close/>
              </a:path>
            </a:pathLst>
          </a:custGeom>
          <a:solidFill>
            <a:srgbClr val="FF5A63"/>
          </a:solidFill>
        </p:spPr>
        <p:txBody>
          <a:bodyPr wrap="square" lIns="0" tIns="0" rIns="0" bIns="0" rtlCol="0"/>
          <a:lstStyle/>
          <a:p>
            <a:pPr algn="just"/>
            <a:endParaRPr dirty="0"/>
          </a:p>
        </p:txBody>
      </p:sp>
      <p:sp>
        <p:nvSpPr>
          <p:cNvPr id="9" name="object 15">
            <a:extLst>
              <a:ext uri="{FF2B5EF4-FFF2-40B4-BE49-F238E27FC236}">
                <a16:creationId xmlns:a16="http://schemas.microsoft.com/office/drawing/2014/main" id="{FC6ABD02-4818-755C-D78D-84D6207E77FA}"/>
              </a:ext>
            </a:extLst>
          </p:cNvPr>
          <p:cNvSpPr/>
          <p:nvPr/>
        </p:nvSpPr>
        <p:spPr>
          <a:xfrm>
            <a:off x="10463509" y="5810250"/>
            <a:ext cx="8229621" cy="1754996"/>
          </a:xfrm>
          <a:custGeom>
            <a:avLst/>
            <a:gdLst/>
            <a:ahLst/>
            <a:cxnLst/>
            <a:rect l="l" t="t" r="r" b="b"/>
            <a:pathLst>
              <a:path w="8081009" h="1533525">
                <a:moveTo>
                  <a:pt x="8080627" y="0"/>
                </a:moveTo>
                <a:lnTo>
                  <a:pt x="255524" y="0"/>
                </a:lnTo>
                <a:lnTo>
                  <a:pt x="209593" y="4116"/>
                </a:lnTo>
                <a:lnTo>
                  <a:pt x="166363" y="15986"/>
                </a:lnTo>
                <a:lnTo>
                  <a:pt x="126555" y="34886"/>
                </a:lnTo>
                <a:lnTo>
                  <a:pt x="90892" y="60096"/>
                </a:lnTo>
                <a:lnTo>
                  <a:pt x="60095" y="90893"/>
                </a:lnTo>
                <a:lnTo>
                  <a:pt x="34886" y="126556"/>
                </a:lnTo>
                <a:lnTo>
                  <a:pt x="15986" y="166364"/>
                </a:lnTo>
                <a:lnTo>
                  <a:pt x="4116" y="209594"/>
                </a:lnTo>
                <a:lnTo>
                  <a:pt x="0" y="255525"/>
                </a:lnTo>
                <a:lnTo>
                  <a:pt x="0" y="1533132"/>
                </a:lnTo>
                <a:lnTo>
                  <a:pt x="7825103" y="1533132"/>
                </a:lnTo>
                <a:lnTo>
                  <a:pt x="7871034" y="1529015"/>
                </a:lnTo>
                <a:lnTo>
                  <a:pt x="7914263" y="1517146"/>
                </a:lnTo>
                <a:lnTo>
                  <a:pt x="7954071" y="1498245"/>
                </a:lnTo>
                <a:lnTo>
                  <a:pt x="7989734" y="1473036"/>
                </a:lnTo>
                <a:lnTo>
                  <a:pt x="8020531" y="1442238"/>
                </a:lnTo>
                <a:lnTo>
                  <a:pt x="8045741" y="1406575"/>
                </a:lnTo>
                <a:lnTo>
                  <a:pt x="8064641" y="1366768"/>
                </a:lnTo>
                <a:lnTo>
                  <a:pt x="8076510" y="1323538"/>
                </a:lnTo>
                <a:lnTo>
                  <a:pt x="8080627" y="1277607"/>
                </a:lnTo>
                <a:lnTo>
                  <a:pt x="8080627" y="0"/>
                </a:lnTo>
                <a:close/>
              </a:path>
            </a:pathLst>
          </a:custGeom>
          <a:solidFill>
            <a:srgbClr val="FFFEFB"/>
          </a:solidFill>
        </p:spPr>
        <p:txBody>
          <a:bodyPr wrap="square" lIns="0" tIns="0" rIns="0" bIns="0" rtlCol="0"/>
          <a:lstStyle/>
          <a:p>
            <a:pPr algn="just"/>
            <a:endParaRPr/>
          </a:p>
        </p:txBody>
      </p:sp>
      <p:sp>
        <p:nvSpPr>
          <p:cNvPr id="10" name="object 41">
            <a:extLst>
              <a:ext uri="{FF2B5EF4-FFF2-40B4-BE49-F238E27FC236}">
                <a16:creationId xmlns:a16="http://schemas.microsoft.com/office/drawing/2014/main" id="{7B5C998F-5F48-2BFF-235B-9CB4E12E8F0F}"/>
              </a:ext>
            </a:extLst>
          </p:cNvPr>
          <p:cNvSpPr/>
          <p:nvPr/>
        </p:nvSpPr>
        <p:spPr>
          <a:xfrm>
            <a:off x="10849880" y="5976432"/>
            <a:ext cx="45719" cy="1461285"/>
          </a:xfrm>
          <a:custGeom>
            <a:avLst/>
            <a:gdLst/>
            <a:ahLst/>
            <a:cxnLst/>
            <a:rect l="l" t="t" r="r" b="b"/>
            <a:pathLst>
              <a:path h="1174750">
                <a:moveTo>
                  <a:pt x="0" y="1174379"/>
                </a:moveTo>
                <a:lnTo>
                  <a:pt x="1" y="0"/>
                </a:lnTo>
              </a:path>
            </a:pathLst>
          </a:custGeom>
          <a:ln w="31750">
            <a:solidFill>
              <a:srgbClr val="FF5A63"/>
            </a:solidFill>
          </a:ln>
        </p:spPr>
        <p:txBody>
          <a:bodyPr wrap="square" lIns="0" tIns="0" rIns="0" bIns="0" rtlCol="0"/>
          <a:lstStyle/>
          <a:p>
            <a:pPr algn="just"/>
            <a:endParaRPr/>
          </a:p>
        </p:txBody>
      </p:sp>
      <p:sp>
        <p:nvSpPr>
          <p:cNvPr id="11" name="object 21">
            <a:extLst>
              <a:ext uri="{FF2B5EF4-FFF2-40B4-BE49-F238E27FC236}">
                <a16:creationId xmlns:a16="http://schemas.microsoft.com/office/drawing/2014/main" id="{AC945D08-304B-82F7-C5AA-7C68C7029E8A}"/>
              </a:ext>
            </a:extLst>
          </p:cNvPr>
          <p:cNvSpPr txBox="1"/>
          <p:nvPr/>
        </p:nvSpPr>
        <p:spPr>
          <a:xfrm>
            <a:off x="11024142" y="6152838"/>
            <a:ext cx="7476919" cy="1429174"/>
          </a:xfrm>
          <a:prstGeom prst="rect">
            <a:avLst/>
          </a:prstGeom>
        </p:spPr>
        <p:txBody>
          <a:bodyPr vert="horz" wrap="square" lIns="0" tIns="6350" rIns="0" bIns="0" rtlCol="0">
            <a:spAutoFit/>
          </a:bodyPr>
          <a:lstStyle/>
          <a:p>
            <a:pPr marL="12700" marR="5080" algn="just">
              <a:lnSpc>
                <a:spcPct val="107300"/>
              </a:lnSpc>
              <a:spcBef>
                <a:spcPts val="50"/>
              </a:spcBef>
            </a:pPr>
            <a:r>
              <a:rPr lang="en-US" sz="2200" dirty="0">
                <a:latin typeface="Arial"/>
                <a:cs typeface="Arial"/>
              </a:rPr>
              <a:t>Provide training to help SMEs and public sector workers acquire the skills to thrive in </a:t>
            </a:r>
            <a:r>
              <a:rPr lang="en-US" sz="2200" dirty="0" err="1">
                <a:latin typeface="Arial"/>
                <a:cs typeface="Arial"/>
              </a:rPr>
              <a:t>digitalisation</a:t>
            </a:r>
            <a:r>
              <a:rPr lang="en-US" sz="2200" dirty="0">
                <a:latin typeface="Arial"/>
                <a:cs typeface="Arial"/>
              </a:rPr>
              <a:t>, while facilitating  valuable knowledge exchange between the EU and Liechtenstein.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5E48D434-196C-0554-ABF6-6D111C4BD13E}"/>
              </a:ext>
            </a:extLst>
          </p:cNvPr>
          <p:cNvSpPr/>
          <p:nvPr/>
        </p:nvSpPr>
        <p:spPr>
          <a:xfrm>
            <a:off x="4105752" y="250923"/>
            <a:ext cx="15165362" cy="2097504"/>
          </a:xfrm>
          <a:custGeom>
            <a:avLst/>
            <a:gdLst/>
            <a:ahLst/>
            <a:cxnLst/>
            <a:rect l="l" t="t" r="r" b="b"/>
            <a:pathLst>
              <a:path w="18480405" h="1031875">
                <a:moveTo>
                  <a:pt x="18480050" y="0"/>
                </a:moveTo>
                <a:lnTo>
                  <a:pt x="171926" y="0"/>
                </a:lnTo>
                <a:lnTo>
                  <a:pt x="126221" y="6141"/>
                </a:lnTo>
                <a:lnTo>
                  <a:pt x="85151" y="23473"/>
                </a:lnTo>
                <a:lnTo>
                  <a:pt x="50356" y="50356"/>
                </a:lnTo>
                <a:lnTo>
                  <a:pt x="23473" y="85152"/>
                </a:lnTo>
                <a:lnTo>
                  <a:pt x="6141" y="126223"/>
                </a:lnTo>
                <a:lnTo>
                  <a:pt x="0" y="171928"/>
                </a:lnTo>
                <a:lnTo>
                  <a:pt x="0" y="1031493"/>
                </a:lnTo>
                <a:lnTo>
                  <a:pt x="18308118" y="1031493"/>
                </a:lnTo>
                <a:lnTo>
                  <a:pt x="18353825" y="1025352"/>
                </a:lnTo>
                <a:lnTo>
                  <a:pt x="18394896" y="1008020"/>
                </a:lnTo>
                <a:lnTo>
                  <a:pt x="18429693" y="981136"/>
                </a:lnTo>
                <a:lnTo>
                  <a:pt x="18456577" y="946340"/>
                </a:lnTo>
                <a:lnTo>
                  <a:pt x="18473909" y="905269"/>
                </a:lnTo>
                <a:lnTo>
                  <a:pt x="18480050" y="859563"/>
                </a:lnTo>
                <a:lnTo>
                  <a:pt x="18480050" y="0"/>
                </a:lnTo>
                <a:close/>
              </a:path>
            </a:pathLst>
          </a:custGeom>
          <a:solidFill>
            <a:srgbClr val="FFFEFB"/>
          </a:solidFill>
        </p:spPr>
        <p:txBody>
          <a:bodyPr wrap="square" lIns="0" tIns="0" rIns="0" bIns="0" rtlCol="0"/>
          <a:lstStyle/>
          <a:p>
            <a:endParaRPr lang="es-ES" dirty="0"/>
          </a:p>
        </p:txBody>
      </p:sp>
      <p:sp>
        <p:nvSpPr>
          <p:cNvPr id="11" name="object 30">
            <a:extLst>
              <a:ext uri="{FF2B5EF4-FFF2-40B4-BE49-F238E27FC236}">
                <a16:creationId xmlns:a16="http://schemas.microsoft.com/office/drawing/2014/main" id="{1566C5BF-9627-D9E6-E997-905E7309622D}"/>
              </a:ext>
            </a:extLst>
          </p:cNvPr>
          <p:cNvSpPr/>
          <p:nvPr/>
        </p:nvSpPr>
        <p:spPr>
          <a:xfrm>
            <a:off x="0" y="250923"/>
            <a:ext cx="4105751" cy="2113097"/>
          </a:xfrm>
          <a:custGeom>
            <a:avLst/>
            <a:gdLst/>
            <a:ahLst/>
            <a:cxnLst/>
            <a:rect l="l" t="t" r="r" b="b"/>
            <a:pathLst>
              <a:path w="1524000" h="1338579">
                <a:moveTo>
                  <a:pt x="1524000" y="223038"/>
                </a:moveTo>
                <a:lnTo>
                  <a:pt x="1524000" y="1115166"/>
                </a:lnTo>
                <a:lnTo>
                  <a:pt x="1519468" y="1160115"/>
                </a:lnTo>
                <a:lnTo>
                  <a:pt x="1506472" y="1201982"/>
                </a:lnTo>
                <a:lnTo>
                  <a:pt x="1485908" y="1239868"/>
                </a:lnTo>
                <a:lnTo>
                  <a:pt x="1458673" y="1272877"/>
                </a:lnTo>
                <a:lnTo>
                  <a:pt x="1425664" y="1300112"/>
                </a:lnTo>
                <a:lnTo>
                  <a:pt x="1387778" y="1320676"/>
                </a:lnTo>
                <a:lnTo>
                  <a:pt x="1345911" y="1333672"/>
                </a:lnTo>
                <a:lnTo>
                  <a:pt x="1300961" y="1338204"/>
                </a:lnTo>
                <a:lnTo>
                  <a:pt x="0" y="1338204"/>
                </a:lnTo>
                <a:lnTo>
                  <a:pt x="0" y="0"/>
                </a:lnTo>
                <a:lnTo>
                  <a:pt x="1300961" y="0"/>
                </a:lnTo>
                <a:lnTo>
                  <a:pt x="1345911" y="4531"/>
                </a:lnTo>
                <a:lnTo>
                  <a:pt x="1387778" y="17527"/>
                </a:lnTo>
                <a:lnTo>
                  <a:pt x="1425664" y="38091"/>
                </a:lnTo>
                <a:lnTo>
                  <a:pt x="1458673" y="65326"/>
                </a:lnTo>
                <a:lnTo>
                  <a:pt x="1485908" y="98335"/>
                </a:lnTo>
                <a:lnTo>
                  <a:pt x="1506472" y="136221"/>
                </a:lnTo>
                <a:lnTo>
                  <a:pt x="1519468" y="178088"/>
                </a:lnTo>
                <a:lnTo>
                  <a:pt x="1524000" y="223038"/>
                </a:lnTo>
                <a:close/>
              </a:path>
            </a:pathLst>
          </a:custGeom>
          <a:solidFill>
            <a:srgbClr val="0064FF"/>
          </a:solidFill>
          <a:ln w="31750">
            <a:solidFill>
              <a:srgbClr val="0064FF"/>
            </a:solidFill>
          </a:ln>
        </p:spPr>
        <p:txBody>
          <a:bodyPr wrap="square" lIns="0" tIns="0" rIns="0" bIns="0" rtlCol="0"/>
          <a:lstStyle/>
          <a:p>
            <a:endParaRPr dirty="0"/>
          </a:p>
        </p:txBody>
      </p:sp>
      <p:sp>
        <p:nvSpPr>
          <p:cNvPr id="32" name="Rectángulo: esquinas redondeadas 31">
            <a:extLst>
              <a:ext uri="{FF2B5EF4-FFF2-40B4-BE49-F238E27FC236}">
                <a16:creationId xmlns:a16="http://schemas.microsoft.com/office/drawing/2014/main" id="{6FBF3EEC-00B1-CA83-4886-CC53B57AF0C4}"/>
              </a:ext>
            </a:extLst>
          </p:cNvPr>
          <p:cNvSpPr/>
          <p:nvPr/>
        </p:nvSpPr>
        <p:spPr>
          <a:xfrm>
            <a:off x="11083742" y="5901001"/>
            <a:ext cx="8158753" cy="945328"/>
          </a:xfrm>
          <a:prstGeom prst="roundRect">
            <a:avLst/>
          </a:prstGeom>
          <a:solidFill>
            <a:srgbClr val="0064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ángulo: esquinas redondeadas 29">
            <a:extLst>
              <a:ext uri="{FF2B5EF4-FFF2-40B4-BE49-F238E27FC236}">
                <a16:creationId xmlns:a16="http://schemas.microsoft.com/office/drawing/2014/main" id="{18293C7C-033B-9A00-88A0-7D0A6D1251C5}"/>
              </a:ext>
            </a:extLst>
          </p:cNvPr>
          <p:cNvSpPr/>
          <p:nvPr/>
        </p:nvSpPr>
        <p:spPr>
          <a:xfrm>
            <a:off x="11042650" y="2686050"/>
            <a:ext cx="8158753" cy="945328"/>
          </a:xfrm>
          <a:prstGeom prst="roundRect">
            <a:avLst/>
          </a:prstGeom>
          <a:solidFill>
            <a:srgbClr val="0064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ound Diagonal Corner of Rectangle 28">
            <a:extLst>
              <a:ext uri="{FF2B5EF4-FFF2-40B4-BE49-F238E27FC236}">
                <a16:creationId xmlns:a16="http://schemas.microsoft.com/office/drawing/2014/main" id="{A8E6501D-4164-88D3-9412-997D62E582C1}"/>
              </a:ext>
            </a:extLst>
          </p:cNvPr>
          <p:cNvSpPr/>
          <p:nvPr/>
        </p:nvSpPr>
        <p:spPr>
          <a:xfrm>
            <a:off x="1672584" y="2686050"/>
            <a:ext cx="3650469" cy="1636849"/>
          </a:xfrm>
          <a:prstGeom prst="round2DiagRect">
            <a:avLst/>
          </a:prstGeom>
          <a:solidFill>
            <a:srgbClr val="FFFEFB"/>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sp>
        <p:nvSpPr>
          <p:cNvPr id="13" name="object 30">
            <a:extLst>
              <a:ext uri="{FF2B5EF4-FFF2-40B4-BE49-F238E27FC236}">
                <a16:creationId xmlns:a16="http://schemas.microsoft.com/office/drawing/2014/main" id="{60970399-4C94-A849-2967-C3EBB882083A}"/>
              </a:ext>
            </a:extLst>
          </p:cNvPr>
          <p:cNvSpPr/>
          <p:nvPr/>
        </p:nvSpPr>
        <p:spPr>
          <a:xfrm>
            <a:off x="818818" y="2896174"/>
            <a:ext cx="1343833" cy="1338580"/>
          </a:xfrm>
          <a:custGeom>
            <a:avLst/>
            <a:gdLst/>
            <a:ahLst/>
            <a:cxnLst/>
            <a:rect l="l" t="t" r="r" b="b"/>
            <a:pathLst>
              <a:path w="1524000" h="1338579">
                <a:moveTo>
                  <a:pt x="1524000" y="223038"/>
                </a:moveTo>
                <a:lnTo>
                  <a:pt x="1524000" y="1115166"/>
                </a:lnTo>
                <a:lnTo>
                  <a:pt x="1519468" y="1160115"/>
                </a:lnTo>
                <a:lnTo>
                  <a:pt x="1506472" y="1201982"/>
                </a:lnTo>
                <a:lnTo>
                  <a:pt x="1485908" y="1239868"/>
                </a:lnTo>
                <a:lnTo>
                  <a:pt x="1458673" y="1272877"/>
                </a:lnTo>
                <a:lnTo>
                  <a:pt x="1425664" y="1300112"/>
                </a:lnTo>
                <a:lnTo>
                  <a:pt x="1387778" y="1320676"/>
                </a:lnTo>
                <a:lnTo>
                  <a:pt x="1345911" y="1333672"/>
                </a:lnTo>
                <a:lnTo>
                  <a:pt x="1300961" y="1338204"/>
                </a:lnTo>
                <a:lnTo>
                  <a:pt x="0" y="1338204"/>
                </a:lnTo>
                <a:lnTo>
                  <a:pt x="0" y="0"/>
                </a:lnTo>
                <a:lnTo>
                  <a:pt x="1300961" y="0"/>
                </a:lnTo>
                <a:lnTo>
                  <a:pt x="1345911" y="4531"/>
                </a:lnTo>
                <a:lnTo>
                  <a:pt x="1387778" y="17527"/>
                </a:lnTo>
                <a:lnTo>
                  <a:pt x="1425664" y="38091"/>
                </a:lnTo>
                <a:lnTo>
                  <a:pt x="1458673" y="65326"/>
                </a:lnTo>
                <a:lnTo>
                  <a:pt x="1485908" y="98335"/>
                </a:lnTo>
                <a:lnTo>
                  <a:pt x="1506472" y="136221"/>
                </a:lnTo>
                <a:lnTo>
                  <a:pt x="1519468" y="178088"/>
                </a:lnTo>
                <a:lnTo>
                  <a:pt x="1524000" y="223038"/>
                </a:lnTo>
                <a:close/>
              </a:path>
            </a:pathLst>
          </a:custGeom>
          <a:solidFill>
            <a:srgbClr val="0064FF"/>
          </a:solidFill>
          <a:ln w="31750">
            <a:solidFill>
              <a:srgbClr val="0064FF"/>
            </a:solidFill>
          </a:ln>
        </p:spPr>
        <p:txBody>
          <a:bodyPr wrap="square" lIns="0" tIns="0" rIns="0" bIns="0" rtlCol="0"/>
          <a:lstStyle/>
          <a:p>
            <a:endParaRPr dirty="0"/>
          </a:p>
        </p:txBody>
      </p:sp>
      <p:sp>
        <p:nvSpPr>
          <p:cNvPr id="15" name="object 20">
            <a:extLst>
              <a:ext uri="{FF2B5EF4-FFF2-40B4-BE49-F238E27FC236}">
                <a16:creationId xmlns:a16="http://schemas.microsoft.com/office/drawing/2014/main" id="{AA21B63E-ED3E-5852-412B-76941F97D89A}"/>
              </a:ext>
            </a:extLst>
          </p:cNvPr>
          <p:cNvSpPr txBox="1"/>
          <p:nvPr/>
        </p:nvSpPr>
        <p:spPr>
          <a:xfrm>
            <a:off x="742618" y="3247382"/>
            <a:ext cx="1524001" cy="628377"/>
          </a:xfrm>
          <a:prstGeom prst="rect">
            <a:avLst/>
          </a:prstGeom>
        </p:spPr>
        <p:txBody>
          <a:bodyPr vert="horz" wrap="square" lIns="0" tIns="12700" rIns="0" bIns="0" rtlCol="0">
            <a:spAutoFit/>
          </a:bodyPr>
          <a:lstStyle/>
          <a:p>
            <a:pPr algn="ctr">
              <a:lnSpc>
                <a:spcPct val="100000"/>
              </a:lnSpc>
              <a:spcBef>
                <a:spcPts val="100"/>
              </a:spcBef>
            </a:pPr>
            <a:r>
              <a:rPr lang="en-US" sz="4000" b="1" spc="-50" dirty="0">
                <a:solidFill>
                  <a:srgbClr val="FFFEFB"/>
                </a:solidFill>
                <a:latin typeface="Arial"/>
                <a:cs typeface="Arial"/>
              </a:rPr>
              <a:t>EDIH</a:t>
            </a:r>
            <a:endParaRPr sz="4000" dirty="0">
              <a:solidFill>
                <a:srgbClr val="FFFEFB"/>
              </a:solidFill>
              <a:latin typeface="Arial"/>
              <a:cs typeface="Arial"/>
            </a:endParaRPr>
          </a:p>
        </p:txBody>
      </p:sp>
      <p:sp>
        <p:nvSpPr>
          <p:cNvPr id="120" name="Round Diagonal Corner of Rectangle 22">
            <a:extLst>
              <a:ext uri="{FF2B5EF4-FFF2-40B4-BE49-F238E27FC236}">
                <a16:creationId xmlns:a16="http://schemas.microsoft.com/office/drawing/2014/main" id="{00C7E32F-6CE9-698C-B415-8DECE1E6425A}"/>
              </a:ext>
            </a:extLst>
          </p:cNvPr>
          <p:cNvSpPr/>
          <p:nvPr/>
        </p:nvSpPr>
        <p:spPr>
          <a:xfrm>
            <a:off x="5819699" y="2694834"/>
            <a:ext cx="4766438" cy="1636849"/>
          </a:xfrm>
          <a:prstGeom prst="round2DiagRect">
            <a:avLst/>
          </a:prstGeom>
          <a:solidFill>
            <a:srgbClr val="FFFEFB"/>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sp>
        <p:nvSpPr>
          <p:cNvPr id="93" name="Round Diagonal Corner of Rectangle 8">
            <a:extLst>
              <a:ext uri="{FF2B5EF4-FFF2-40B4-BE49-F238E27FC236}">
                <a16:creationId xmlns:a16="http://schemas.microsoft.com/office/drawing/2014/main" id="{0F4F9754-ACD6-6474-E5A8-D3588CFA4739}"/>
              </a:ext>
            </a:extLst>
          </p:cNvPr>
          <p:cNvSpPr/>
          <p:nvPr/>
        </p:nvSpPr>
        <p:spPr>
          <a:xfrm flipH="1">
            <a:off x="1111448" y="4983081"/>
            <a:ext cx="4211604" cy="4677683"/>
          </a:xfrm>
          <a:prstGeom prst="round2DiagRect">
            <a:avLst/>
          </a:prstGeom>
          <a:solidFill>
            <a:srgbClr val="0064FF"/>
          </a:solidFill>
          <a:ln w="82550">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sp>
        <p:nvSpPr>
          <p:cNvPr id="26" name="object 13">
            <a:extLst>
              <a:ext uri="{FF2B5EF4-FFF2-40B4-BE49-F238E27FC236}">
                <a16:creationId xmlns:a16="http://schemas.microsoft.com/office/drawing/2014/main" id="{E4C4069B-1193-0B01-E9A3-A71A26B2B57C}"/>
              </a:ext>
            </a:extLst>
          </p:cNvPr>
          <p:cNvSpPr txBox="1"/>
          <p:nvPr/>
        </p:nvSpPr>
        <p:spPr>
          <a:xfrm>
            <a:off x="1715513" y="5290498"/>
            <a:ext cx="3477293" cy="2955937"/>
          </a:xfrm>
          <a:prstGeom prst="rect">
            <a:avLst/>
          </a:prstGeom>
        </p:spPr>
        <p:txBody>
          <a:bodyPr vert="horz" wrap="square" lIns="0" tIns="11430" rIns="0" bIns="0" rtlCol="0">
            <a:spAutoFit/>
          </a:bodyPr>
          <a:lstStyle/>
          <a:p>
            <a:pPr marL="12700" marR="5080">
              <a:lnSpc>
                <a:spcPct val="107100"/>
              </a:lnSpc>
              <a:spcBef>
                <a:spcPts val="90"/>
              </a:spcBef>
              <a:spcAft>
                <a:spcPts val="600"/>
              </a:spcAft>
            </a:pPr>
            <a:r>
              <a:rPr lang="en-US" sz="2800" b="1" dirty="0">
                <a:solidFill>
                  <a:srgbClr val="FFFEFB"/>
                </a:solidFill>
                <a:latin typeface="Arial"/>
                <a:cs typeface="Arial"/>
              </a:rPr>
              <a:t>CUSTOMER</a:t>
            </a:r>
          </a:p>
          <a:p>
            <a:pPr marL="271463" marR="5080" indent="-258763">
              <a:lnSpc>
                <a:spcPct val="107100"/>
              </a:lnSpc>
              <a:spcBef>
                <a:spcPts val="90"/>
              </a:spcBef>
              <a:buFont typeface="Arial" panose="020B0604020202020204" pitchFamily="34" charset="0"/>
              <a:buChar char="•"/>
            </a:pPr>
            <a:r>
              <a:rPr lang="en-GB" sz="2400" dirty="0">
                <a:solidFill>
                  <a:schemeClr val="bg1"/>
                </a:solidFill>
                <a:latin typeface="Arial" panose="020B0604020202020204" pitchFamily="34" charset="0"/>
                <a:ea typeface="Calibri" panose="020F0502020204030204" pitchFamily="34" charset="0"/>
                <a:cs typeface="Arial" panose="020B0604020202020204" pitchFamily="34" charset="0"/>
              </a:rPr>
              <a:t>Equanimity</a:t>
            </a:r>
          </a:p>
          <a:p>
            <a:pPr marL="271463" marR="5080" indent="-258763">
              <a:lnSpc>
                <a:spcPct val="107100"/>
              </a:lnSpc>
              <a:spcBef>
                <a:spcPts val="90"/>
              </a:spcBef>
              <a:buFont typeface="Arial" panose="020B0604020202020204" pitchFamily="34" charset="0"/>
              <a:buChar char="•"/>
            </a:pPr>
            <a:r>
              <a:rPr lang="en-GB" sz="2400" dirty="0">
                <a:solidFill>
                  <a:schemeClr val="bg2"/>
                </a:solidFill>
                <a:effectLst/>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sz="2400" dirty="0">
              <a:solidFill>
                <a:schemeClr val="bg2"/>
              </a:solidFill>
              <a:effectLst/>
              <a:latin typeface="Arial" panose="020B0604020202020204" pitchFamily="34" charset="0"/>
              <a:ea typeface="Calibri" panose="020F0502020204030204" pitchFamily="34" charset="0"/>
              <a:cs typeface="Arial" panose="020B0604020202020204" pitchFamily="34" charset="0"/>
            </a:endParaRPr>
          </a:p>
          <a:p>
            <a:pPr marL="271463" marR="5080" indent="-258763">
              <a:lnSpc>
                <a:spcPct val="107100"/>
              </a:lnSpc>
              <a:spcBef>
                <a:spcPts val="90"/>
              </a:spcBef>
              <a:buFont typeface="Arial" panose="020B0604020202020204" pitchFamily="34" charset="0"/>
              <a:buChar char="•"/>
            </a:pPr>
            <a:r>
              <a:rPr lang="en-GB" sz="2400" dirty="0">
                <a:solidFill>
                  <a:schemeClr val="bg1"/>
                </a:solidFill>
                <a:effectLst/>
                <a:latin typeface="Arial" panose="020B0604020202020204" pitchFamily="34" charset="0"/>
                <a:ea typeface="Calibri" panose="020F0502020204030204" pitchFamily="34" charset="0"/>
                <a:cs typeface="Arial" panose="020B0604020202020204" pitchFamily="34" charset="0"/>
              </a:rPr>
              <a:t>Micro-sized enterprise with 1-9 employees.</a:t>
            </a:r>
          </a:p>
          <a:p>
            <a:pPr marL="12700" marR="5080">
              <a:lnSpc>
                <a:spcPct val="107100"/>
              </a:lnSpc>
              <a:spcBef>
                <a:spcPts val="90"/>
              </a:spcBef>
            </a:pPr>
            <a:endParaRPr lang="en-GB" sz="2400" dirty="0">
              <a:solidFill>
                <a:schemeClr val="bg2"/>
              </a:solidFill>
              <a:effectLst/>
              <a:latin typeface="Arial" panose="020B0604020202020204" pitchFamily="34" charset="0"/>
              <a:ea typeface="Calibri" panose="020F0502020204030204" pitchFamily="34" charset="0"/>
              <a:cs typeface="Arial" panose="020B0604020202020204" pitchFamily="34" charset="0"/>
            </a:endParaRPr>
          </a:p>
          <a:p>
            <a:pPr marL="271463" marR="5080" indent="-258763">
              <a:lnSpc>
                <a:spcPct val="107100"/>
              </a:lnSpc>
              <a:spcBef>
                <a:spcPts val="90"/>
              </a:spcBef>
              <a:buFont typeface="Arial" panose="020B0604020202020204" pitchFamily="34" charset="0"/>
              <a:buChar char="•"/>
            </a:pPr>
            <a:endParaRPr lang="en-US" sz="2400" dirty="0">
              <a:solidFill>
                <a:schemeClr val="bg1"/>
              </a:solidFill>
              <a:latin typeface="Arial" panose="020B0604020202020204" pitchFamily="34" charset="0"/>
              <a:cs typeface="Arial" panose="020B0604020202020204" pitchFamily="34" charset="0"/>
            </a:endParaRPr>
          </a:p>
        </p:txBody>
      </p:sp>
      <p:sp>
        <p:nvSpPr>
          <p:cNvPr id="31" name="object 16">
            <a:extLst>
              <a:ext uri="{FF2B5EF4-FFF2-40B4-BE49-F238E27FC236}">
                <a16:creationId xmlns:a16="http://schemas.microsoft.com/office/drawing/2014/main" id="{9A496795-BBD8-8AD8-0132-68B9389A2973}"/>
              </a:ext>
            </a:extLst>
          </p:cNvPr>
          <p:cNvSpPr txBox="1"/>
          <p:nvPr/>
        </p:nvSpPr>
        <p:spPr>
          <a:xfrm>
            <a:off x="11075870" y="3818491"/>
            <a:ext cx="8122976" cy="1819152"/>
          </a:xfrm>
          <a:prstGeom prst="rect">
            <a:avLst/>
          </a:prstGeom>
        </p:spPr>
        <p:txBody>
          <a:bodyPr vert="horz" wrap="square" lIns="0" tIns="6350" rIns="0" bIns="0" rtlCol="0">
            <a:spAutoFit/>
          </a:bodyPr>
          <a:lstStyle/>
          <a:p>
            <a:pPr marL="12700" marR="5080" algn="just">
              <a:lnSpc>
                <a:spcPct val="120000"/>
              </a:lnSpc>
              <a:spcBef>
                <a:spcPts val="50"/>
              </a:spcBef>
              <a:spcAft>
                <a:spcPts val="600"/>
              </a:spcAft>
              <a:buClr>
                <a:srgbClr val="0064FF"/>
              </a:buClr>
            </a:pPr>
            <a:r>
              <a:rPr lang="en-GB" sz="2000" dirty="0">
                <a:latin typeface="Arial"/>
                <a:cs typeface="Arial"/>
              </a:rPr>
              <a:t>Equanimity faced </a:t>
            </a:r>
            <a:r>
              <a:rPr lang="en-GB" sz="2000" b="1" dirty="0">
                <a:solidFill>
                  <a:srgbClr val="0064FF"/>
                </a:solidFill>
                <a:latin typeface="Arial"/>
                <a:cs typeface="Arial"/>
              </a:rPr>
              <a:t>difficulties establishing a Liechtenstein Venture Cooperative remotely</a:t>
            </a:r>
            <a:r>
              <a:rPr lang="en-GB" sz="2000" dirty="0">
                <a:latin typeface="Arial"/>
                <a:cs typeface="Arial"/>
              </a:rPr>
              <a:t>, as the registration process required physical presence and no local service providers offered support. The client sought to leverage the LVC’s flexible share structure while ensuring a secure, digital identity verification process for company registration.</a:t>
            </a:r>
          </a:p>
        </p:txBody>
      </p:sp>
      <p:sp>
        <p:nvSpPr>
          <p:cNvPr id="73" name="object 16">
            <a:extLst>
              <a:ext uri="{FF2B5EF4-FFF2-40B4-BE49-F238E27FC236}">
                <a16:creationId xmlns:a16="http://schemas.microsoft.com/office/drawing/2014/main" id="{25E50347-ACB6-D80C-EC28-B743A1F3657F}"/>
              </a:ext>
            </a:extLst>
          </p:cNvPr>
          <p:cNvSpPr txBox="1"/>
          <p:nvPr/>
        </p:nvSpPr>
        <p:spPr>
          <a:xfrm>
            <a:off x="7043343" y="3416993"/>
            <a:ext cx="3532269" cy="774507"/>
          </a:xfrm>
          <a:prstGeom prst="rect">
            <a:avLst/>
          </a:prstGeom>
        </p:spPr>
        <p:txBody>
          <a:bodyPr vert="horz" wrap="square" lIns="0" tIns="6350" rIns="0" bIns="0" rtlCol="0">
            <a:spAutoFit/>
          </a:bodyPr>
          <a:lstStyle/>
          <a:p>
            <a:pPr marL="12700" marR="5080">
              <a:lnSpc>
                <a:spcPct val="108200"/>
              </a:lnSpc>
              <a:spcBef>
                <a:spcPts val="50"/>
              </a:spcBef>
            </a:pPr>
            <a:r>
              <a:rPr lang="en-US" sz="2400" dirty="0">
                <a:latin typeface="Arial"/>
                <a:cs typeface="Arial"/>
              </a:rPr>
              <a:t>Networking and access to innovation ecosystem</a:t>
            </a:r>
          </a:p>
        </p:txBody>
      </p:sp>
      <p:pic>
        <p:nvPicPr>
          <p:cNvPr id="92" name="Picture 91">
            <a:extLst>
              <a:ext uri="{FF2B5EF4-FFF2-40B4-BE49-F238E27FC236}">
                <a16:creationId xmlns:a16="http://schemas.microsoft.com/office/drawing/2014/main" id="{65F685D6-A53B-C54D-1CB3-E3D203DEE614}"/>
              </a:ext>
            </a:extLst>
          </p:cNvPr>
          <p:cNvPicPr>
            <a:picLocks noChangeAspect="1"/>
          </p:cNvPicPr>
          <p:nvPr/>
        </p:nvPicPr>
        <p:blipFill>
          <a:blip r:embed="rId3"/>
          <a:stretch>
            <a:fillRect/>
          </a:stretch>
        </p:blipFill>
        <p:spPr>
          <a:xfrm>
            <a:off x="365453" y="5051911"/>
            <a:ext cx="1380607" cy="1383918"/>
          </a:xfrm>
          <a:prstGeom prst="rect">
            <a:avLst/>
          </a:prstGeom>
        </p:spPr>
      </p:pic>
      <p:sp>
        <p:nvSpPr>
          <p:cNvPr id="99" name="Round Diagonal Corner of Rectangle 22">
            <a:extLst>
              <a:ext uri="{FF2B5EF4-FFF2-40B4-BE49-F238E27FC236}">
                <a16:creationId xmlns:a16="http://schemas.microsoft.com/office/drawing/2014/main" id="{8F534E9A-C1EB-6C0D-90FF-577BA1AA9700}"/>
              </a:ext>
            </a:extLst>
          </p:cNvPr>
          <p:cNvSpPr/>
          <p:nvPr/>
        </p:nvSpPr>
        <p:spPr>
          <a:xfrm>
            <a:off x="6045493" y="5051910"/>
            <a:ext cx="4642518" cy="4608853"/>
          </a:xfrm>
          <a:prstGeom prst="round2DiagRect">
            <a:avLst/>
          </a:prstGeom>
          <a:solidFill>
            <a:srgbClr val="FFFEFB"/>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pic>
        <p:nvPicPr>
          <p:cNvPr id="100" name="Picture 99">
            <a:extLst>
              <a:ext uri="{FF2B5EF4-FFF2-40B4-BE49-F238E27FC236}">
                <a16:creationId xmlns:a16="http://schemas.microsoft.com/office/drawing/2014/main" id="{4013B2B6-CECC-475A-ED47-B5EA63E1B61E}"/>
              </a:ext>
            </a:extLst>
          </p:cNvPr>
          <p:cNvPicPr>
            <a:picLocks noChangeAspect="1"/>
          </p:cNvPicPr>
          <p:nvPr/>
        </p:nvPicPr>
        <p:blipFill>
          <a:blip r:embed="rId4"/>
          <a:stretch>
            <a:fillRect/>
          </a:stretch>
        </p:blipFill>
        <p:spPr>
          <a:xfrm>
            <a:off x="5638818" y="4992667"/>
            <a:ext cx="1059532" cy="1059532"/>
          </a:xfrm>
          <a:prstGeom prst="rect">
            <a:avLst/>
          </a:prstGeom>
        </p:spPr>
      </p:pic>
      <p:sp>
        <p:nvSpPr>
          <p:cNvPr id="102" name="object 12">
            <a:extLst>
              <a:ext uri="{FF2B5EF4-FFF2-40B4-BE49-F238E27FC236}">
                <a16:creationId xmlns:a16="http://schemas.microsoft.com/office/drawing/2014/main" id="{5F4069FD-7167-D7FA-3730-39EDA5E20BEB}"/>
              </a:ext>
            </a:extLst>
          </p:cNvPr>
          <p:cNvSpPr txBox="1"/>
          <p:nvPr/>
        </p:nvSpPr>
        <p:spPr>
          <a:xfrm>
            <a:off x="6935279" y="6150584"/>
            <a:ext cx="3358391" cy="1560299"/>
          </a:xfrm>
          <a:prstGeom prst="rect">
            <a:avLst/>
          </a:prstGeom>
        </p:spPr>
        <p:txBody>
          <a:bodyPr vert="horz" wrap="square" lIns="0" tIns="8255" rIns="0" bIns="0" rtlCol="0">
            <a:spAutoFit/>
          </a:bodyPr>
          <a:lstStyle/>
          <a:p>
            <a:pPr marL="0" marR="0" algn="just">
              <a:lnSpc>
                <a:spcPct val="107000"/>
              </a:lnSpc>
              <a:spcBef>
                <a:spcPts val="0"/>
              </a:spcBef>
              <a:spcAft>
                <a:spcPts val="800"/>
              </a:spcAft>
            </a:pPr>
            <a:r>
              <a:rPr lang="en-GB" sz="2400" dirty="0">
                <a:effectLst/>
                <a:latin typeface="Arial" panose="020B0604020202020204" pitchFamily="34" charset="0"/>
                <a:ea typeface="Aptos" panose="020B0004020202020204" pitchFamily="34" charset="0"/>
                <a:cs typeface="Arial" panose="020B0604020202020204" pitchFamily="34" charset="0"/>
              </a:rPr>
              <a:t>Artificial intelligence and decision support, software architecture, cloud </a:t>
            </a:r>
            <a:r>
              <a:rPr lang="en-GB" sz="2400" dirty="0">
                <a:latin typeface="Arial" panose="020B0604020202020204" pitchFamily="34" charset="0"/>
                <a:ea typeface="Aptos" panose="020B0004020202020204" pitchFamily="34" charset="0"/>
                <a:cs typeface="Arial" panose="020B0604020202020204" pitchFamily="34" charset="0"/>
              </a:rPr>
              <a:t>s</a:t>
            </a:r>
            <a:r>
              <a:rPr lang="en-GB" sz="2400" dirty="0">
                <a:effectLst/>
                <a:latin typeface="Arial" panose="020B0604020202020204" pitchFamily="34" charset="0"/>
                <a:ea typeface="Aptos" panose="020B0004020202020204" pitchFamily="34" charset="0"/>
                <a:cs typeface="Arial" panose="020B0604020202020204" pitchFamily="34" charset="0"/>
              </a:rPr>
              <a:t>ervices and </a:t>
            </a:r>
            <a:r>
              <a:rPr lang="en-GB" sz="2400" dirty="0">
                <a:latin typeface="Arial" panose="020B0604020202020204" pitchFamily="34" charset="0"/>
                <a:ea typeface="Aptos" panose="020B0004020202020204" pitchFamily="34" charset="0"/>
                <a:cs typeface="Arial" panose="020B0604020202020204" pitchFamily="34" charset="0"/>
              </a:rPr>
              <a:t>da</a:t>
            </a:r>
            <a:r>
              <a:rPr lang="en-GB" sz="2400" dirty="0">
                <a:effectLst/>
                <a:latin typeface="Arial" panose="020B0604020202020204" pitchFamily="34" charset="0"/>
                <a:ea typeface="Aptos" panose="020B0004020202020204" pitchFamily="34" charset="0"/>
                <a:cs typeface="Arial" panose="020B0604020202020204" pitchFamily="34" charset="0"/>
              </a:rPr>
              <a:t>ta</a:t>
            </a:r>
          </a:p>
        </p:txBody>
      </p:sp>
      <p:sp>
        <p:nvSpPr>
          <p:cNvPr id="104" name="object 24">
            <a:extLst>
              <a:ext uri="{FF2B5EF4-FFF2-40B4-BE49-F238E27FC236}">
                <a16:creationId xmlns:a16="http://schemas.microsoft.com/office/drawing/2014/main" id="{617527E1-D1A2-F7DB-EA0A-EBD7C3DF0E0E}"/>
              </a:ext>
            </a:extLst>
          </p:cNvPr>
          <p:cNvSpPr txBox="1"/>
          <p:nvPr/>
        </p:nvSpPr>
        <p:spPr>
          <a:xfrm>
            <a:off x="7024078" y="5115493"/>
            <a:ext cx="3054760" cy="628377"/>
          </a:xfrm>
          <a:prstGeom prst="rect">
            <a:avLst/>
          </a:prstGeom>
        </p:spPr>
        <p:txBody>
          <a:bodyPr vert="horz" wrap="square" lIns="0" tIns="12700" rIns="0" bIns="0" rtlCol="0">
            <a:spAutoFit/>
          </a:bodyPr>
          <a:lstStyle/>
          <a:p>
            <a:pPr marL="12700" algn="l">
              <a:lnSpc>
                <a:spcPct val="100000"/>
              </a:lnSpc>
              <a:spcBef>
                <a:spcPts val="100"/>
              </a:spcBef>
            </a:pPr>
            <a:r>
              <a:rPr lang="en-US" sz="4000" dirty="0">
                <a:solidFill>
                  <a:srgbClr val="FFD000"/>
                </a:solidFill>
                <a:latin typeface="Arial"/>
                <a:cs typeface="Arial"/>
              </a:rPr>
              <a:t>Technologies</a:t>
            </a:r>
          </a:p>
        </p:txBody>
      </p:sp>
      <p:sp>
        <p:nvSpPr>
          <p:cNvPr id="108" name="object 24">
            <a:extLst>
              <a:ext uri="{FF2B5EF4-FFF2-40B4-BE49-F238E27FC236}">
                <a16:creationId xmlns:a16="http://schemas.microsoft.com/office/drawing/2014/main" id="{16D04336-BA18-BC76-042E-42B7B943F006}"/>
              </a:ext>
            </a:extLst>
          </p:cNvPr>
          <p:cNvSpPr txBox="1"/>
          <p:nvPr/>
        </p:nvSpPr>
        <p:spPr>
          <a:xfrm>
            <a:off x="12295863" y="2864826"/>
            <a:ext cx="3708464" cy="628377"/>
          </a:xfrm>
          <a:prstGeom prst="rect">
            <a:avLst/>
          </a:prstGeom>
        </p:spPr>
        <p:txBody>
          <a:bodyPr vert="horz" wrap="square" lIns="0" tIns="12700" rIns="0" bIns="0" rtlCol="0">
            <a:spAutoFit/>
          </a:bodyPr>
          <a:lstStyle/>
          <a:p>
            <a:pPr marL="12700" algn="l">
              <a:lnSpc>
                <a:spcPct val="100000"/>
              </a:lnSpc>
              <a:spcBef>
                <a:spcPts val="100"/>
              </a:spcBef>
            </a:pPr>
            <a:r>
              <a:rPr lang="en-US" sz="4000" dirty="0">
                <a:solidFill>
                  <a:srgbClr val="FFFEFB"/>
                </a:solidFill>
                <a:latin typeface="Arial"/>
                <a:cs typeface="Arial"/>
              </a:rPr>
              <a:t>Challenges</a:t>
            </a:r>
          </a:p>
        </p:txBody>
      </p:sp>
      <p:pic>
        <p:nvPicPr>
          <p:cNvPr id="110" name="Graphic 109">
            <a:extLst>
              <a:ext uri="{FF2B5EF4-FFF2-40B4-BE49-F238E27FC236}">
                <a16:creationId xmlns:a16="http://schemas.microsoft.com/office/drawing/2014/main" id="{075AD032-115D-F99C-D268-61BB9D1039C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1112213" y="2791388"/>
            <a:ext cx="877748" cy="823702"/>
          </a:xfrm>
          <a:prstGeom prst="rect">
            <a:avLst/>
          </a:prstGeom>
        </p:spPr>
      </p:pic>
      <p:pic>
        <p:nvPicPr>
          <p:cNvPr id="122" name="Picture 121">
            <a:hlinkClick r:id="rId7"/>
            <a:extLst>
              <a:ext uri="{FF2B5EF4-FFF2-40B4-BE49-F238E27FC236}">
                <a16:creationId xmlns:a16="http://schemas.microsoft.com/office/drawing/2014/main" id="{AD16A3E3-79D5-E0B4-8AB6-84704006A612}"/>
              </a:ext>
            </a:extLst>
          </p:cNvPr>
          <p:cNvPicPr preferRelativeResize="0">
            <a:picLocks/>
          </p:cNvPicPr>
          <p:nvPr/>
        </p:nvPicPr>
        <p:blipFill>
          <a:blip r:embed="rId8"/>
          <a:stretch>
            <a:fillRect/>
          </a:stretch>
        </p:blipFill>
        <p:spPr>
          <a:xfrm rot="10800000">
            <a:off x="5632451" y="3042364"/>
            <a:ext cx="1058400" cy="1058400"/>
          </a:xfrm>
          <a:prstGeom prst="rect">
            <a:avLst/>
          </a:prstGeom>
        </p:spPr>
      </p:pic>
      <p:grpSp>
        <p:nvGrpSpPr>
          <p:cNvPr id="123" name="object 38">
            <a:extLst>
              <a:ext uri="{FF2B5EF4-FFF2-40B4-BE49-F238E27FC236}">
                <a16:creationId xmlns:a16="http://schemas.microsoft.com/office/drawing/2014/main" id="{38B3C644-FF25-DD56-03D9-46DA8DF746E9}"/>
              </a:ext>
            </a:extLst>
          </p:cNvPr>
          <p:cNvGrpSpPr/>
          <p:nvPr/>
        </p:nvGrpSpPr>
        <p:grpSpPr>
          <a:xfrm>
            <a:off x="5777143" y="3247190"/>
            <a:ext cx="769013" cy="711063"/>
            <a:chOff x="10617394" y="1651467"/>
            <a:chExt cx="938530" cy="862330"/>
          </a:xfrm>
        </p:grpSpPr>
        <p:sp>
          <p:nvSpPr>
            <p:cNvPr id="124" name="object 39">
              <a:extLst>
                <a:ext uri="{FF2B5EF4-FFF2-40B4-BE49-F238E27FC236}">
                  <a16:creationId xmlns:a16="http://schemas.microsoft.com/office/drawing/2014/main" id="{A51C0F91-F1FB-A4EB-7BA0-D5074A19C239}"/>
                </a:ext>
              </a:extLst>
            </p:cNvPr>
            <p:cNvSpPr/>
            <p:nvPr/>
          </p:nvSpPr>
          <p:spPr>
            <a:xfrm>
              <a:off x="10617394" y="1651467"/>
              <a:ext cx="938530" cy="862330"/>
            </a:xfrm>
            <a:custGeom>
              <a:avLst/>
              <a:gdLst/>
              <a:ahLst/>
              <a:cxnLst/>
              <a:rect l="l" t="t" r="r" b="b"/>
              <a:pathLst>
                <a:path w="938529" h="862330">
                  <a:moveTo>
                    <a:pt x="652551" y="806891"/>
                  </a:moveTo>
                  <a:lnTo>
                    <a:pt x="285940" y="806891"/>
                  </a:lnTo>
                  <a:lnTo>
                    <a:pt x="275237" y="809052"/>
                  </a:lnTo>
                  <a:lnTo>
                    <a:pt x="266499" y="814945"/>
                  </a:lnTo>
                  <a:lnTo>
                    <a:pt x="260609" y="823687"/>
                  </a:lnTo>
                  <a:lnTo>
                    <a:pt x="258450" y="834395"/>
                  </a:lnTo>
                  <a:lnTo>
                    <a:pt x="260609" y="845102"/>
                  </a:lnTo>
                  <a:lnTo>
                    <a:pt x="266499" y="853844"/>
                  </a:lnTo>
                  <a:lnTo>
                    <a:pt x="275237" y="859737"/>
                  </a:lnTo>
                  <a:lnTo>
                    <a:pt x="285940" y="861898"/>
                  </a:lnTo>
                  <a:lnTo>
                    <a:pt x="652551" y="861898"/>
                  </a:lnTo>
                  <a:lnTo>
                    <a:pt x="663254" y="859737"/>
                  </a:lnTo>
                  <a:lnTo>
                    <a:pt x="671992" y="853844"/>
                  </a:lnTo>
                  <a:lnTo>
                    <a:pt x="677882" y="845102"/>
                  </a:lnTo>
                  <a:lnTo>
                    <a:pt x="680041" y="834395"/>
                  </a:lnTo>
                  <a:lnTo>
                    <a:pt x="677882" y="823687"/>
                  </a:lnTo>
                  <a:lnTo>
                    <a:pt x="671992" y="814945"/>
                  </a:lnTo>
                  <a:lnTo>
                    <a:pt x="663254" y="809052"/>
                  </a:lnTo>
                  <a:lnTo>
                    <a:pt x="652551" y="806891"/>
                  </a:lnTo>
                  <a:close/>
                </a:path>
                <a:path w="938529" h="862330">
                  <a:moveTo>
                    <a:pt x="399075" y="715190"/>
                  </a:moveTo>
                  <a:lnTo>
                    <a:pt x="342384" y="715190"/>
                  </a:lnTo>
                  <a:lnTo>
                    <a:pt x="319469" y="806891"/>
                  </a:lnTo>
                  <a:lnTo>
                    <a:pt x="376160" y="806891"/>
                  </a:lnTo>
                  <a:lnTo>
                    <a:pt x="399075" y="715190"/>
                  </a:lnTo>
                  <a:close/>
                </a:path>
                <a:path w="938529" h="862330">
                  <a:moveTo>
                    <a:pt x="596126" y="715190"/>
                  </a:moveTo>
                  <a:lnTo>
                    <a:pt x="539435" y="715190"/>
                  </a:lnTo>
                  <a:lnTo>
                    <a:pt x="562350" y="806891"/>
                  </a:lnTo>
                  <a:lnTo>
                    <a:pt x="619023" y="806891"/>
                  </a:lnTo>
                  <a:lnTo>
                    <a:pt x="596126" y="715190"/>
                  </a:lnTo>
                  <a:close/>
                </a:path>
                <a:path w="938529" h="862330">
                  <a:moveTo>
                    <a:pt x="856019" y="0"/>
                  </a:moveTo>
                  <a:lnTo>
                    <a:pt x="82473" y="0"/>
                  </a:lnTo>
                  <a:lnTo>
                    <a:pt x="50404" y="6495"/>
                  </a:lnTo>
                  <a:lnTo>
                    <a:pt x="24185" y="24197"/>
                  </a:lnTo>
                  <a:lnTo>
                    <a:pt x="6492" y="50433"/>
                  </a:lnTo>
                  <a:lnTo>
                    <a:pt x="0" y="82527"/>
                  </a:lnTo>
                  <a:lnTo>
                    <a:pt x="0" y="632661"/>
                  </a:lnTo>
                  <a:lnTo>
                    <a:pt x="6492" y="664756"/>
                  </a:lnTo>
                  <a:lnTo>
                    <a:pt x="24185" y="690992"/>
                  </a:lnTo>
                  <a:lnTo>
                    <a:pt x="50404" y="708695"/>
                  </a:lnTo>
                  <a:lnTo>
                    <a:pt x="82473" y="715190"/>
                  </a:lnTo>
                  <a:lnTo>
                    <a:pt x="856019" y="715190"/>
                  </a:lnTo>
                  <a:lnTo>
                    <a:pt x="888099" y="708695"/>
                  </a:lnTo>
                  <a:lnTo>
                    <a:pt x="914323" y="690992"/>
                  </a:lnTo>
                  <a:lnTo>
                    <a:pt x="932018" y="664756"/>
                  </a:lnTo>
                  <a:lnTo>
                    <a:pt x="932943" y="660184"/>
                  </a:lnTo>
                  <a:lnTo>
                    <a:pt x="82473" y="660184"/>
                  </a:lnTo>
                  <a:lnTo>
                    <a:pt x="71786" y="658017"/>
                  </a:lnTo>
                  <a:lnTo>
                    <a:pt x="63046" y="652114"/>
                  </a:lnTo>
                  <a:lnTo>
                    <a:pt x="57147" y="643364"/>
                  </a:lnTo>
                  <a:lnTo>
                    <a:pt x="54982" y="632661"/>
                  </a:lnTo>
                  <a:lnTo>
                    <a:pt x="54982" y="568482"/>
                  </a:lnTo>
                  <a:lnTo>
                    <a:pt x="938510" y="568482"/>
                  </a:lnTo>
                  <a:lnTo>
                    <a:pt x="938510" y="513476"/>
                  </a:lnTo>
                  <a:lnTo>
                    <a:pt x="54982" y="513476"/>
                  </a:lnTo>
                  <a:lnTo>
                    <a:pt x="54982" y="82527"/>
                  </a:lnTo>
                  <a:lnTo>
                    <a:pt x="57147" y="71824"/>
                  </a:lnTo>
                  <a:lnTo>
                    <a:pt x="63046" y="63075"/>
                  </a:lnTo>
                  <a:lnTo>
                    <a:pt x="71786" y="57171"/>
                  </a:lnTo>
                  <a:lnTo>
                    <a:pt x="82473" y="55004"/>
                  </a:lnTo>
                  <a:lnTo>
                    <a:pt x="932943" y="55004"/>
                  </a:lnTo>
                  <a:lnTo>
                    <a:pt x="932018" y="50433"/>
                  </a:lnTo>
                  <a:lnTo>
                    <a:pt x="914323" y="24197"/>
                  </a:lnTo>
                  <a:lnTo>
                    <a:pt x="888099" y="6495"/>
                  </a:lnTo>
                  <a:lnTo>
                    <a:pt x="856019" y="0"/>
                  </a:lnTo>
                  <a:close/>
                </a:path>
                <a:path w="938529" h="862330">
                  <a:moveTo>
                    <a:pt x="938510" y="568482"/>
                  </a:moveTo>
                  <a:lnTo>
                    <a:pt x="883509" y="568482"/>
                  </a:lnTo>
                  <a:lnTo>
                    <a:pt x="883509" y="632661"/>
                  </a:lnTo>
                  <a:lnTo>
                    <a:pt x="881347" y="643364"/>
                  </a:lnTo>
                  <a:lnTo>
                    <a:pt x="875452" y="652114"/>
                  </a:lnTo>
                  <a:lnTo>
                    <a:pt x="866714" y="658017"/>
                  </a:lnTo>
                  <a:lnTo>
                    <a:pt x="856019" y="660184"/>
                  </a:lnTo>
                  <a:lnTo>
                    <a:pt x="932943" y="660184"/>
                  </a:lnTo>
                  <a:lnTo>
                    <a:pt x="938510" y="632661"/>
                  </a:lnTo>
                  <a:lnTo>
                    <a:pt x="938510" y="568482"/>
                  </a:lnTo>
                  <a:close/>
                </a:path>
                <a:path w="938529" h="862330">
                  <a:moveTo>
                    <a:pt x="932943" y="55004"/>
                  </a:moveTo>
                  <a:lnTo>
                    <a:pt x="856019" y="55004"/>
                  </a:lnTo>
                  <a:lnTo>
                    <a:pt x="866714" y="57171"/>
                  </a:lnTo>
                  <a:lnTo>
                    <a:pt x="875452" y="63075"/>
                  </a:lnTo>
                  <a:lnTo>
                    <a:pt x="881347" y="71824"/>
                  </a:lnTo>
                  <a:lnTo>
                    <a:pt x="883509" y="82527"/>
                  </a:lnTo>
                  <a:lnTo>
                    <a:pt x="883509" y="513476"/>
                  </a:lnTo>
                  <a:lnTo>
                    <a:pt x="938510" y="513476"/>
                  </a:lnTo>
                  <a:lnTo>
                    <a:pt x="938510" y="82527"/>
                  </a:lnTo>
                  <a:lnTo>
                    <a:pt x="932943" y="55004"/>
                  </a:lnTo>
                  <a:close/>
                </a:path>
              </a:pathLst>
            </a:custGeom>
            <a:solidFill>
              <a:srgbClr val="FFFFFF"/>
            </a:solidFill>
          </p:spPr>
          <p:txBody>
            <a:bodyPr wrap="square" lIns="0" tIns="0" rIns="0" bIns="0" rtlCol="0"/>
            <a:lstStyle/>
            <a:p>
              <a:endParaRPr dirty="0"/>
            </a:p>
          </p:txBody>
        </p:sp>
        <p:pic>
          <p:nvPicPr>
            <p:cNvPr id="125" name="object 40">
              <a:extLst>
                <a:ext uri="{FF2B5EF4-FFF2-40B4-BE49-F238E27FC236}">
                  <a16:creationId xmlns:a16="http://schemas.microsoft.com/office/drawing/2014/main" id="{E12B4E43-B85E-276C-A504-22A7404AD123}"/>
                </a:ext>
              </a:extLst>
            </p:cNvPr>
            <p:cNvPicPr/>
            <p:nvPr/>
          </p:nvPicPr>
          <p:blipFill>
            <a:blip r:embed="rId9" cstate="print"/>
            <a:stretch>
              <a:fillRect/>
            </a:stretch>
          </p:blipFill>
          <p:spPr>
            <a:xfrm>
              <a:off x="10944898" y="1817072"/>
              <a:ext cx="285516" cy="285649"/>
            </a:xfrm>
            <a:prstGeom prst="rect">
              <a:avLst/>
            </a:prstGeom>
          </p:spPr>
        </p:pic>
      </p:grpSp>
      <p:sp>
        <p:nvSpPr>
          <p:cNvPr id="127" name="object 24">
            <a:extLst>
              <a:ext uri="{FF2B5EF4-FFF2-40B4-BE49-F238E27FC236}">
                <a16:creationId xmlns:a16="http://schemas.microsoft.com/office/drawing/2014/main" id="{A017DC5A-BD64-E651-B91F-99887285ED5A}"/>
              </a:ext>
            </a:extLst>
          </p:cNvPr>
          <p:cNvSpPr txBox="1"/>
          <p:nvPr/>
        </p:nvSpPr>
        <p:spPr>
          <a:xfrm>
            <a:off x="7021760" y="2753275"/>
            <a:ext cx="3185430" cy="628377"/>
          </a:xfrm>
          <a:prstGeom prst="rect">
            <a:avLst/>
          </a:prstGeom>
        </p:spPr>
        <p:txBody>
          <a:bodyPr vert="horz" wrap="square" lIns="0" tIns="12700" rIns="0" bIns="0" rtlCol="0">
            <a:spAutoFit/>
          </a:bodyPr>
          <a:lstStyle/>
          <a:p>
            <a:pPr marL="12700" algn="l">
              <a:lnSpc>
                <a:spcPct val="100000"/>
              </a:lnSpc>
              <a:spcBef>
                <a:spcPts val="100"/>
              </a:spcBef>
            </a:pPr>
            <a:r>
              <a:rPr lang="en-US" sz="4000" dirty="0">
                <a:solidFill>
                  <a:srgbClr val="8A4F50"/>
                </a:solidFill>
                <a:latin typeface="Arial"/>
                <a:cs typeface="Arial"/>
              </a:rPr>
              <a:t>Service type</a:t>
            </a:r>
          </a:p>
        </p:txBody>
      </p:sp>
      <p:sp>
        <p:nvSpPr>
          <p:cNvPr id="25" name="object 16">
            <a:extLst>
              <a:ext uri="{FF2B5EF4-FFF2-40B4-BE49-F238E27FC236}">
                <a16:creationId xmlns:a16="http://schemas.microsoft.com/office/drawing/2014/main" id="{FA88EC73-39F0-ACF3-5F4C-BCB9DC079525}"/>
              </a:ext>
            </a:extLst>
          </p:cNvPr>
          <p:cNvSpPr txBox="1"/>
          <p:nvPr/>
        </p:nvSpPr>
        <p:spPr>
          <a:xfrm>
            <a:off x="11112212" y="6988237"/>
            <a:ext cx="8083837" cy="2955937"/>
          </a:xfrm>
          <a:prstGeom prst="rect">
            <a:avLst/>
          </a:prstGeom>
        </p:spPr>
        <p:txBody>
          <a:bodyPr vert="horz" wrap="square" lIns="0" tIns="6350" rIns="0" bIns="0" rtlCol="0">
            <a:spAutoFit/>
          </a:bodyPr>
          <a:lstStyle/>
          <a:p>
            <a:pPr marL="263525" marR="5080" indent="-250825" algn="just">
              <a:spcBef>
                <a:spcPts val="50"/>
              </a:spcBef>
              <a:spcAft>
                <a:spcPts val="600"/>
              </a:spcAft>
              <a:buClr>
                <a:srgbClr val="0064FF"/>
              </a:buClr>
              <a:buFont typeface="Arial" panose="020B0604020202020204" pitchFamily="34" charset="0"/>
              <a:buChar char="•"/>
            </a:pPr>
            <a:r>
              <a:rPr lang="en-GB" sz="2000" b="1" dirty="0">
                <a:solidFill>
                  <a:schemeClr val="accent2"/>
                </a:solidFill>
                <a:latin typeface="Arial" panose="020B0604020202020204" pitchFamily="34" charset="0"/>
                <a:cs typeface="Arial" panose="020B0604020202020204" pitchFamily="34" charset="0"/>
              </a:rPr>
              <a:t>Digital company formation platform: </a:t>
            </a:r>
            <a:r>
              <a:rPr lang="en-GB" sz="2000" dirty="0">
                <a:solidFill>
                  <a:schemeClr val="tx1"/>
                </a:solidFill>
                <a:latin typeface="Arial" panose="020B0604020202020204" pitchFamily="34" charset="0"/>
                <a:cs typeface="Arial" panose="020B0604020202020204" pitchFamily="34" charset="0"/>
              </a:rPr>
              <a:t>developed a customised document generation platform to simplify LVC registration, with plans for full digital business formation.</a:t>
            </a:r>
          </a:p>
          <a:p>
            <a:pPr marL="263525" marR="5080" indent="-250825" algn="just">
              <a:spcBef>
                <a:spcPts val="50"/>
              </a:spcBef>
              <a:spcAft>
                <a:spcPts val="600"/>
              </a:spcAft>
              <a:buClr>
                <a:srgbClr val="0064FF"/>
              </a:buClr>
              <a:buFont typeface="Arial" panose="020B0604020202020204" pitchFamily="34" charset="0"/>
              <a:buChar char="•"/>
            </a:pPr>
            <a:r>
              <a:rPr lang="en-GB" sz="2000" b="1" dirty="0">
                <a:solidFill>
                  <a:schemeClr val="accent2"/>
                </a:solidFill>
                <a:latin typeface="Arial" panose="020B0604020202020204" pitchFamily="34" charset="0"/>
                <a:cs typeface="Arial" panose="020B0604020202020204" pitchFamily="34" charset="0"/>
              </a:rPr>
              <a:t>Electronic identity (</a:t>
            </a:r>
            <a:r>
              <a:rPr lang="en-GB" sz="2000" b="1" dirty="0" err="1">
                <a:solidFill>
                  <a:schemeClr val="accent2"/>
                </a:solidFill>
                <a:latin typeface="Arial" panose="020B0604020202020204" pitchFamily="34" charset="0"/>
                <a:cs typeface="Arial" panose="020B0604020202020204" pitchFamily="34" charset="0"/>
              </a:rPr>
              <a:t>eID</a:t>
            </a:r>
            <a:r>
              <a:rPr lang="en-GB" sz="2000" b="1" dirty="0">
                <a:solidFill>
                  <a:schemeClr val="accent2"/>
                </a:solidFill>
                <a:latin typeface="Arial" panose="020B0604020202020204" pitchFamily="34" charset="0"/>
                <a:cs typeface="Arial" panose="020B0604020202020204" pitchFamily="34" charset="0"/>
              </a:rPr>
              <a:t>) integration: </a:t>
            </a:r>
            <a:r>
              <a:rPr lang="en-GB" sz="2000" dirty="0">
                <a:solidFill>
                  <a:schemeClr val="tx1"/>
                </a:solidFill>
                <a:latin typeface="Arial" panose="020B0604020202020204" pitchFamily="34" charset="0"/>
                <a:cs typeface="Arial" panose="020B0604020202020204" pitchFamily="34" charset="0"/>
              </a:rPr>
              <a:t>implemented Liechtenstein’s </a:t>
            </a:r>
            <a:r>
              <a:rPr lang="en-GB" sz="2000" dirty="0" err="1">
                <a:solidFill>
                  <a:schemeClr val="tx1"/>
                </a:solidFill>
                <a:latin typeface="Arial" panose="020B0604020202020204" pitchFamily="34" charset="0"/>
                <a:cs typeface="Arial" panose="020B0604020202020204" pitchFamily="34" charset="0"/>
              </a:rPr>
              <a:t>eID</a:t>
            </a:r>
            <a:r>
              <a:rPr lang="en-GB" sz="2000" dirty="0">
                <a:solidFill>
                  <a:schemeClr val="tx1"/>
                </a:solidFill>
                <a:latin typeface="Arial" panose="020B0604020202020204" pitchFamily="34" charset="0"/>
                <a:cs typeface="Arial" panose="020B0604020202020204" pitchFamily="34" charset="0"/>
              </a:rPr>
              <a:t> verification, making Beck Vision the first private-sector provider to offer this secure and efficient registration process.</a:t>
            </a:r>
          </a:p>
          <a:p>
            <a:pPr marL="263525" marR="5080" indent="-250825" algn="just">
              <a:spcBef>
                <a:spcPts val="50"/>
              </a:spcBef>
              <a:spcAft>
                <a:spcPts val="600"/>
              </a:spcAft>
              <a:buClr>
                <a:srgbClr val="0064FF"/>
              </a:buClr>
              <a:buFont typeface="Arial" panose="020B0604020202020204" pitchFamily="34" charset="0"/>
              <a:buChar char="•"/>
            </a:pPr>
            <a:r>
              <a:rPr lang="en-GB" sz="2000" b="1" dirty="0">
                <a:solidFill>
                  <a:schemeClr val="accent2"/>
                </a:solidFill>
                <a:latin typeface="Arial" panose="020B0604020202020204" pitchFamily="34" charset="0"/>
                <a:cs typeface="Arial" panose="020B0604020202020204" pitchFamily="34" charset="0"/>
              </a:rPr>
              <a:t>Ongoing process digitalisation: </a:t>
            </a:r>
            <a:r>
              <a:rPr lang="en-GB" sz="2000" dirty="0">
                <a:solidFill>
                  <a:schemeClr val="tx1"/>
                </a:solidFill>
                <a:latin typeface="Arial" panose="020B0604020202020204" pitchFamily="34" charset="0"/>
                <a:cs typeface="Arial" panose="020B0604020202020204" pitchFamily="34" charset="0"/>
              </a:rPr>
              <a:t>continue to eliminate the need for physical document submission, streamlining administrative efficiency and advancing Liechtenstein’s digital business infrastructure.</a:t>
            </a:r>
          </a:p>
        </p:txBody>
      </p:sp>
      <p:sp>
        <p:nvSpPr>
          <p:cNvPr id="27" name="object 24">
            <a:extLst>
              <a:ext uri="{FF2B5EF4-FFF2-40B4-BE49-F238E27FC236}">
                <a16:creationId xmlns:a16="http://schemas.microsoft.com/office/drawing/2014/main" id="{CC77C351-750C-8C91-D7A2-1B84A1CC897F}"/>
              </a:ext>
            </a:extLst>
          </p:cNvPr>
          <p:cNvSpPr txBox="1"/>
          <p:nvPr/>
        </p:nvSpPr>
        <p:spPr>
          <a:xfrm>
            <a:off x="12295862" y="6023852"/>
            <a:ext cx="3708464" cy="628377"/>
          </a:xfrm>
          <a:prstGeom prst="rect">
            <a:avLst/>
          </a:prstGeom>
        </p:spPr>
        <p:txBody>
          <a:bodyPr vert="horz" wrap="square" lIns="0" tIns="12700" rIns="0" bIns="0" rtlCol="0">
            <a:spAutoFit/>
          </a:bodyPr>
          <a:lstStyle/>
          <a:p>
            <a:pPr marL="12700" algn="l">
              <a:lnSpc>
                <a:spcPct val="100000"/>
              </a:lnSpc>
              <a:spcBef>
                <a:spcPts val="100"/>
              </a:spcBef>
            </a:pPr>
            <a:r>
              <a:rPr lang="en-US" sz="4000" dirty="0">
                <a:solidFill>
                  <a:srgbClr val="FFFEFB"/>
                </a:solidFill>
                <a:latin typeface="Arial"/>
                <a:cs typeface="Arial"/>
              </a:rPr>
              <a:t>Solutions</a:t>
            </a:r>
          </a:p>
        </p:txBody>
      </p:sp>
      <p:pic>
        <p:nvPicPr>
          <p:cNvPr id="34" name="Gráfico 33" descr="Bombilla y engranaje">
            <a:extLst>
              <a:ext uri="{FF2B5EF4-FFF2-40B4-BE49-F238E27FC236}">
                <a16:creationId xmlns:a16="http://schemas.microsoft.com/office/drawing/2014/main" id="{7F572B6F-C5A9-D652-F9D2-A1D4373953DD}"/>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1159946" y="5916465"/>
            <a:ext cx="984763" cy="914400"/>
          </a:xfrm>
          <a:prstGeom prst="rect">
            <a:avLst/>
          </a:prstGeom>
        </p:spPr>
      </p:pic>
      <p:sp>
        <p:nvSpPr>
          <p:cNvPr id="5" name="object 18">
            <a:extLst>
              <a:ext uri="{FF2B5EF4-FFF2-40B4-BE49-F238E27FC236}">
                <a16:creationId xmlns:a16="http://schemas.microsoft.com/office/drawing/2014/main" id="{648EC0C8-230F-9C52-5E84-6AB75CDE4C0B}"/>
              </a:ext>
            </a:extLst>
          </p:cNvPr>
          <p:cNvSpPr txBox="1">
            <a:spLocks/>
          </p:cNvSpPr>
          <p:nvPr/>
        </p:nvSpPr>
        <p:spPr>
          <a:xfrm>
            <a:off x="219551" y="439593"/>
            <a:ext cx="3886200" cy="1674817"/>
          </a:xfrm>
          <a:prstGeom prst="rect">
            <a:avLst/>
          </a:prstGeom>
        </p:spPr>
        <p:txBody>
          <a:bodyPr vert="horz" wrap="square" lIns="0" tIns="12700" rIns="0" bIns="0" rtlCol="0">
            <a:spAutoFit/>
          </a:bodyPr>
          <a:lstStyle>
            <a:lvl1pPr>
              <a:defRPr sz="5000" b="1" i="0">
                <a:solidFill>
                  <a:srgbClr val="F7F6F1"/>
                </a:solidFill>
                <a:latin typeface="Arial"/>
                <a:ea typeface="+mj-ea"/>
                <a:cs typeface="Arial"/>
              </a:defRPr>
            </a:lvl1pPr>
          </a:lstStyle>
          <a:p>
            <a:pPr marL="12700" algn="ctr">
              <a:spcBef>
                <a:spcPts val="100"/>
              </a:spcBef>
            </a:pPr>
            <a:r>
              <a:rPr lang="en-US" sz="5400" dirty="0">
                <a:solidFill>
                  <a:srgbClr val="FFFEFB"/>
                </a:solidFill>
              </a:rPr>
              <a:t>Success stories</a:t>
            </a:r>
            <a:endParaRPr lang="en-US" sz="5400" b="1" dirty="0">
              <a:solidFill>
                <a:srgbClr val="FFFEFB"/>
              </a:solidFill>
              <a:latin typeface="Arial"/>
              <a:cs typeface="Arial"/>
            </a:endParaRPr>
          </a:p>
        </p:txBody>
      </p:sp>
      <p:sp>
        <p:nvSpPr>
          <p:cNvPr id="9" name="CuadroTexto 8">
            <a:extLst>
              <a:ext uri="{FF2B5EF4-FFF2-40B4-BE49-F238E27FC236}">
                <a16:creationId xmlns:a16="http://schemas.microsoft.com/office/drawing/2014/main" id="{AC29B4C7-E98D-C502-BF68-2B520198EB71}"/>
              </a:ext>
            </a:extLst>
          </p:cNvPr>
          <p:cNvSpPr txBox="1"/>
          <p:nvPr/>
        </p:nvSpPr>
        <p:spPr>
          <a:xfrm>
            <a:off x="4324118" y="633804"/>
            <a:ext cx="14944249" cy="769441"/>
          </a:xfrm>
          <a:prstGeom prst="rect">
            <a:avLst/>
          </a:prstGeom>
          <a:noFill/>
        </p:spPr>
        <p:txBody>
          <a:bodyPr wrap="square">
            <a:spAutoFit/>
          </a:bodyPr>
          <a:lstStyle/>
          <a:p>
            <a:r>
              <a:rPr lang="es-ES" sz="4400" b="1" dirty="0">
                <a:latin typeface="Arial" panose="020B0604020202020204" pitchFamily="34" charset="0"/>
                <a:cs typeface="Arial" panose="020B0604020202020204" pitchFamily="34" charset="0"/>
                <a:hlinkClick r:id="rId12"/>
              </a:rPr>
              <a:t>E</a:t>
            </a:r>
            <a:r>
              <a:rPr lang="en-GB" sz="4400" b="1" dirty="0" err="1">
                <a:latin typeface="Arial" panose="020B0604020202020204" pitchFamily="34" charset="0"/>
                <a:cs typeface="Arial" panose="020B0604020202020204" pitchFamily="34" charset="0"/>
                <a:hlinkClick r:id="rId12"/>
              </a:rPr>
              <a:t>nabling</a:t>
            </a:r>
            <a:r>
              <a:rPr lang="en-GB" sz="4400" b="1" dirty="0">
                <a:latin typeface="Arial" panose="020B0604020202020204" pitchFamily="34" charset="0"/>
                <a:cs typeface="Arial" panose="020B0604020202020204" pitchFamily="34" charset="0"/>
                <a:hlinkClick r:id="rId12"/>
              </a:rPr>
              <a:t> digital company foundations across borders</a:t>
            </a:r>
            <a:endParaRPr lang="en-GB" sz="4400" b="1" dirty="0">
              <a:latin typeface="Arial" panose="020B0604020202020204" pitchFamily="34" charset="0"/>
              <a:cs typeface="Arial" panose="020B0604020202020204" pitchFamily="34" charset="0"/>
            </a:endParaRPr>
          </a:p>
        </p:txBody>
      </p:sp>
      <p:pic>
        <p:nvPicPr>
          <p:cNvPr id="14" name="Gráfico 13" descr="Robot">
            <a:extLst>
              <a:ext uri="{FF2B5EF4-FFF2-40B4-BE49-F238E27FC236}">
                <a16:creationId xmlns:a16="http://schemas.microsoft.com/office/drawing/2014/main" id="{413A7A97-4108-BFB6-2063-D2097C4B8E55}"/>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5728259" y="5034722"/>
            <a:ext cx="914400" cy="914400"/>
          </a:xfrm>
          <a:prstGeom prst="rect">
            <a:avLst/>
          </a:prstGeom>
        </p:spPr>
      </p:pic>
      <p:pic>
        <p:nvPicPr>
          <p:cNvPr id="2050" name="Picture 2">
            <a:extLst>
              <a:ext uri="{FF2B5EF4-FFF2-40B4-BE49-F238E27FC236}">
                <a16:creationId xmlns:a16="http://schemas.microsoft.com/office/drawing/2014/main" id="{4E6045F5-0F60-8F13-0329-D413549748EF}"/>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60678" y="2945290"/>
            <a:ext cx="1206530" cy="120653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2CE758D9-1E3D-2F41-B8C5-22D5CD0C4E1F}"/>
              </a:ext>
            </a:extLst>
          </p:cNvPr>
          <p:cNvPicPr>
            <a:picLocks noChangeAspect="1"/>
          </p:cNvPicPr>
          <p:nvPr/>
        </p:nvPicPr>
        <p:blipFill>
          <a:blip r:embed="rId16"/>
          <a:stretch>
            <a:fillRect/>
          </a:stretch>
        </p:blipFill>
        <p:spPr>
          <a:xfrm>
            <a:off x="2600457" y="7721536"/>
            <a:ext cx="1526971" cy="152697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Round Diagonal Corner of Rectangle 25">
            <a:extLst>
              <a:ext uri="{FF2B5EF4-FFF2-40B4-BE49-F238E27FC236}">
                <a16:creationId xmlns:a16="http://schemas.microsoft.com/office/drawing/2014/main" id="{49409763-1038-2A36-7377-B92F5A6C197F}"/>
              </a:ext>
            </a:extLst>
          </p:cNvPr>
          <p:cNvSpPr/>
          <p:nvPr/>
        </p:nvSpPr>
        <p:spPr>
          <a:xfrm>
            <a:off x="8104506" y="2730197"/>
            <a:ext cx="11557352" cy="4908853"/>
          </a:xfrm>
          <a:prstGeom prst="round2DiagRect">
            <a:avLst/>
          </a:prstGeom>
          <a:solidFill>
            <a:srgbClr val="FFFEFB"/>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pic>
        <p:nvPicPr>
          <p:cNvPr id="84" name="Picture 83">
            <a:extLst>
              <a:ext uri="{FF2B5EF4-FFF2-40B4-BE49-F238E27FC236}">
                <a16:creationId xmlns:a16="http://schemas.microsoft.com/office/drawing/2014/main" id="{16F8501A-9C01-9F34-2CF8-69D7BD875C6B}"/>
              </a:ext>
            </a:extLst>
          </p:cNvPr>
          <p:cNvPicPr>
            <a:picLocks noChangeAspect="1"/>
          </p:cNvPicPr>
          <p:nvPr/>
        </p:nvPicPr>
        <p:blipFill>
          <a:blip r:embed="rId3"/>
          <a:stretch>
            <a:fillRect/>
          </a:stretch>
        </p:blipFill>
        <p:spPr>
          <a:xfrm>
            <a:off x="8117160" y="2990850"/>
            <a:ext cx="1078060" cy="1078060"/>
          </a:xfrm>
          <a:prstGeom prst="rect">
            <a:avLst/>
          </a:prstGeom>
        </p:spPr>
      </p:pic>
      <p:sp>
        <p:nvSpPr>
          <p:cNvPr id="16" name="object 24">
            <a:extLst>
              <a:ext uri="{FF2B5EF4-FFF2-40B4-BE49-F238E27FC236}">
                <a16:creationId xmlns:a16="http://schemas.microsoft.com/office/drawing/2014/main" id="{921206F8-94A7-348D-3713-11B6C9E7A66E}"/>
              </a:ext>
            </a:extLst>
          </p:cNvPr>
          <p:cNvSpPr txBox="1"/>
          <p:nvPr/>
        </p:nvSpPr>
        <p:spPr>
          <a:xfrm>
            <a:off x="9349786" y="3067050"/>
            <a:ext cx="11136934" cy="505267"/>
          </a:xfrm>
          <a:prstGeom prst="rect">
            <a:avLst/>
          </a:prstGeom>
        </p:spPr>
        <p:txBody>
          <a:bodyPr vert="horz" wrap="square" lIns="0" tIns="12700" rIns="0" bIns="0" rtlCol="0">
            <a:spAutoFit/>
          </a:bodyPr>
          <a:lstStyle/>
          <a:p>
            <a:pPr marL="12700" algn="l">
              <a:lnSpc>
                <a:spcPct val="100000"/>
              </a:lnSpc>
              <a:spcBef>
                <a:spcPts val="100"/>
              </a:spcBef>
            </a:pPr>
            <a:r>
              <a:rPr lang="en-US" sz="3200" dirty="0">
                <a:solidFill>
                  <a:srgbClr val="0064FF"/>
                </a:solidFill>
                <a:latin typeface="Arial"/>
                <a:cs typeface="Arial"/>
              </a:rPr>
              <a:t>Results and benefits</a:t>
            </a:r>
          </a:p>
        </p:txBody>
      </p:sp>
      <p:sp>
        <p:nvSpPr>
          <p:cNvPr id="18" name="object 12">
            <a:extLst>
              <a:ext uri="{FF2B5EF4-FFF2-40B4-BE49-F238E27FC236}">
                <a16:creationId xmlns:a16="http://schemas.microsoft.com/office/drawing/2014/main" id="{E3B820FC-3A7A-EBE3-AED2-C1C2EAFE6732}"/>
              </a:ext>
            </a:extLst>
          </p:cNvPr>
          <p:cNvSpPr txBox="1"/>
          <p:nvPr/>
        </p:nvSpPr>
        <p:spPr>
          <a:xfrm>
            <a:off x="9349786" y="3639703"/>
            <a:ext cx="10130573" cy="3084947"/>
          </a:xfrm>
          <a:prstGeom prst="rect">
            <a:avLst/>
          </a:prstGeom>
        </p:spPr>
        <p:txBody>
          <a:bodyPr vert="horz" wrap="square" lIns="0" tIns="8255" rIns="0" bIns="0" rtlCol="0">
            <a:spAutoFit/>
          </a:bodyPr>
          <a:lstStyle/>
          <a:p>
            <a:pPr algn="just"/>
            <a:r>
              <a:rPr lang="en-GB" sz="1999" b="1" spc="-10" dirty="0">
                <a:solidFill>
                  <a:srgbClr val="0064FF"/>
                </a:solidFill>
                <a:latin typeface="Arial" panose="020B0604020202020204" pitchFamily="34" charset="0"/>
                <a:cs typeface="Arial" panose="020B0604020202020204" pitchFamily="34" charset="0"/>
              </a:rPr>
              <a:t>Enhanced efficiency in business formation</a:t>
            </a:r>
          </a:p>
          <a:p>
            <a:pPr algn="just"/>
            <a:r>
              <a:rPr lang="en-GB" sz="1999" spc="-10" dirty="0">
                <a:solidFill>
                  <a:schemeClr val="tx1"/>
                </a:solidFill>
                <a:latin typeface="Arial" panose="020B0604020202020204" pitchFamily="34" charset="0"/>
                <a:cs typeface="Arial" panose="020B0604020202020204" pitchFamily="34" charset="0"/>
              </a:rPr>
              <a:t>The streamlined digital registration process reduced company formation time to as little as 20 minutes, significantly cutting administrative delays</a:t>
            </a:r>
            <a:r>
              <a:rPr lang="en-US" sz="1999" spc="-10" dirty="0">
                <a:solidFill>
                  <a:schemeClr val="tx1"/>
                </a:solidFill>
                <a:latin typeface="Arial" panose="020B0604020202020204" pitchFamily="34" charset="0"/>
                <a:cs typeface="Arial" panose="020B0604020202020204" pitchFamily="34" charset="0"/>
              </a:rPr>
              <a:t>. </a:t>
            </a:r>
          </a:p>
          <a:p>
            <a:pPr algn="just">
              <a:spcBef>
                <a:spcPts val="600"/>
              </a:spcBef>
            </a:pPr>
            <a:r>
              <a:rPr lang="en-US" sz="1999" b="1" spc="-10" dirty="0">
                <a:solidFill>
                  <a:srgbClr val="0064FF"/>
                </a:solidFill>
                <a:latin typeface="Arial" panose="020B0604020202020204" pitchFamily="34" charset="0"/>
                <a:cs typeface="Arial" panose="020B0604020202020204" pitchFamily="34" charset="0"/>
              </a:rPr>
              <a:t>Stronger regional and cross-border integration</a:t>
            </a:r>
          </a:p>
          <a:p>
            <a:pPr algn="just">
              <a:spcBef>
                <a:spcPts val="600"/>
              </a:spcBef>
            </a:pPr>
            <a:r>
              <a:rPr lang="en-GB" sz="1999" spc="-10" dirty="0">
                <a:solidFill>
                  <a:schemeClr val="tx1"/>
                </a:solidFill>
                <a:latin typeface="Arial" panose="020B0604020202020204" pitchFamily="34" charset="0"/>
                <a:cs typeface="Arial" panose="020B0604020202020204" pitchFamily="34" charset="0"/>
              </a:rPr>
              <a:t>The project aligned tax-related matters with neighbouring countries and facilitated access to the EEA, EU, and Switzerland, boosting Liechtenstein’s appeal as a business hub.</a:t>
            </a:r>
            <a:endParaRPr lang="en-US" sz="1999" spc="-10" dirty="0">
              <a:solidFill>
                <a:schemeClr val="tx1"/>
              </a:solidFill>
              <a:latin typeface="Arial" panose="020B0604020202020204" pitchFamily="34" charset="0"/>
              <a:cs typeface="Arial" panose="020B0604020202020204" pitchFamily="34" charset="0"/>
            </a:endParaRPr>
          </a:p>
          <a:p>
            <a:pPr algn="just">
              <a:spcBef>
                <a:spcPts val="600"/>
              </a:spcBef>
            </a:pPr>
            <a:r>
              <a:rPr lang="en-US" sz="1999" b="1" spc="-10" dirty="0">
                <a:solidFill>
                  <a:srgbClr val="0064FF"/>
                </a:solidFill>
                <a:latin typeface="Arial" panose="020B0604020202020204" pitchFamily="34" charset="0"/>
                <a:cs typeface="Arial" panose="020B0604020202020204" pitchFamily="34" charset="0"/>
              </a:rPr>
              <a:t>Lower barriers for start-ups</a:t>
            </a:r>
          </a:p>
          <a:p>
            <a:pPr algn="just">
              <a:spcBef>
                <a:spcPts val="600"/>
              </a:spcBef>
            </a:pPr>
            <a:r>
              <a:rPr lang="en-GB" sz="1999" dirty="0">
                <a:latin typeface="Arial" panose="020B0604020202020204" pitchFamily="34" charset="0"/>
                <a:cs typeface="Arial" panose="020B0604020202020204" pitchFamily="34" charset="0"/>
              </a:rPr>
              <a:t>The LVC model, combined with digital tools, eliminated capital requirements, making it easier for start-ups to launch and scale their businesses</a:t>
            </a:r>
            <a:r>
              <a:rPr lang="en-US" sz="1999" dirty="0">
                <a:latin typeface="Arial" panose="020B0604020202020204" pitchFamily="34" charset="0"/>
                <a:cs typeface="Arial" panose="020B0604020202020204" pitchFamily="34" charset="0"/>
              </a:rPr>
              <a:t>.</a:t>
            </a:r>
            <a:endParaRPr lang="en-US" sz="1999" b="1" spc="-10" dirty="0">
              <a:solidFill>
                <a:srgbClr val="0064FF"/>
              </a:solidFill>
              <a:latin typeface="Arial" panose="020B0604020202020204" pitchFamily="34" charset="0"/>
              <a:cs typeface="Arial" panose="020B0604020202020204" pitchFamily="34" charset="0"/>
            </a:endParaRPr>
          </a:p>
        </p:txBody>
      </p:sp>
      <p:sp>
        <p:nvSpPr>
          <p:cNvPr id="86" name="Round Diagonal Corner of Rectangle 8">
            <a:extLst>
              <a:ext uri="{FF2B5EF4-FFF2-40B4-BE49-F238E27FC236}">
                <a16:creationId xmlns:a16="http://schemas.microsoft.com/office/drawing/2014/main" id="{E68D9832-220F-CD10-C4BB-D9597D9E7538}"/>
              </a:ext>
            </a:extLst>
          </p:cNvPr>
          <p:cNvSpPr/>
          <p:nvPr/>
        </p:nvSpPr>
        <p:spPr>
          <a:xfrm flipH="1">
            <a:off x="856292" y="2731538"/>
            <a:ext cx="6707547" cy="7422112"/>
          </a:xfrm>
          <a:prstGeom prst="round2DiagRect">
            <a:avLst>
              <a:gd name="adj1" fmla="val 14612"/>
              <a:gd name="adj2" fmla="val 0"/>
            </a:avLst>
          </a:prstGeom>
          <a:solidFill>
            <a:srgbClr val="0064FF"/>
          </a:solidFill>
          <a:ln w="82550">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sp>
        <p:nvSpPr>
          <p:cNvPr id="87" name="object 24">
            <a:extLst>
              <a:ext uri="{FF2B5EF4-FFF2-40B4-BE49-F238E27FC236}">
                <a16:creationId xmlns:a16="http://schemas.microsoft.com/office/drawing/2014/main" id="{D1552B47-3D3F-407B-B9F3-DFB55F036155}"/>
              </a:ext>
            </a:extLst>
          </p:cNvPr>
          <p:cNvSpPr txBox="1"/>
          <p:nvPr/>
        </p:nvSpPr>
        <p:spPr>
          <a:xfrm>
            <a:off x="1799564" y="2931465"/>
            <a:ext cx="5531724" cy="997709"/>
          </a:xfrm>
          <a:prstGeom prst="rect">
            <a:avLst/>
          </a:prstGeom>
        </p:spPr>
        <p:txBody>
          <a:bodyPr vert="horz" wrap="square" lIns="0" tIns="12700" rIns="0" bIns="0" rtlCol="0">
            <a:spAutoFit/>
          </a:bodyPr>
          <a:lstStyle/>
          <a:p>
            <a:pPr marL="12700" algn="l">
              <a:spcBef>
                <a:spcPts val="100"/>
              </a:spcBef>
            </a:pPr>
            <a:r>
              <a:rPr lang="en-US" sz="3200" dirty="0">
                <a:solidFill>
                  <a:schemeClr val="bg2"/>
                </a:solidFill>
                <a:latin typeface="Arial"/>
                <a:cs typeface="Arial"/>
              </a:rPr>
              <a:t>Thanks to EDIH DigiHub.li the SME achieved:</a:t>
            </a:r>
            <a:r>
              <a:rPr lang="en-US" sz="3200" dirty="0">
                <a:solidFill>
                  <a:srgbClr val="0064FF"/>
                </a:solidFill>
                <a:latin typeface="Arial"/>
                <a:cs typeface="Arial"/>
              </a:rPr>
              <a:t>:</a:t>
            </a:r>
          </a:p>
        </p:txBody>
      </p:sp>
      <p:pic>
        <p:nvPicPr>
          <p:cNvPr id="17" name="Picture 118">
            <a:extLst>
              <a:ext uri="{FF2B5EF4-FFF2-40B4-BE49-F238E27FC236}">
                <a16:creationId xmlns:a16="http://schemas.microsoft.com/office/drawing/2014/main" id="{F914222C-D65F-101A-42C1-91CEC42A003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8145711" y="3077252"/>
            <a:ext cx="895726" cy="905256"/>
          </a:xfrm>
          <a:prstGeom prst="rect">
            <a:avLst/>
          </a:prstGeom>
          <a:noFill/>
          <a:ln>
            <a:noFill/>
          </a:ln>
        </p:spPr>
      </p:pic>
      <p:sp>
        <p:nvSpPr>
          <p:cNvPr id="19" name="object 12">
            <a:extLst>
              <a:ext uri="{FF2B5EF4-FFF2-40B4-BE49-F238E27FC236}">
                <a16:creationId xmlns:a16="http://schemas.microsoft.com/office/drawing/2014/main" id="{564A0588-0146-6490-0335-713F04B8BD0C}"/>
              </a:ext>
            </a:extLst>
          </p:cNvPr>
          <p:cNvSpPr txBox="1"/>
          <p:nvPr/>
        </p:nvSpPr>
        <p:spPr>
          <a:xfrm>
            <a:off x="1060450" y="3981450"/>
            <a:ext cx="6270837" cy="5811527"/>
          </a:xfrm>
          <a:prstGeom prst="rect">
            <a:avLst/>
          </a:prstGeom>
        </p:spPr>
        <p:txBody>
          <a:bodyPr vert="horz" wrap="square" lIns="0" tIns="8255" rIns="0" bIns="0" rtlCol="0">
            <a:spAutoFit/>
          </a:bodyPr>
          <a:lstStyle/>
          <a:p>
            <a:pPr marL="261938" marR="0" lvl="0" indent="-261938" algn="just">
              <a:lnSpc>
                <a:spcPct val="107000"/>
              </a:lnSpc>
              <a:spcBef>
                <a:spcPts val="300"/>
              </a:spcBef>
              <a:spcAft>
                <a:spcPts val="300"/>
              </a:spcAft>
              <a:buFont typeface="Arial" panose="020B0604020202020204" pitchFamily="34" charset="0"/>
              <a:buChar char="•"/>
            </a:pPr>
            <a:r>
              <a:rPr lang="en-GB" sz="1999" b="1" kern="100" dirty="0">
                <a:solidFill>
                  <a:schemeClr val="bg2"/>
                </a:solidFill>
                <a:latin typeface="Arial" panose="020B0604020202020204" pitchFamily="34" charset="0"/>
                <a:ea typeface="Calibri" panose="020F0502020204030204" pitchFamily="34" charset="0"/>
                <a:cs typeface="Arial" panose="020B0604020202020204" pitchFamily="34" charset="0"/>
              </a:rPr>
              <a:t>f</a:t>
            </a:r>
            <a:r>
              <a:rPr lang="en-GB" sz="1999" b="1"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ully digital company formation: </a:t>
            </a:r>
            <a:r>
              <a:rPr lang="en-GB" sz="1999"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developed a document generator that enables the creation of all necessary documents for founding a Liechtenstein Venture Cooperative (LVC) in just 45 minutes, eliminating the need for physical presence</a:t>
            </a:r>
            <a:r>
              <a:rPr lang="en-GB" sz="1999" b="1" kern="100" dirty="0">
                <a:solidFill>
                  <a:schemeClr val="bg2"/>
                </a:solidFill>
                <a:latin typeface="Arial" panose="020B0604020202020204" pitchFamily="34" charset="0"/>
                <a:ea typeface="Calibri" panose="020F0502020204030204" pitchFamily="34" charset="0"/>
                <a:cs typeface="Arial" panose="020B0604020202020204" pitchFamily="34" charset="0"/>
              </a:rPr>
              <a:t>;</a:t>
            </a:r>
            <a:endParaRPr lang="en-GB" sz="1999" b="1" kern="100" dirty="0">
              <a:solidFill>
                <a:schemeClr val="bg2"/>
              </a:solidFill>
              <a:effectLst/>
              <a:latin typeface="Arial" panose="020B0604020202020204" pitchFamily="34" charset="0"/>
              <a:ea typeface="Calibri" panose="020F0502020204030204" pitchFamily="34" charset="0"/>
              <a:cs typeface="Arial" panose="020B0604020202020204" pitchFamily="34" charset="0"/>
            </a:endParaRPr>
          </a:p>
          <a:p>
            <a:pPr marL="261938" marR="0" lvl="0" indent="-261938" algn="just">
              <a:lnSpc>
                <a:spcPct val="107000"/>
              </a:lnSpc>
              <a:spcBef>
                <a:spcPts val="300"/>
              </a:spcBef>
              <a:spcAft>
                <a:spcPts val="300"/>
              </a:spcAft>
              <a:buFont typeface="Arial" panose="020B0604020202020204" pitchFamily="34" charset="0"/>
              <a:buChar char="•"/>
            </a:pPr>
            <a:r>
              <a:rPr lang="en-GB" sz="1999" b="1"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cross-border business facilitation: </a:t>
            </a:r>
            <a:r>
              <a:rPr lang="en-GB" sz="1999"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enabled state-recognised electronic identity verification, allowing international entrepreneurs to establish businesses in Liechtenstein remotely</a:t>
            </a:r>
            <a:r>
              <a:rPr lang="en-GB" sz="1999" b="1" kern="100" dirty="0">
                <a:solidFill>
                  <a:schemeClr val="bg2"/>
                </a:solidFill>
                <a:latin typeface="Arial" panose="020B0604020202020204" pitchFamily="34" charset="0"/>
                <a:ea typeface="Calibri" panose="020F0502020204030204" pitchFamily="34" charset="0"/>
                <a:cs typeface="Arial" panose="020B0604020202020204" pitchFamily="34" charset="0"/>
              </a:rPr>
              <a:t>;</a:t>
            </a:r>
            <a:endParaRPr lang="en-GB" sz="1999" b="1" kern="100" dirty="0">
              <a:solidFill>
                <a:schemeClr val="bg2"/>
              </a:solidFill>
              <a:effectLst/>
              <a:latin typeface="Arial" panose="020B0604020202020204" pitchFamily="34" charset="0"/>
              <a:ea typeface="Calibri" panose="020F0502020204030204" pitchFamily="34" charset="0"/>
              <a:cs typeface="Arial" panose="020B0604020202020204" pitchFamily="34" charset="0"/>
            </a:endParaRPr>
          </a:p>
          <a:p>
            <a:pPr marL="261938" marR="0" lvl="0" indent="-261938" algn="just">
              <a:lnSpc>
                <a:spcPct val="107000"/>
              </a:lnSpc>
              <a:spcBef>
                <a:spcPts val="300"/>
              </a:spcBef>
              <a:spcAft>
                <a:spcPts val="300"/>
              </a:spcAft>
              <a:buFont typeface="Arial" panose="020B0604020202020204" pitchFamily="34" charset="0"/>
              <a:buChar char="•"/>
            </a:pPr>
            <a:r>
              <a:rPr lang="en-GB" sz="1999" b="1" kern="100" dirty="0">
                <a:solidFill>
                  <a:schemeClr val="bg2"/>
                </a:solidFill>
                <a:latin typeface="Arial" panose="020B0604020202020204" pitchFamily="34" charset="0"/>
                <a:ea typeface="Calibri" panose="020F0502020204030204" pitchFamily="34" charset="0"/>
                <a:cs typeface="Arial" panose="020B0604020202020204" pitchFamily="34" charset="0"/>
              </a:rPr>
              <a:t>i</a:t>
            </a:r>
            <a:r>
              <a:rPr lang="en-GB" sz="1999" b="1"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mproved banking access for LVCs: </a:t>
            </a:r>
            <a:r>
              <a:rPr lang="en-GB" sz="1999"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contributed insights that clarified how unregistered LVCs can open bank accounts, removing a major barrier for start-ups</a:t>
            </a:r>
            <a:r>
              <a:rPr lang="en-GB" sz="1999" b="1" kern="100" dirty="0">
                <a:solidFill>
                  <a:schemeClr val="bg2"/>
                </a:solidFill>
                <a:latin typeface="Arial" panose="020B0604020202020204" pitchFamily="34" charset="0"/>
                <a:ea typeface="Calibri" panose="020F0502020204030204" pitchFamily="34" charset="0"/>
                <a:cs typeface="Arial" panose="020B0604020202020204" pitchFamily="34" charset="0"/>
              </a:rPr>
              <a:t>;</a:t>
            </a:r>
            <a:endParaRPr lang="en-GB" sz="1999" b="1" kern="100" dirty="0">
              <a:solidFill>
                <a:schemeClr val="bg2"/>
              </a:solidFill>
              <a:effectLst/>
              <a:latin typeface="Arial" panose="020B0604020202020204" pitchFamily="34" charset="0"/>
              <a:ea typeface="Calibri" panose="020F0502020204030204" pitchFamily="34" charset="0"/>
              <a:cs typeface="Arial" panose="020B0604020202020204" pitchFamily="34" charset="0"/>
            </a:endParaRPr>
          </a:p>
          <a:p>
            <a:pPr marL="261938" marR="0" lvl="0" indent="-261938" algn="just">
              <a:lnSpc>
                <a:spcPct val="107000"/>
              </a:lnSpc>
              <a:spcBef>
                <a:spcPts val="300"/>
              </a:spcBef>
              <a:spcAft>
                <a:spcPts val="300"/>
              </a:spcAft>
              <a:buFont typeface="Arial" panose="020B0604020202020204" pitchFamily="34" charset="0"/>
              <a:buChar char="•"/>
            </a:pPr>
            <a:r>
              <a:rPr lang="en-GB" sz="1999" b="1"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expansion through referrals: </a:t>
            </a:r>
            <a:r>
              <a:rPr lang="en-GB" sz="1999"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facilitated ecosystem growth as the client actively promoted the solution, resulting in four additional company formations through referrals</a:t>
            </a:r>
            <a:r>
              <a:rPr lang="en-GB" sz="1999" b="1" kern="100" dirty="0">
                <a:solidFill>
                  <a:schemeClr val="bg2"/>
                </a:solidFill>
                <a:effectLst/>
                <a:latin typeface="Arial" panose="020B0604020202020204" pitchFamily="34" charset="0"/>
                <a:ea typeface="Calibri" panose="020F0502020204030204" pitchFamily="34" charset="0"/>
                <a:cs typeface="Arial" panose="020B0604020202020204" pitchFamily="34" charset="0"/>
              </a:rPr>
              <a:t>.</a:t>
            </a:r>
            <a:endParaRPr lang="es-ES" sz="1999" kern="100" dirty="0">
              <a:solidFill>
                <a:schemeClr val="bg2"/>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20" name="object 30">
            <a:extLst>
              <a:ext uri="{FF2B5EF4-FFF2-40B4-BE49-F238E27FC236}">
                <a16:creationId xmlns:a16="http://schemas.microsoft.com/office/drawing/2014/main" id="{E7667C24-77BA-5964-DD9E-46B9808DD891}"/>
              </a:ext>
            </a:extLst>
          </p:cNvPr>
          <p:cNvSpPr/>
          <p:nvPr/>
        </p:nvSpPr>
        <p:spPr>
          <a:xfrm>
            <a:off x="591920" y="2868643"/>
            <a:ext cx="1088730" cy="1080732"/>
          </a:xfrm>
          <a:custGeom>
            <a:avLst/>
            <a:gdLst/>
            <a:ahLst/>
            <a:cxnLst/>
            <a:rect l="l" t="t" r="r" b="b"/>
            <a:pathLst>
              <a:path w="1524000" h="1338579">
                <a:moveTo>
                  <a:pt x="1524000" y="223038"/>
                </a:moveTo>
                <a:lnTo>
                  <a:pt x="1524000" y="1115166"/>
                </a:lnTo>
                <a:lnTo>
                  <a:pt x="1519468" y="1160115"/>
                </a:lnTo>
                <a:lnTo>
                  <a:pt x="1506472" y="1201982"/>
                </a:lnTo>
                <a:lnTo>
                  <a:pt x="1485908" y="1239868"/>
                </a:lnTo>
                <a:lnTo>
                  <a:pt x="1458673" y="1272877"/>
                </a:lnTo>
                <a:lnTo>
                  <a:pt x="1425664" y="1300112"/>
                </a:lnTo>
                <a:lnTo>
                  <a:pt x="1387778" y="1320676"/>
                </a:lnTo>
                <a:lnTo>
                  <a:pt x="1345911" y="1333672"/>
                </a:lnTo>
                <a:lnTo>
                  <a:pt x="1300961" y="1338204"/>
                </a:lnTo>
                <a:lnTo>
                  <a:pt x="0" y="1338204"/>
                </a:lnTo>
                <a:lnTo>
                  <a:pt x="0" y="0"/>
                </a:lnTo>
                <a:lnTo>
                  <a:pt x="1300961" y="0"/>
                </a:lnTo>
                <a:lnTo>
                  <a:pt x="1345911" y="4531"/>
                </a:lnTo>
                <a:lnTo>
                  <a:pt x="1387778" y="17527"/>
                </a:lnTo>
                <a:lnTo>
                  <a:pt x="1425664" y="38091"/>
                </a:lnTo>
                <a:lnTo>
                  <a:pt x="1458673" y="65326"/>
                </a:lnTo>
                <a:lnTo>
                  <a:pt x="1485908" y="98335"/>
                </a:lnTo>
                <a:lnTo>
                  <a:pt x="1506472" y="136221"/>
                </a:lnTo>
                <a:lnTo>
                  <a:pt x="1519468" y="178088"/>
                </a:lnTo>
                <a:lnTo>
                  <a:pt x="1524000" y="223038"/>
                </a:lnTo>
                <a:close/>
              </a:path>
            </a:pathLst>
          </a:custGeom>
          <a:solidFill>
            <a:srgbClr val="FFFEFB"/>
          </a:solidFill>
          <a:ln w="31750">
            <a:noFill/>
          </a:ln>
        </p:spPr>
        <p:txBody>
          <a:bodyPr wrap="square" lIns="0" tIns="0" rIns="0" bIns="0" rtlCol="0"/>
          <a:lstStyle/>
          <a:p>
            <a:endParaRPr dirty="0"/>
          </a:p>
        </p:txBody>
      </p:sp>
      <p:pic>
        <p:nvPicPr>
          <p:cNvPr id="24" name="Graphic 23">
            <a:extLst>
              <a:ext uri="{FF2B5EF4-FFF2-40B4-BE49-F238E27FC236}">
                <a16:creationId xmlns:a16="http://schemas.microsoft.com/office/drawing/2014/main" id="{3101FE1D-B129-0D74-99F1-E200753F0AA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23740" y="3024299"/>
            <a:ext cx="895350" cy="904875"/>
          </a:xfrm>
          <a:prstGeom prst="rect">
            <a:avLst/>
          </a:prstGeom>
        </p:spPr>
      </p:pic>
      <p:sp>
        <p:nvSpPr>
          <p:cNvPr id="2" name="Round Diagonal Corner of Rectangle 8">
            <a:extLst>
              <a:ext uri="{FF2B5EF4-FFF2-40B4-BE49-F238E27FC236}">
                <a16:creationId xmlns:a16="http://schemas.microsoft.com/office/drawing/2014/main" id="{02B1FC2E-4D81-E026-8AA5-8D9F188EC541}"/>
              </a:ext>
            </a:extLst>
          </p:cNvPr>
          <p:cNvSpPr/>
          <p:nvPr/>
        </p:nvSpPr>
        <p:spPr>
          <a:xfrm flipH="1">
            <a:off x="8254183" y="6953250"/>
            <a:ext cx="11407673" cy="3200400"/>
          </a:xfrm>
          <a:prstGeom prst="round2DiagRect">
            <a:avLst>
              <a:gd name="adj1" fmla="val 14612"/>
              <a:gd name="adj2" fmla="val 0"/>
            </a:avLst>
          </a:prstGeom>
          <a:solidFill>
            <a:srgbClr val="0064FF"/>
          </a:solidFill>
          <a:ln w="82550">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sp>
        <p:nvSpPr>
          <p:cNvPr id="3" name="object 30">
            <a:extLst>
              <a:ext uri="{FF2B5EF4-FFF2-40B4-BE49-F238E27FC236}">
                <a16:creationId xmlns:a16="http://schemas.microsoft.com/office/drawing/2014/main" id="{D978581E-6F55-2A40-6EA2-AEF9C54CCD21}"/>
              </a:ext>
            </a:extLst>
          </p:cNvPr>
          <p:cNvSpPr/>
          <p:nvPr/>
        </p:nvSpPr>
        <p:spPr>
          <a:xfrm>
            <a:off x="7918450" y="6953250"/>
            <a:ext cx="1088730" cy="1080732"/>
          </a:xfrm>
          <a:custGeom>
            <a:avLst/>
            <a:gdLst/>
            <a:ahLst/>
            <a:cxnLst/>
            <a:rect l="l" t="t" r="r" b="b"/>
            <a:pathLst>
              <a:path w="1524000" h="1338579">
                <a:moveTo>
                  <a:pt x="1524000" y="223038"/>
                </a:moveTo>
                <a:lnTo>
                  <a:pt x="1524000" y="1115166"/>
                </a:lnTo>
                <a:lnTo>
                  <a:pt x="1519468" y="1160115"/>
                </a:lnTo>
                <a:lnTo>
                  <a:pt x="1506472" y="1201982"/>
                </a:lnTo>
                <a:lnTo>
                  <a:pt x="1485908" y="1239868"/>
                </a:lnTo>
                <a:lnTo>
                  <a:pt x="1458673" y="1272877"/>
                </a:lnTo>
                <a:lnTo>
                  <a:pt x="1425664" y="1300112"/>
                </a:lnTo>
                <a:lnTo>
                  <a:pt x="1387778" y="1320676"/>
                </a:lnTo>
                <a:lnTo>
                  <a:pt x="1345911" y="1333672"/>
                </a:lnTo>
                <a:lnTo>
                  <a:pt x="1300961" y="1338204"/>
                </a:lnTo>
                <a:lnTo>
                  <a:pt x="0" y="1338204"/>
                </a:lnTo>
                <a:lnTo>
                  <a:pt x="0" y="0"/>
                </a:lnTo>
                <a:lnTo>
                  <a:pt x="1300961" y="0"/>
                </a:lnTo>
                <a:lnTo>
                  <a:pt x="1345911" y="4531"/>
                </a:lnTo>
                <a:lnTo>
                  <a:pt x="1387778" y="17527"/>
                </a:lnTo>
                <a:lnTo>
                  <a:pt x="1425664" y="38091"/>
                </a:lnTo>
                <a:lnTo>
                  <a:pt x="1458673" y="65326"/>
                </a:lnTo>
                <a:lnTo>
                  <a:pt x="1485908" y="98335"/>
                </a:lnTo>
                <a:lnTo>
                  <a:pt x="1506472" y="136221"/>
                </a:lnTo>
                <a:lnTo>
                  <a:pt x="1519468" y="178088"/>
                </a:lnTo>
                <a:lnTo>
                  <a:pt x="1524000" y="223038"/>
                </a:lnTo>
                <a:close/>
              </a:path>
            </a:pathLst>
          </a:custGeom>
          <a:solidFill>
            <a:srgbClr val="FFFEFB"/>
          </a:solidFill>
          <a:ln w="31750">
            <a:noFill/>
          </a:ln>
        </p:spPr>
        <p:txBody>
          <a:bodyPr wrap="square" lIns="0" tIns="0" rIns="0" bIns="0" rtlCol="0"/>
          <a:lstStyle/>
          <a:p>
            <a:endParaRPr dirty="0"/>
          </a:p>
        </p:txBody>
      </p:sp>
      <p:sp>
        <p:nvSpPr>
          <p:cNvPr id="6" name="object 24">
            <a:extLst>
              <a:ext uri="{FF2B5EF4-FFF2-40B4-BE49-F238E27FC236}">
                <a16:creationId xmlns:a16="http://schemas.microsoft.com/office/drawing/2014/main" id="{11874505-093A-AAB8-D4FC-74B544C96D35}"/>
              </a:ext>
            </a:extLst>
          </p:cNvPr>
          <p:cNvSpPr txBox="1"/>
          <p:nvPr/>
        </p:nvSpPr>
        <p:spPr>
          <a:xfrm>
            <a:off x="9190913" y="7072228"/>
            <a:ext cx="7241524" cy="566822"/>
          </a:xfrm>
          <a:prstGeom prst="rect">
            <a:avLst/>
          </a:prstGeom>
        </p:spPr>
        <p:txBody>
          <a:bodyPr vert="horz" wrap="square" lIns="0" tIns="12700" rIns="0" bIns="0" rtlCol="0">
            <a:spAutoFit/>
          </a:bodyPr>
          <a:lstStyle/>
          <a:p>
            <a:pPr marL="12700" algn="l">
              <a:lnSpc>
                <a:spcPct val="100000"/>
              </a:lnSpc>
              <a:spcBef>
                <a:spcPts val="100"/>
              </a:spcBef>
            </a:pPr>
            <a:r>
              <a:rPr lang="en-US" sz="3600" dirty="0">
                <a:solidFill>
                  <a:srgbClr val="FFFEFB"/>
                </a:solidFill>
                <a:latin typeface="Arial"/>
                <a:cs typeface="Arial"/>
              </a:rPr>
              <a:t>Lessons learnt</a:t>
            </a:r>
          </a:p>
        </p:txBody>
      </p:sp>
      <p:sp>
        <p:nvSpPr>
          <p:cNvPr id="7" name="object 12">
            <a:extLst>
              <a:ext uri="{FF2B5EF4-FFF2-40B4-BE49-F238E27FC236}">
                <a16:creationId xmlns:a16="http://schemas.microsoft.com/office/drawing/2014/main" id="{F8D875A7-ED2E-F15C-C84B-7ECFA627B7DD}"/>
              </a:ext>
            </a:extLst>
          </p:cNvPr>
          <p:cNvSpPr txBox="1"/>
          <p:nvPr/>
        </p:nvSpPr>
        <p:spPr>
          <a:xfrm>
            <a:off x="9007180" y="7978809"/>
            <a:ext cx="10289445" cy="1965282"/>
          </a:xfrm>
          <a:prstGeom prst="rect">
            <a:avLst/>
          </a:prstGeom>
        </p:spPr>
        <p:txBody>
          <a:bodyPr vert="horz" wrap="square" lIns="0" tIns="8255" rIns="0" bIns="0" rtlCol="0">
            <a:spAutoFit/>
          </a:bodyPr>
          <a:lstStyle/>
          <a:p>
            <a:pPr marL="363538" indent="-271463" algn="just">
              <a:lnSpc>
                <a:spcPct val="107000"/>
              </a:lnSpc>
              <a:spcAft>
                <a:spcPts val="800"/>
              </a:spcAft>
              <a:buClr>
                <a:srgbClr val="FFFEFB"/>
              </a:buClr>
              <a:buFont typeface="Wingdings" panose="05000000000000000000" pitchFamily="2" charset="2"/>
              <a:buChar char="ü"/>
            </a:pPr>
            <a:r>
              <a:rPr lang="en-GB" sz="1900" dirty="0">
                <a:solidFill>
                  <a:srgbClr val="FFFEFB"/>
                </a:solidFill>
                <a:effectLst/>
                <a:latin typeface="Arial" panose="020B0604020202020204" pitchFamily="34" charset="0"/>
                <a:ea typeface="Aptos" panose="020B0004020202020204" pitchFamily="34" charset="0"/>
                <a:cs typeface="Arial" panose="020B0604020202020204" pitchFamily="34" charset="0"/>
              </a:rPr>
              <a:t>Bridging knowledge gaps is crucial – Many banks and administrative offices lacked familiarity with LVC structures, creating unnecessary barriers. Educational workshops and targeted communication could help build awareness and improve adoption;</a:t>
            </a:r>
          </a:p>
          <a:p>
            <a:pPr marL="363538" indent="-271463" algn="just">
              <a:lnSpc>
                <a:spcPct val="107000"/>
              </a:lnSpc>
              <a:spcAft>
                <a:spcPts val="800"/>
              </a:spcAft>
              <a:buClr>
                <a:srgbClr val="FFFEFB"/>
              </a:buClr>
              <a:buFont typeface="Wingdings" panose="05000000000000000000" pitchFamily="2" charset="2"/>
              <a:buChar char="ü"/>
            </a:pPr>
            <a:r>
              <a:rPr lang="en-GB" sz="1900" dirty="0">
                <a:solidFill>
                  <a:srgbClr val="FFFEFB"/>
                </a:solidFill>
                <a:effectLst/>
                <a:latin typeface="Arial" panose="020B0604020202020204" pitchFamily="34" charset="0"/>
                <a:ea typeface="Aptos" panose="020B0004020202020204" pitchFamily="34" charset="0"/>
                <a:cs typeface="Arial" panose="020B0604020202020204" pitchFamily="34" charset="0"/>
              </a:rPr>
              <a:t>Digital processes must be globally accessible – An attempt to register an electronic identity via video call from Singapore failed, highlighting the need for more flexible and internationally accessible digital identity verification solutions</a:t>
            </a:r>
            <a:r>
              <a:rPr lang="en-US" sz="1900" dirty="0">
                <a:solidFill>
                  <a:srgbClr val="FFFEFB"/>
                </a:solidFill>
                <a:effectLst/>
                <a:latin typeface="Arial" panose="020B0604020202020204" pitchFamily="34" charset="0"/>
                <a:ea typeface="Aptos" panose="020B0004020202020204" pitchFamily="34" charset="0"/>
                <a:cs typeface="Arial" panose="020B0604020202020204" pitchFamily="34" charset="0"/>
              </a:rPr>
              <a:t>.</a:t>
            </a:r>
          </a:p>
        </p:txBody>
      </p:sp>
      <p:pic>
        <p:nvPicPr>
          <p:cNvPr id="15" name="Graphic 47">
            <a:extLst>
              <a:ext uri="{FF2B5EF4-FFF2-40B4-BE49-F238E27FC236}">
                <a16:creationId xmlns:a16="http://schemas.microsoft.com/office/drawing/2014/main" id="{7CBC088A-36F8-3051-E0E0-7D6B8E5F931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934011" y="7038582"/>
            <a:ext cx="936729" cy="946694"/>
          </a:xfrm>
          <a:prstGeom prst="rect">
            <a:avLst/>
          </a:prstGeom>
        </p:spPr>
      </p:pic>
      <p:sp>
        <p:nvSpPr>
          <p:cNvPr id="21" name="object 2">
            <a:extLst>
              <a:ext uri="{FF2B5EF4-FFF2-40B4-BE49-F238E27FC236}">
                <a16:creationId xmlns:a16="http://schemas.microsoft.com/office/drawing/2014/main" id="{CEEF4D69-5824-1547-F9A1-018B2BE4F12E}"/>
              </a:ext>
            </a:extLst>
          </p:cNvPr>
          <p:cNvSpPr/>
          <p:nvPr/>
        </p:nvSpPr>
        <p:spPr>
          <a:xfrm>
            <a:off x="4105751" y="250923"/>
            <a:ext cx="15556105" cy="2097504"/>
          </a:xfrm>
          <a:custGeom>
            <a:avLst/>
            <a:gdLst/>
            <a:ahLst/>
            <a:cxnLst/>
            <a:rect l="l" t="t" r="r" b="b"/>
            <a:pathLst>
              <a:path w="18480405" h="1031875">
                <a:moveTo>
                  <a:pt x="18480050" y="0"/>
                </a:moveTo>
                <a:lnTo>
                  <a:pt x="171926" y="0"/>
                </a:lnTo>
                <a:lnTo>
                  <a:pt x="126221" y="6141"/>
                </a:lnTo>
                <a:lnTo>
                  <a:pt x="85151" y="23473"/>
                </a:lnTo>
                <a:lnTo>
                  <a:pt x="50356" y="50356"/>
                </a:lnTo>
                <a:lnTo>
                  <a:pt x="23473" y="85152"/>
                </a:lnTo>
                <a:lnTo>
                  <a:pt x="6141" y="126223"/>
                </a:lnTo>
                <a:lnTo>
                  <a:pt x="0" y="171928"/>
                </a:lnTo>
                <a:lnTo>
                  <a:pt x="0" y="1031493"/>
                </a:lnTo>
                <a:lnTo>
                  <a:pt x="18308118" y="1031493"/>
                </a:lnTo>
                <a:lnTo>
                  <a:pt x="18353825" y="1025352"/>
                </a:lnTo>
                <a:lnTo>
                  <a:pt x="18394896" y="1008020"/>
                </a:lnTo>
                <a:lnTo>
                  <a:pt x="18429693" y="981136"/>
                </a:lnTo>
                <a:lnTo>
                  <a:pt x="18456577" y="946340"/>
                </a:lnTo>
                <a:lnTo>
                  <a:pt x="18473909" y="905269"/>
                </a:lnTo>
                <a:lnTo>
                  <a:pt x="18480050" y="859563"/>
                </a:lnTo>
                <a:lnTo>
                  <a:pt x="18480050" y="0"/>
                </a:lnTo>
                <a:close/>
              </a:path>
            </a:pathLst>
          </a:custGeom>
          <a:solidFill>
            <a:srgbClr val="FFFEFB"/>
          </a:solidFill>
        </p:spPr>
        <p:txBody>
          <a:bodyPr wrap="square" lIns="0" tIns="0" rIns="0" bIns="0" rtlCol="0"/>
          <a:lstStyle/>
          <a:p>
            <a:endParaRPr lang="es-ES" dirty="0"/>
          </a:p>
        </p:txBody>
      </p:sp>
      <p:sp>
        <p:nvSpPr>
          <p:cNvPr id="4" name="object 30">
            <a:extLst>
              <a:ext uri="{FF2B5EF4-FFF2-40B4-BE49-F238E27FC236}">
                <a16:creationId xmlns:a16="http://schemas.microsoft.com/office/drawing/2014/main" id="{7DFDC43A-939E-A1A5-09E5-374284CDC3E0}"/>
              </a:ext>
            </a:extLst>
          </p:cNvPr>
          <p:cNvSpPr/>
          <p:nvPr/>
        </p:nvSpPr>
        <p:spPr>
          <a:xfrm>
            <a:off x="0" y="250923"/>
            <a:ext cx="4105751" cy="2113097"/>
          </a:xfrm>
          <a:custGeom>
            <a:avLst/>
            <a:gdLst/>
            <a:ahLst/>
            <a:cxnLst/>
            <a:rect l="l" t="t" r="r" b="b"/>
            <a:pathLst>
              <a:path w="1524000" h="1338579">
                <a:moveTo>
                  <a:pt x="1524000" y="223038"/>
                </a:moveTo>
                <a:lnTo>
                  <a:pt x="1524000" y="1115166"/>
                </a:lnTo>
                <a:lnTo>
                  <a:pt x="1519468" y="1160115"/>
                </a:lnTo>
                <a:lnTo>
                  <a:pt x="1506472" y="1201982"/>
                </a:lnTo>
                <a:lnTo>
                  <a:pt x="1485908" y="1239868"/>
                </a:lnTo>
                <a:lnTo>
                  <a:pt x="1458673" y="1272877"/>
                </a:lnTo>
                <a:lnTo>
                  <a:pt x="1425664" y="1300112"/>
                </a:lnTo>
                <a:lnTo>
                  <a:pt x="1387778" y="1320676"/>
                </a:lnTo>
                <a:lnTo>
                  <a:pt x="1345911" y="1333672"/>
                </a:lnTo>
                <a:lnTo>
                  <a:pt x="1300961" y="1338204"/>
                </a:lnTo>
                <a:lnTo>
                  <a:pt x="0" y="1338204"/>
                </a:lnTo>
                <a:lnTo>
                  <a:pt x="0" y="0"/>
                </a:lnTo>
                <a:lnTo>
                  <a:pt x="1300961" y="0"/>
                </a:lnTo>
                <a:lnTo>
                  <a:pt x="1345911" y="4531"/>
                </a:lnTo>
                <a:lnTo>
                  <a:pt x="1387778" y="17527"/>
                </a:lnTo>
                <a:lnTo>
                  <a:pt x="1425664" y="38091"/>
                </a:lnTo>
                <a:lnTo>
                  <a:pt x="1458673" y="65326"/>
                </a:lnTo>
                <a:lnTo>
                  <a:pt x="1485908" y="98335"/>
                </a:lnTo>
                <a:lnTo>
                  <a:pt x="1506472" y="136221"/>
                </a:lnTo>
                <a:lnTo>
                  <a:pt x="1519468" y="178088"/>
                </a:lnTo>
                <a:lnTo>
                  <a:pt x="1524000" y="223038"/>
                </a:lnTo>
                <a:close/>
              </a:path>
            </a:pathLst>
          </a:custGeom>
          <a:solidFill>
            <a:srgbClr val="0064FF"/>
          </a:solidFill>
          <a:ln w="31750">
            <a:solidFill>
              <a:srgbClr val="0064FF"/>
            </a:solidFill>
          </a:ln>
        </p:spPr>
        <p:txBody>
          <a:bodyPr wrap="square" lIns="0" tIns="0" rIns="0" bIns="0" rtlCol="0"/>
          <a:lstStyle/>
          <a:p>
            <a:endParaRPr dirty="0"/>
          </a:p>
        </p:txBody>
      </p:sp>
      <p:sp>
        <p:nvSpPr>
          <p:cNvPr id="5" name="object 18">
            <a:extLst>
              <a:ext uri="{FF2B5EF4-FFF2-40B4-BE49-F238E27FC236}">
                <a16:creationId xmlns:a16="http://schemas.microsoft.com/office/drawing/2014/main" id="{16748C65-3BC3-7033-BFE5-CD30D70F5966}"/>
              </a:ext>
            </a:extLst>
          </p:cNvPr>
          <p:cNvSpPr txBox="1">
            <a:spLocks/>
          </p:cNvSpPr>
          <p:nvPr/>
        </p:nvSpPr>
        <p:spPr>
          <a:xfrm>
            <a:off x="219551" y="439593"/>
            <a:ext cx="3886200" cy="1674817"/>
          </a:xfrm>
          <a:prstGeom prst="rect">
            <a:avLst/>
          </a:prstGeom>
        </p:spPr>
        <p:txBody>
          <a:bodyPr vert="horz" wrap="square" lIns="0" tIns="12700" rIns="0" bIns="0" rtlCol="0">
            <a:spAutoFit/>
          </a:bodyPr>
          <a:lstStyle>
            <a:lvl1pPr>
              <a:defRPr sz="5000" b="1" i="0">
                <a:solidFill>
                  <a:srgbClr val="F7F6F1"/>
                </a:solidFill>
                <a:latin typeface="Arial"/>
                <a:ea typeface="+mj-ea"/>
                <a:cs typeface="Arial"/>
              </a:defRPr>
            </a:lvl1pPr>
          </a:lstStyle>
          <a:p>
            <a:pPr marL="12700" algn="ctr">
              <a:spcBef>
                <a:spcPts val="100"/>
              </a:spcBef>
            </a:pPr>
            <a:r>
              <a:rPr lang="en-US" sz="5400" dirty="0">
                <a:solidFill>
                  <a:srgbClr val="FFFEFB"/>
                </a:solidFill>
              </a:rPr>
              <a:t>Success stories</a:t>
            </a:r>
            <a:endParaRPr lang="en-US" sz="5400" b="1" dirty="0">
              <a:solidFill>
                <a:srgbClr val="FFFEFB"/>
              </a:solidFill>
              <a:latin typeface="Arial"/>
              <a:cs typeface="Arial"/>
            </a:endParaRPr>
          </a:p>
        </p:txBody>
      </p:sp>
      <p:sp>
        <p:nvSpPr>
          <p:cNvPr id="8" name="CuadroTexto 8">
            <a:extLst>
              <a:ext uri="{FF2B5EF4-FFF2-40B4-BE49-F238E27FC236}">
                <a16:creationId xmlns:a16="http://schemas.microsoft.com/office/drawing/2014/main" id="{C84CBDDD-043C-DD96-5119-75E9FE71EAC4}"/>
              </a:ext>
            </a:extLst>
          </p:cNvPr>
          <p:cNvSpPr txBox="1"/>
          <p:nvPr/>
        </p:nvSpPr>
        <p:spPr>
          <a:xfrm>
            <a:off x="4324118" y="633804"/>
            <a:ext cx="14944249" cy="769441"/>
          </a:xfrm>
          <a:prstGeom prst="rect">
            <a:avLst/>
          </a:prstGeom>
          <a:noFill/>
        </p:spPr>
        <p:txBody>
          <a:bodyPr wrap="square">
            <a:spAutoFit/>
          </a:bodyPr>
          <a:lstStyle/>
          <a:p>
            <a:r>
              <a:rPr lang="es-ES" sz="4400" b="1" dirty="0">
                <a:latin typeface="Arial" panose="020B0604020202020204" pitchFamily="34" charset="0"/>
                <a:cs typeface="Arial" panose="020B0604020202020204" pitchFamily="34" charset="0"/>
                <a:hlinkClick r:id="rId10"/>
              </a:rPr>
              <a:t>E</a:t>
            </a:r>
            <a:r>
              <a:rPr lang="en-GB" sz="4400" b="1" dirty="0" err="1">
                <a:latin typeface="Arial" panose="020B0604020202020204" pitchFamily="34" charset="0"/>
                <a:cs typeface="Arial" panose="020B0604020202020204" pitchFamily="34" charset="0"/>
                <a:hlinkClick r:id="rId10"/>
              </a:rPr>
              <a:t>nabling</a:t>
            </a:r>
            <a:r>
              <a:rPr lang="en-GB" sz="4400" b="1" dirty="0">
                <a:latin typeface="Arial" panose="020B0604020202020204" pitchFamily="34" charset="0"/>
                <a:cs typeface="Arial" panose="020B0604020202020204" pitchFamily="34" charset="0"/>
                <a:hlinkClick r:id="rId10"/>
              </a:rPr>
              <a:t> digital company foundations across borders</a:t>
            </a:r>
            <a:endParaRPr lang="en-GB"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9198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3BA2C121-584D-A05F-006B-B2EF57C40A4A}"/>
              </a:ext>
            </a:extLst>
          </p:cNvPr>
          <p:cNvSpPr/>
          <p:nvPr/>
        </p:nvSpPr>
        <p:spPr>
          <a:xfrm>
            <a:off x="3956050" y="250923"/>
            <a:ext cx="15315063" cy="2097504"/>
          </a:xfrm>
          <a:custGeom>
            <a:avLst/>
            <a:gdLst/>
            <a:ahLst/>
            <a:cxnLst/>
            <a:rect l="l" t="t" r="r" b="b"/>
            <a:pathLst>
              <a:path w="18480405" h="1031875">
                <a:moveTo>
                  <a:pt x="18480050" y="0"/>
                </a:moveTo>
                <a:lnTo>
                  <a:pt x="171926" y="0"/>
                </a:lnTo>
                <a:lnTo>
                  <a:pt x="126221" y="6141"/>
                </a:lnTo>
                <a:lnTo>
                  <a:pt x="85151" y="23473"/>
                </a:lnTo>
                <a:lnTo>
                  <a:pt x="50356" y="50356"/>
                </a:lnTo>
                <a:lnTo>
                  <a:pt x="23473" y="85152"/>
                </a:lnTo>
                <a:lnTo>
                  <a:pt x="6141" y="126223"/>
                </a:lnTo>
                <a:lnTo>
                  <a:pt x="0" y="171928"/>
                </a:lnTo>
                <a:lnTo>
                  <a:pt x="0" y="1031493"/>
                </a:lnTo>
                <a:lnTo>
                  <a:pt x="18308118" y="1031493"/>
                </a:lnTo>
                <a:lnTo>
                  <a:pt x="18353825" y="1025352"/>
                </a:lnTo>
                <a:lnTo>
                  <a:pt x="18394896" y="1008020"/>
                </a:lnTo>
                <a:lnTo>
                  <a:pt x="18429693" y="981136"/>
                </a:lnTo>
                <a:lnTo>
                  <a:pt x="18456577" y="946340"/>
                </a:lnTo>
                <a:lnTo>
                  <a:pt x="18473909" y="905269"/>
                </a:lnTo>
                <a:lnTo>
                  <a:pt x="18480050" y="859563"/>
                </a:lnTo>
                <a:lnTo>
                  <a:pt x="18480050" y="0"/>
                </a:lnTo>
                <a:close/>
              </a:path>
            </a:pathLst>
          </a:custGeom>
          <a:solidFill>
            <a:srgbClr val="FFFEFB"/>
          </a:solidFill>
        </p:spPr>
        <p:txBody>
          <a:bodyPr wrap="square" lIns="0" tIns="0" rIns="0" bIns="0" rtlCol="0"/>
          <a:lstStyle/>
          <a:p>
            <a:endParaRPr/>
          </a:p>
        </p:txBody>
      </p:sp>
      <p:sp>
        <p:nvSpPr>
          <p:cNvPr id="11" name="object 30">
            <a:extLst>
              <a:ext uri="{FF2B5EF4-FFF2-40B4-BE49-F238E27FC236}">
                <a16:creationId xmlns:a16="http://schemas.microsoft.com/office/drawing/2014/main" id="{8DE63860-0209-71CA-38C5-B0D16A2868E2}"/>
              </a:ext>
            </a:extLst>
          </p:cNvPr>
          <p:cNvSpPr/>
          <p:nvPr/>
        </p:nvSpPr>
        <p:spPr>
          <a:xfrm>
            <a:off x="0" y="203265"/>
            <a:ext cx="4105751" cy="2068256"/>
          </a:xfrm>
          <a:custGeom>
            <a:avLst/>
            <a:gdLst/>
            <a:ahLst/>
            <a:cxnLst/>
            <a:rect l="l" t="t" r="r" b="b"/>
            <a:pathLst>
              <a:path w="1524000" h="1338579">
                <a:moveTo>
                  <a:pt x="1524000" y="223038"/>
                </a:moveTo>
                <a:lnTo>
                  <a:pt x="1524000" y="1115166"/>
                </a:lnTo>
                <a:lnTo>
                  <a:pt x="1519468" y="1160115"/>
                </a:lnTo>
                <a:lnTo>
                  <a:pt x="1506472" y="1201982"/>
                </a:lnTo>
                <a:lnTo>
                  <a:pt x="1485908" y="1239868"/>
                </a:lnTo>
                <a:lnTo>
                  <a:pt x="1458673" y="1272877"/>
                </a:lnTo>
                <a:lnTo>
                  <a:pt x="1425664" y="1300112"/>
                </a:lnTo>
                <a:lnTo>
                  <a:pt x="1387778" y="1320676"/>
                </a:lnTo>
                <a:lnTo>
                  <a:pt x="1345911" y="1333672"/>
                </a:lnTo>
                <a:lnTo>
                  <a:pt x="1300961" y="1338204"/>
                </a:lnTo>
                <a:lnTo>
                  <a:pt x="0" y="1338204"/>
                </a:lnTo>
                <a:lnTo>
                  <a:pt x="0" y="0"/>
                </a:lnTo>
                <a:lnTo>
                  <a:pt x="1300961" y="0"/>
                </a:lnTo>
                <a:lnTo>
                  <a:pt x="1345911" y="4531"/>
                </a:lnTo>
                <a:lnTo>
                  <a:pt x="1387778" y="17527"/>
                </a:lnTo>
                <a:lnTo>
                  <a:pt x="1425664" y="38091"/>
                </a:lnTo>
                <a:lnTo>
                  <a:pt x="1458673" y="65326"/>
                </a:lnTo>
                <a:lnTo>
                  <a:pt x="1485908" y="98335"/>
                </a:lnTo>
                <a:lnTo>
                  <a:pt x="1506472" y="136221"/>
                </a:lnTo>
                <a:lnTo>
                  <a:pt x="1519468" y="178088"/>
                </a:lnTo>
                <a:lnTo>
                  <a:pt x="1524000" y="223038"/>
                </a:lnTo>
                <a:close/>
              </a:path>
            </a:pathLst>
          </a:custGeom>
          <a:solidFill>
            <a:srgbClr val="FF5A63"/>
          </a:solidFill>
          <a:ln w="31750">
            <a:noFill/>
          </a:ln>
        </p:spPr>
        <p:txBody>
          <a:bodyPr wrap="square" lIns="0" tIns="0" rIns="0" bIns="0" rtlCol="0"/>
          <a:lstStyle/>
          <a:p>
            <a:endParaRPr dirty="0"/>
          </a:p>
        </p:txBody>
      </p:sp>
      <p:sp>
        <p:nvSpPr>
          <p:cNvPr id="31" name="Round Diagonal Corner of Rectangle 28">
            <a:extLst>
              <a:ext uri="{FF2B5EF4-FFF2-40B4-BE49-F238E27FC236}">
                <a16:creationId xmlns:a16="http://schemas.microsoft.com/office/drawing/2014/main" id="{9F7582B1-A171-AE00-2344-E9D352F1D53E}"/>
              </a:ext>
            </a:extLst>
          </p:cNvPr>
          <p:cNvSpPr/>
          <p:nvPr/>
        </p:nvSpPr>
        <p:spPr>
          <a:xfrm>
            <a:off x="1083387" y="6496050"/>
            <a:ext cx="5744536" cy="2015198"/>
          </a:xfrm>
          <a:prstGeom prst="round2DiagRect">
            <a:avLst/>
          </a:prstGeom>
          <a:solidFill>
            <a:srgbClr val="FFFEFB"/>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sp>
        <p:nvSpPr>
          <p:cNvPr id="30" name="Round Diagonal Corner of Rectangle 28">
            <a:extLst>
              <a:ext uri="{FF2B5EF4-FFF2-40B4-BE49-F238E27FC236}">
                <a16:creationId xmlns:a16="http://schemas.microsoft.com/office/drawing/2014/main" id="{B63ECC6E-E650-3486-C37F-3D46786B1D27}"/>
              </a:ext>
            </a:extLst>
          </p:cNvPr>
          <p:cNvSpPr/>
          <p:nvPr/>
        </p:nvSpPr>
        <p:spPr>
          <a:xfrm>
            <a:off x="974226" y="5040802"/>
            <a:ext cx="5906242" cy="1301995"/>
          </a:xfrm>
          <a:prstGeom prst="round2DiagRect">
            <a:avLst/>
          </a:prstGeom>
          <a:solidFill>
            <a:srgbClr val="FFFEFB"/>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sp>
        <p:nvSpPr>
          <p:cNvPr id="29" name="Round Diagonal Corner of Rectangle 28">
            <a:extLst>
              <a:ext uri="{FF2B5EF4-FFF2-40B4-BE49-F238E27FC236}">
                <a16:creationId xmlns:a16="http://schemas.microsoft.com/office/drawing/2014/main" id="{239959EB-2894-2F5C-3580-4C2424685579}"/>
              </a:ext>
            </a:extLst>
          </p:cNvPr>
          <p:cNvSpPr/>
          <p:nvPr/>
        </p:nvSpPr>
        <p:spPr>
          <a:xfrm>
            <a:off x="1083387" y="2971529"/>
            <a:ext cx="5744537" cy="1708909"/>
          </a:xfrm>
          <a:prstGeom prst="round2DiagRect">
            <a:avLst/>
          </a:prstGeom>
          <a:solidFill>
            <a:srgbClr val="FFFEFB"/>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pic>
        <p:nvPicPr>
          <p:cNvPr id="12" name="Picture 11">
            <a:hlinkClick r:id="rId3"/>
            <a:extLst>
              <a:ext uri="{FF2B5EF4-FFF2-40B4-BE49-F238E27FC236}">
                <a16:creationId xmlns:a16="http://schemas.microsoft.com/office/drawing/2014/main" id="{32A8CC3F-C005-DFEC-AC6F-056C6028AAF3}"/>
              </a:ext>
            </a:extLst>
          </p:cNvPr>
          <p:cNvPicPr>
            <a:picLocks noChangeAspect="1"/>
          </p:cNvPicPr>
          <p:nvPr/>
        </p:nvPicPr>
        <p:blipFill>
          <a:blip r:embed="rId4"/>
          <a:stretch>
            <a:fillRect/>
          </a:stretch>
        </p:blipFill>
        <p:spPr>
          <a:xfrm rot="10800000">
            <a:off x="808586" y="5172326"/>
            <a:ext cx="1058400" cy="1058400"/>
          </a:xfrm>
          <a:prstGeom prst="rect">
            <a:avLst/>
          </a:prstGeom>
        </p:spPr>
      </p:pic>
      <p:sp>
        <p:nvSpPr>
          <p:cNvPr id="62" name="Round Diagonal Corner of Rectangle 25">
            <a:extLst>
              <a:ext uri="{FF2B5EF4-FFF2-40B4-BE49-F238E27FC236}">
                <a16:creationId xmlns:a16="http://schemas.microsoft.com/office/drawing/2014/main" id="{06C1F5A1-CAEE-E9BF-C8DC-DACC22671707}"/>
              </a:ext>
            </a:extLst>
          </p:cNvPr>
          <p:cNvSpPr/>
          <p:nvPr/>
        </p:nvSpPr>
        <p:spPr>
          <a:xfrm>
            <a:off x="7554118" y="2971528"/>
            <a:ext cx="5531074" cy="7156921"/>
          </a:xfrm>
          <a:prstGeom prst="round2DiagRect">
            <a:avLst/>
          </a:prstGeom>
          <a:solidFill>
            <a:srgbClr val="FFFEFB"/>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sp>
        <p:nvSpPr>
          <p:cNvPr id="50" name="object 12">
            <a:extLst>
              <a:ext uri="{FF2B5EF4-FFF2-40B4-BE49-F238E27FC236}">
                <a16:creationId xmlns:a16="http://schemas.microsoft.com/office/drawing/2014/main" id="{F5DE6321-A61B-8A55-B2C4-9127D3ED4749}"/>
              </a:ext>
            </a:extLst>
          </p:cNvPr>
          <p:cNvSpPr txBox="1"/>
          <p:nvPr/>
        </p:nvSpPr>
        <p:spPr>
          <a:xfrm>
            <a:off x="2052874" y="5568242"/>
            <a:ext cx="4775049" cy="643061"/>
          </a:xfrm>
          <a:prstGeom prst="rect">
            <a:avLst/>
          </a:prstGeom>
        </p:spPr>
        <p:txBody>
          <a:bodyPr vert="horz" wrap="square" lIns="0" tIns="8255" rIns="0" bIns="0" rtlCol="0">
            <a:spAutoFit/>
          </a:bodyPr>
          <a:lstStyle/>
          <a:p>
            <a:pPr marL="0" marR="0">
              <a:lnSpc>
                <a:spcPct val="107000"/>
              </a:lnSpc>
              <a:spcBef>
                <a:spcPts val="0"/>
              </a:spcBef>
              <a:spcAft>
                <a:spcPts val="800"/>
              </a:spcAft>
            </a:pPr>
            <a:r>
              <a:rPr lang="en-GB" sz="2000" dirty="0">
                <a:effectLst/>
                <a:latin typeface="Arial" panose="020B0604020202020204" pitchFamily="34" charset="0"/>
                <a:ea typeface="Aptos" panose="020B0004020202020204" pitchFamily="34" charset="0"/>
                <a:cs typeface="Arial" panose="020B0604020202020204" pitchFamily="34" charset="0"/>
              </a:rPr>
              <a:t>Networking and access to innovation ecosystems</a:t>
            </a:r>
            <a:r>
              <a:rPr lang="en-GB" sz="2000" dirty="0">
                <a:latin typeface="Arial" panose="020B0604020202020204" pitchFamily="34" charset="0"/>
                <a:ea typeface="Aptos" panose="020B0004020202020204" pitchFamily="34" charset="0"/>
                <a:cs typeface="Arial" panose="020B0604020202020204" pitchFamily="34" charset="0"/>
              </a:rPr>
              <a:t> and test before invest</a:t>
            </a:r>
            <a:endParaRPr lang="en-US" sz="2000" dirty="0">
              <a:effectLst/>
              <a:latin typeface="Arial" panose="020B0604020202020204" pitchFamily="34" charset="0"/>
              <a:ea typeface="Aptos" panose="020B0004020202020204" pitchFamily="34" charset="0"/>
              <a:cs typeface="Arial" panose="020B0604020202020204" pitchFamily="34" charset="0"/>
            </a:endParaRPr>
          </a:p>
        </p:txBody>
      </p:sp>
      <p:grpSp>
        <p:nvGrpSpPr>
          <p:cNvPr id="71" name="object 38">
            <a:extLst>
              <a:ext uri="{FF2B5EF4-FFF2-40B4-BE49-F238E27FC236}">
                <a16:creationId xmlns:a16="http://schemas.microsoft.com/office/drawing/2014/main" id="{7DDDC0B0-A961-B496-3BC8-8F2DDD0357F3}"/>
              </a:ext>
            </a:extLst>
          </p:cNvPr>
          <p:cNvGrpSpPr/>
          <p:nvPr/>
        </p:nvGrpSpPr>
        <p:grpSpPr>
          <a:xfrm>
            <a:off x="991786" y="5362537"/>
            <a:ext cx="737885" cy="677976"/>
            <a:chOff x="10617394" y="1651467"/>
            <a:chExt cx="938530" cy="862330"/>
          </a:xfrm>
        </p:grpSpPr>
        <p:sp>
          <p:nvSpPr>
            <p:cNvPr id="72" name="object 39">
              <a:extLst>
                <a:ext uri="{FF2B5EF4-FFF2-40B4-BE49-F238E27FC236}">
                  <a16:creationId xmlns:a16="http://schemas.microsoft.com/office/drawing/2014/main" id="{AE598B8A-5CA8-70A6-2452-1FB1D66F96DF}"/>
                </a:ext>
              </a:extLst>
            </p:cNvPr>
            <p:cNvSpPr/>
            <p:nvPr/>
          </p:nvSpPr>
          <p:spPr>
            <a:xfrm>
              <a:off x="10617394" y="1651467"/>
              <a:ext cx="938530" cy="862330"/>
            </a:xfrm>
            <a:custGeom>
              <a:avLst/>
              <a:gdLst/>
              <a:ahLst/>
              <a:cxnLst/>
              <a:rect l="l" t="t" r="r" b="b"/>
              <a:pathLst>
                <a:path w="938529" h="862330">
                  <a:moveTo>
                    <a:pt x="652551" y="806891"/>
                  </a:moveTo>
                  <a:lnTo>
                    <a:pt x="285940" y="806891"/>
                  </a:lnTo>
                  <a:lnTo>
                    <a:pt x="275237" y="809052"/>
                  </a:lnTo>
                  <a:lnTo>
                    <a:pt x="266499" y="814945"/>
                  </a:lnTo>
                  <a:lnTo>
                    <a:pt x="260609" y="823687"/>
                  </a:lnTo>
                  <a:lnTo>
                    <a:pt x="258450" y="834395"/>
                  </a:lnTo>
                  <a:lnTo>
                    <a:pt x="260609" y="845102"/>
                  </a:lnTo>
                  <a:lnTo>
                    <a:pt x="266499" y="853844"/>
                  </a:lnTo>
                  <a:lnTo>
                    <a:pt x="275237" y="859737"/>
                  </a:lnTo>
                  <a:lnTo>
                    <a:pt x="285940" y="861898"/>
                  </a:lnTo>
                  <a:lnTo>
                    <a:pt x="652551" y="861898"/>
                  </a:lnTo>
                  <a:lnTo>
                    <a:pt x="663254" y="859737"/>
                  </a:lnTo>
                  <a:lnTo>
                    <a:pt x="671992" y="853844"/>
                  </a:lnTo>
                  <a:lnTo>
                    <a:pt x="677882" y="845102"/>
                  </a:lnTo>
                  <a:lnTo>
                    <a:pt x="680041" y="834395"/>
                  </a:lnTo>
                  <a:lnTo>
                    <a:pt x="677882" y="823687"/>
                  </a:lnTo>
                  <a:lnTo>
                    <a:pt x="671992" y="814945"/>
                  </a:lnTo>
                  <a:lnTo>
                    <a:pt x="663254" y="809052"/>
                  </a:lnTo>
                  <a:lnTo>
                    <a:pt x="652551" y="806891"/>
                  </a:lnTo>
                  <a:close/>
                </a:path>
                <a:path w="938529" h="862330">
                  <a:moveTo>
                    <a:pt x="399075" y="715190"/>
                  </a:moveTo>
                  <a:lnTo>
                    <a:pt x="342384" y="715190"/>
                  </a:lnTo>
                  <a:lnTo>
                    <a:pt x="319469" y="806891"/>
                  </a:lnTo>
                  <a:lnTo>
                    <a:pt x="376160" y="806891"/>
                  </a:lnTo>
                  <a:lnTo>
                    <a:pt x="399075" y="715190"/>
                  </a:lnTo>
                  <a:close/>
                </a:path>
                <a:path w="938529" h="862330">
                  <a:moveTo>
                    <a:pt x="596126" y="715190"/>
                  </a:moveTo>
                  <a:lnTo>
                    <a:pt x="539435" y="715190"/>
                  </a:lnTo>
                  <a:lnTo>
                    <a:pt x="562350" y="806891"/>
                  </a:lnTo>
                  <a:lnTo>
                    <a:pt x="619023" y="806891"/>
                  </a:lnTo>
                  <a:lnTo>
                    <a:pt x="596126" y="715190"/>
                  </a:lnTo>
                  <a:close/>
                </a:path>
                <a:path w="938529" h="862330">
                  <a:moveTo>
                    <a:pt x="856019" y="0"/>
                  </a:moveTo>
                  <a:lnTo>
                    <a:pt x="82473" y="0"/>
                  </a:lnTo>
                  <a:lnTo>
                    <a:pt x="50404" y="6495"/>
                  </a:lnTo>
                  <a:lnTo>
                    <a:pt x="24185" y="24197"/>
                  </a:lnTo>
                  <a:lnTo>
                    <a:pt x="6492" y="50433"/>
                  </a:lnTo>
                  <a:lnTo>
                    <a:pt x="0" y="82527"/>
                  </a:lnTo>
                  <a:lnTo>
                    <a:pt x="0" y="632661"/>
                  </a:lnTo>
                  <a:lnTo>
                    <a:pt x="6492" y="664756"/>
                  </a:lnTo>
                  <a:lnTo>
                    <a:pt x="24185" y="690992"/>
                  </a:lnTo>
                  <a:lnTo>
                    <a:pt x="50404" y="708695"/>
                  </a:lnTo>
                  <a:lnTo>
                    <a:pt x="82473" y="715190"/>
                  </a:lnTo>
                  <a:lnTo>
                    <a:pt x="856019" y="715190"/>
                  </a:lnTo>
                  <a:lnTo>
                    <a:pt x="888099" y="708695"/>
                  </a:lnTo>
                  <a:lnTo>
                    <a:pt x="914323" y="690992"/>
                  </a:lnTo>
                  <a:lnTo>
                    <a:pt x="932018" y="664756"/>
                  </a:lnTo>
                  <a:lnTo>
                    <a:pt x="932943" y="660184"/>
                  </a:lnTo>
                  <a:lnTo>
                    <a:pt x="82473" y="660184"/>
                  </a:lnTo>
                  <a:lnTo>
                    <a:pt x="71786" y="658017"/>
                  </a:lnTo>
                  <a:lnTo>
                    <a:pt x="63046" y="652114"/>
                  </a:lnTo>
                  <a:lnTo>
                    <a:pt x="57147" y="643364"/>
                  </a:lnTo>
                  <a:lnTo>
                    <a:pt x="54982" y="632661"/>
                  </a:lnTo>
                  <a:lnTo>
                    <a:pt x="54982" y="568482"/>
                  </a:lnTo>
                  <a:lnTo>
                    <a:pt x="938510" y="568482"/>
                  </a:lnTo>
                  <a:lnTo>
                    <a:pt x="938510" y="513476"/>
                  </a:lnTo>
                  <a:lnTo>
                    <a:pt x="54982" y="513476"/>
                  </a:lnTo>
                  <a:lnTo>
                    <a:pt x="54982" y="82527"/>
                  </a:lnTo>
                  <a:lnTo>
                    <a:pt x="57147" y="71824"/>
                  </a:lnTo>
                  <a:lnTo>
                    <a:pt x="63046" y="63075"/>
                  </a:lnTo>
                  <a:lnTo>
                    <a:pt x="71786" y="57171"/>
                  </a:lnTo>
                  <a:lnTo>
                    <a:pt x="82473" y="55004"/>
                  </a:lnTo>
                  <a:lnTo>
                    <a:pt x="932943" y="55004"/>
                  </a:lnTo>
                  <a:lnTo>
                    <a:pt x="932018" y="50433"/>
                  </a:lnTo>
                  <a:lnTo>
                    <a:pt x="914323" y="24197"/>
                  </a:lnTo>
                  <a:lnTo>
                    <a:pt x="888099" y="6495"/>
                  </a:lnTo>
                  <a:lnTo>
                    <a:pt x="856019" y="0"/>
                  </a:lnTo>
                  <a:close/>
                </a:path>
                <a:path w="938529" h="862330">
                  <a:moveTo>
                    <a:pt x="938510" y="568482"/>
                  </a:moveTo>
                  <a:lnTo>
                    <a:pt x="883509" y="568482"/>
                  </a:lnTo>
                  <a:lnTo>
                    <a:pt x="883509" y="632661"/>
                  </a:lnTo>
                  <a:lnTo>
                    <a:pt x="881347" y="643364"/>
                  </a:lnTo>
                  <a:lnTo>
                    <a:pt x="875452" y="652114"/>
                  </a:lnTo>
                  <a:lnTo>
                    <a:pt x="866714" y="658017"/>
                  </a:lnTo>
                  <a:lnTo>
                    <a:pt x="856019" y="660184"/>
                  </a:lnTo>
                  <a:lnTo>
                    <a:pt x="932943" y="660184"/>
                  </a:lnTo>
                  <a:lnTo>
                    <a:pt x="938510" y="632661"/>
                  </a:lnTo>
                  <a:lnTo>
                    <a:pt x="938510" y="568482"/>
                  </a:lnTo>
                  <a:close/>
                </a:path>
                <a:path w="938529" h="862330">
                  <a:moveTo>
                    <a:pt x="932943" y="55004"/>
                  </a:moveTo>
                  <a:lnTo>
                    <a:pt x="856019" y="55004"/>
                  </a:lnTo>
                  <a:lnTo>
                    <a:pt x="866714" y="57171"/>
                  </a:lnTo>
                  <a:lnTo>
                    <a:pt x="875452" y="63075"/>
                  </a:lnTo>
                  <a:lnTo>
                    <a:pt x="881347" y="71824"/>
                  </a:lnTo>
                  <a:lnTo>
                    <a:pt x="883509" y="82527"/>
                  </a:lnTo>
                  <a:lnTo>
                    <a:pt x="883509" y="513476"/>
                  </a:lnTo>
                  <a:lnTo>
                    <a:pt x="938510" y="513476"/>
                  </a:lnTo>
                  <a:lnTo>
                    <a:pt x="938510" y="82527"/>
                  </a:lnTo>
                  <a:lnTo>
                    <a:pt x="932943" y="55004"/>
                  </a:lnTo>
                  <a:close/>
                </a:path>
              </a:pathLst>
            </a:custGeom>
            <a:solidFill>
              <a:srgbClr val="FFFFFF"/>
            </a:solidFill>
          </p:spPr>
          <p:txBody>
            <a:bodyPr wrap="square" lIns="0" tIns="0" rIns="0" bIns="0" rtlCol="0"/>
            <a:lstStyle/>
            <a:p>
              <a:endParaRPr dirty="0"/>
            </a:p>
          </p:txBody>
        </p:sp>
        <p:pic>
          <p:nvPicPr>
            <p:cNvPr id="73" name="object 40">
              <a:extLst>
                <a:ext uri="{FF2B5EF4-FFF2-40B4-BE49-F238E27FC236}">
                  <a16:creationId xmlns:a16="http://schemas.microsoft.com/office/drawing/2014/main" id="{E6FE0153-4A51-7068-61CF-085491748D77}"/>
                </a:ext>
              </a:extLst>
            </p:cNvPr>
            <p:cNvPicPr/>
            <p:nvPr/>
          </p:nvPicPr>
          <p:blipFill>
            <a:blip r:embed="rId5" cstate="print"/>
            <a:stretch>
              <a:fillRect/>
            </a:stretch>
          </p:blipFill>
          <p:spPr>
            <a:xfrm>
              <a:off x="10944898" y="1817072"/>
              <a:ext cx="285516" cy="285649"/>
            </a:xfrm>
            <a:prstGeom prst="rect">
              <a:avLst/>
            </a:prstGeom>
          </p:spPr>
        </p:pic>
      </p:grpSp>
      <p:sp>
        <p:nvSpPr>
          <p:cNvPr id="79" name="object 24">
            <a:extLst>
              <a:ext uri="{FF2B5EF4-FFF2-40B4-BE49-F238E27FC236}">
                <a16:creationId xmlns:a16="http://schemas.microsoft.com/office/drawing/2014/main" id="{24F9164C-22D7-B798-5467-0371BFD7FCEF}"/>
              </a:ext>
            </a:extLst>
          </p:cNvPr>
          <p:cNvSpPr txBox="1"/>
          <p:nvPr/>
        </p:nvSpPr>
        <p:spPr>
          <a:xfrm>
            <a:off x="2009899" y="5046072"/>
            <a:ext cx="3254483" cy="505267"/>
          </a:xfrm>
          <a:prstGeom prst="rect">
            <a:avLst/>
          </a:prstGeom>
        </p:spPr>
        <p:txBody>
          <a:bodyPr vert="horz" wrap="square" lIns="0" tIns="12700" rIns="0" bIns="0" rtlCol="0">
            <a:spAutoFit/>
          </a:bodyPr>
          <a:lstStyle/>
          <a:p>
            <a:pPr marL="12700" algn="l">
              <a:lnSpc>
                <a:spcPct val="100000"/>
              </a:lnSpc>
              <a:spcBef>
                <a:spcPts val="100"/>
              </a:spcBef>
            </a:pPr>
            <a:r>
              <a:rPr lang="en-US" sz="3200" dirty="0">
                <a:solidFill>
                  <a:srgbClr val="8A4F50"/>
                </a:solidFill>
                <a:latin typeface="Arial"/>
                <a:cs typeface="Arial"/>
              </a:rPr>
              <a:t>Services</a:t>
            </a:r>
          </a:p>
        </p:txBody>
      </p:sp>
      <p:sp>
        <p:nvSpPr>
          <p:cNvPr id="3" name="object 30">
            <a:extLst>
              <a:ext uri="{FF2B5EF4-FFF2-40B4-BE49-F238E27FC236}">
                <a16:creationId xmlns:a16="http://schemas.microsoft.com/office/drawing/2014/main" id="{0092FD9F-0339-07C2-E81B-39D0ED31925A}"/>
              </a:ext>
            </a:extLst>
          </p:cNvPr>
          <p:cNvSpPr/>
          <p:nvPr/>
        </p:nvSpPr>
        <p:spPr>
          <a:xfrm>
            <a:off x="867314" y="3159325"/>
            <a:ext cx="1343833" cy="1338580"/>
          </a:xfrm>
          <a:custGeom>
            <a:avLst/>
            <a:gdLst/>
            <a:ahLst/>
            <a:cxnLst/>
            <a:rect l="l" t="t" r="r" b="b"/>
            <a:pathLst>
              <a:path w="1524000" h="1338579">
                <a:moveTo>
                  <a:pt x="1524000" y="223038"/>
                </a:moveTo>
                <a:lnTo>
                  <a:pt x="1524000" y="1115166"/>
                </a:lnTo>
                <a:lnTo>
                  <a:pt x="1519468" y="1160115"/>
                </a:lnTo>
                <a:lnTo>
                  <a:pt x="1506472" y="1201982"/>
                </a:lnTo>
                <a:lnTo>
                  <a:pt x="1485908" y="1239868"/>
                </a:lnTo>
                <a:lnTo>
                  <a:pt x="1458673" y="1272877"/>
                </a:lnTo>
                <a:lnTo>
                  <a:pt x="1425664" y="1300112"/>
                </a:lnTo>
                <a:lnTo>
                  <a:pt x="1387778" y="1320676"/>
                </a:lnTo>
                <a:lnTo>
                  <a:pt x="1345911" y="1333672"/>
                </a:lnTo>
                <a:lnTo>
                  <a:pt x="1300961" y="1338204"/>
                </a:lnTo>
                <a:lnTo>
                  <a:pt x="0" y="1338204"/>
                </a:lnTo>
                <a:lnTo>
                  <a:pt x="0" y="0"/>
                </a:lnTo>
                <a:lnTo>
                  <a:pt x="1300961" y="0"/>
                </a:lnTo>
                <a:lnTo>
                  <a:pt x="1345911" y="4531"/>
                </a:lnTo>
                <a:lnTo>
                  <a:pt x="1387778" y="17527"/>
                </a:lnTo>
                <a:lnTo>
                  <a:pt x="1425664" y="38091"/>
                </a:lnTo>
                <a:lnTo>
                  <a:pt x="1458673" y="65326"/>
                </a:lnTo>
                <a:lnTo>
                  <a:pt x="1485908" y="98335"/>
                </a:lnTo>
                <a:lnTo>
                  <a:pt x="1506472" y="136221"/>
                </a:lnTo>
                <a:lnTo>
                  <a:pt x="1519468" y="178088"/>
                </a:lnTo>
                <a:lnTo>
                  <a:pt x="1524000" y="223038"/>
                </a:lnTo>
                <a:close/>
              </a:path>
            </a:pathLst>
          </a:custGeom>
          <a:solidFill>
            <a:srgbClr val="0064FF"/>
          </a:solidFill>
          <a:ln w="31750">
            <a:solidFill>
              <a:srgbClr val="0064FF"/>
            </a:solidFill>
          </a:ln>
        </p:spPr>
        <p:txBody>
          <a:bodyPr wrap="square" lIns="0" tIns="0" rIns="0" bIns="0" rtlCol="0"/>
          <a:lstStyle/>
          <a:p>
            <a:endParaRPr dirty="0"/>
          </a:p>
        </p:txBody>
      </p:sp>
      <p:sp>
        <p:nvSpPr>
          <p:cNvPr id="5" name="object 20">
            <a:extLst>
              <a:ext uri="{FF2B5EF4-FFF2-40B4-BE49-F238E27FC236}">
                <a16:creationId xmlns:a16="http://schemas.microsoft.com/office/drawing/2014/main" id="{6CDC5CB8-8E5A-4449-E7E6-780D1AAA2968}"/>
              </a:ext>
            </a:extLst>
          </p:cNvPr>
          <p:cNvSpPr txBox="1"/>
          <p:nvPr/>
        </p:nvSpPr>
        <p:spPr>
          <a:xfrm>
            <a:off x="782431" y="3514426"/>
            <a:ext cx="1524001" cy="628377"/>
          </a:xfrm>
          <a:prstGeom prst="rect">
            <a:avLst/>
          </a:prstGeom>
        </p:spPr>
        <p:txBody>
          <a:bodyPr vert="horz" wrap="square" lIns="0" tIns="12700" rIns="0" bIns="0" rtlCol="0">
            <a:spAutoFit/>
          </a:bodyPr>
          <a:lstStyle/>
          <a:p>
            <a:pPr algn="ctr">
              <a:lnSpc>
                <a:spcPct val="100000"/>
              </a:lnSpc>
              <a:spcBef>
                <a:spcPts val="100"/>
              </a:spcBef>
            </a:pPr>
            <a:r>
              <a:rPr lang="en-US" sz="4000" b="1" spc="-50" dirty="0">
                <a:solidFill>
                  <a:srgbClr val="FFFEFB"/>
                </a:solidFill>
                <a:latin typeface="Arial"/>
                <a:cs typeface="Arial"/>
              </a:rPr>
              <a:t>EDIH</a:t>
            </a:r>
            <a:endParaRPr sz="4000" dirty="0">
              <a:solidFill>
                <a:srgbClr val="FFFEFB"/>
              </a:solidFill>
              <a:latin typeface="Arial"/>
              <a:cs typeface="Arial"/>
            </a:endParaRPr>
          </a:p>
        </p:txBody>
      </p:sp>
      <p:sp>
        <p:nvSpPr>
          <p:cNvPr id="7" name="TextBox 6">
            <a:extLst>
              <a:ext uri="{FF2B5EF4-FFF2-40B4-BE49-F238E27FC236}">
                <a16:creationId xmlns:a16="http://schemas.microsoft.com/office/drawing/2014/main" id="{B2BF54D9-5F0D-08B7-0DC5-03A6A7588180}"/>
              </a:ext>
            </a:extLst>
          </p:cNvPr>
          <p:cNvSpPr txBox="1"/>
          <p:nvPr/>
        </p:nvSpPr>
        <p:spPr>
          <a:xfrm>
            <a:off x="8918559" y="3453538"/>
            <a:ext cx="3879609" cy="707886"/>
          </a:xfrm>
          <a:prstGeom prst="rect">
            <a:avLst/>
          </a:prstGeom>
          <a:noFill/>
        </p:spPr>
        <p:txBody>
          <a:bodyPr wrap="square" rtlCol="0">
            <a:spAutoFit/>
          </a:bodyPr>
          <a:lstStyle/>
          <a:p>
            <a:pPr>
              <a:spcAft>
                <a:spcPts val="600"/>
              </a:spcAft>
            </a:pPr>
            <a:r>
              <a:rPr lang="en-US" sz="4000" kern="100" dirty="0">
                <a:solidFill>
                  <a:schemeClr val="accent1"/>
                </a:solidFill>
                <a:latin typeface="Arial" panose="020B0604020202020204" pitchFamily="34" charset="0"/>
                <a:ea typeface="Calibri" panose="020F0502020204030204" pitchFamily="34" charset="0"/>
                <a:cs typeface="Arial" panose="020B0604020202020204" pitchFamily="34" charset="0"/>
              </a:rPr>
              <a:t>Challenges</a:t>
            </a:r>
            <a:endParaRPr lang="en-GR" sz="4000" kern="1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8" name="TextBox 7">
            <a:extLst>
              <a:ext uri="{FF2B5EF4-FFF2-40B4-BE49-F238E27FC236}">
                <a16:creationId xmlns:a16="http://schemas.microsoft.com/office/drawing/2014/main" id="{D4A81275-3A66-5874-BE7B-58386ECC10FE}"/>
              </a:ext>
            </a:extLst>
          </p:cNvPr>
          <p:cNvSpPr txBox="1"/>
          <p:nvPr/>
        </p:nvSpPr>
        <p:spPr>
          <a:xfrm>
            <a:off x="7771424" y="4645473"/>
            <a:ext cx="5074566" cy="4804072"/>
          </a:xfrm>
          <a:prstGeom prst="rect">
            <a:avLst/>
          </a:prstGeom>
          <a:noFill/>
        </p:spPr>
        <p:txBody>
          <a:bodyPr wrap="square" rtlCol="0">
            <a:spAutoFit/>
          </a:bodyPr>
          <a:lstStyle/>
          <a:p>
            <a:pPr marL="12700" marR="5080" algn="just">
              <a:lnSpc>
                <a:spcPct val="110000"/>
              </a:lnSpc>
              <a:spcBef>
                <a:spcPts val="50"/>
              </a:spcBef>
              <a:spcAft>
                <a:spcPts val="1200"/>
              </a:spcAft>
            </a:pPr>
            <a:r>
              <a:rPr lang="en-GB" sz="1999" dirty="0">
                <a:latin typeface="Arial"/>
                <a:cs typeface="Arial"/>
              </a:rPr>
              <a:t>SMEs and PSOs struggle to streamline digital transformation due to fragmented systems and the lack of a unified digital infrastructure. Instead of individually developing interfaces, a collaborative digital network could enhance efficiency and connectivity. However, key challenges remained: </a:t>
            </a:r>
            <a:r>
              <a:rPr lang="en-GB" sz="1999" b="1" dirty="0">
                <a:solidFill>
                  <a:srgbClr val="FF5A63"/>
                </a:solidFill>
                <a:latin typeface="Arial"/>
                <a:cs typeface="Arial"/>
              </a:rPr>
              <a:t>identifying stakeholder needs, integrating them into a shared system, and defining the necessary organisational structure to sustain it. Digihub.li addressed these challenges through structured research and solution development</a:t>
            </a:r>
            <a:r>
              <a:rPr lang="en-GB" sz="1999" dirty="0">
                <a:latin typeface="Arial"/>
                <a:cs typeface="Arial"/>
              </a:rPr>
              <a:t>.</a:t>
            </a:r>
            <a:endParaRPr lang="en-GB" sz="1999" b="1" dirty="0">
              <a:solidFill>
                <a:schemeClr val="accent1"/>
              </a:solidFill>
              <a:latin typeface="Arial"/>
              <a:cs typeface="Arial"/>
            </a:endParaRPr>
          </a:p>
        </p:txBody>
      </p:sp>
      <p:pic>
        <p:nvPicPr>
          <p:cNvPr id="9" name="Picture 8">
            <a:hlinkClick r:id="rId6"/>
            <a:extLst>
              <a:ext uri="{FF2B5EF4-FFF2-40B4-BE49-F238E27FC236}">
                <a16:creationId xmlns:a16="http://schemas.microsoft.com/office/drawing/2014/main" id="{64010CBF-4D7F-36FD-B2B4-0A41261C3310}"/>
              </a:ext>
            </a:extLst>
          </p:cNvPr>
          <p:cNvPicPr>
            <a:picLocks noChangeAspect="1"/>
          </p:cNvPicPr>
          <p:nvPr/>
        </p:nvPicPr>
        <p:blipFill>
          <a:blip r:embed="rId7"/>
          <a:stretch>
            <a:fillRect/>
          </a:stretch>
        </p:blipFill>
        <p:spPr>
          <a:xfrm>
            <a:off x="7385050" y="3147590"/>
            <a:ext cx="1346200" cy="1346200"/>
          </a:xfrm>
          <a:prstGeom prst="rect">
            <a:avLst/>
          </a:prstGeom>
        </p:spPr>
      </p:pic>
      <p:pic>
        <p:nvPicPr>
          <p:cNvPr id="69" name="Graphic 68">
            <a:extLst>
              <a:ext uri="{FF2B5EF4-FFF2-40B4-BE49-F238E27FC236}">
                <a16:creationId xmlns:a16="http://schemas.microsoft.com/office/drawing/2014/main" id="{41E1063C-F1F3-2943-1DBC-3B550735835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7495673" y="3314012"/>
            <a:ext cx="1001823" cy="1012481"/>
          </a:xfrm>
          <a:prstGeom prst="rect">
            <a:avLst/>
          </a:prstGeom>
        </p:spPr>
      </p:pic>
      <p:sp>
        <p:nvSpPr>
          <p:cNvPr id="17" name="TextBox 16">
            <a:extLst>
              <a:ext uri="{FF2B5EF4-FFF2-40B4-BE49-F238E27FC236}">
                <a16:creationId xmlns:a16="http://schemas.microsoft.com/office/drawing/2014/main" id="{D5131DA3-2136-F310-66E4-4869114B9EFD}"/>
              </a:ext>
            </a:extLst>
          </p:cNvPr>
          <p:cNvSpPr txBox="1"/>
          <p:nvPr/>
        </p:nvSpPr>
        <p:spPr>
          <a:xfrm>
            <a:off x="2052873" y="6459319"/>
            <a:ext cx="3354411" cy="646331"/>
          </a:xfrm>
          <a:prstGeom prst="rect">
            <a:avLst/>
          </a:prstGeom>
          <a:noFill/>
        </p:spPr>
        <p:txBody>
          <a:bodyPr wrap="square" lIns="0" rtlCol="0">
            <a:spAutoFit/>
          </a:bodyPr>
          <a:lstStyle/>
          <a:p>
            <a:pPr>
              <a:spcAft>
                <a:spcPts val="600"/>
              </a:spcAft>
            </a:pPr>
            <a:r>
              <a:rPr lang="en-US" sz="3600" kern="100" dirty="0">
                <a:solidFill>
                  <a:schemeClr val="accent3"/>
                </a:solidFill>
                <a:latin typeface="Arial" panose="020B0604020202020204" pitchFamily="34" charset="0"/>
                <a:ea typeface="Calibri" panose="020F0502020204030204" pitchFamily="34" charset="0"/>
                <a:cs typeface="Arial" panose="020B0604020202020204" pitchFamily="34" charset="0"/>
              </a:rPr>
              <a:t>Technologies</a:t>
            </a:r>
            <a:endParaRPr lang="en-GR" sz="3600" kern="100" dirty="0">
              <a:solidFill>
                <a:schemeClr val="accent3"/>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C3449CFE-9B19-B9C4-70F3-FE7880074B81}"/>
              </a:ext>
            </a:extLst>
          </p:cNvPr>
          <p:cNvSpPr txBox="1"/>
          <p:nvPr/>
        </p:nvSpPr>
        <p:spPr>
          <a:xfrm>
            <a:off x="2116580" y="7086257"/>
            <a:ext cx="4430270" cy="1323439"/>
          </a:xfrm>
          <a:prstGeom prst="rect">
            <a:avLst/>
          </a:prstGeom>
          <a:noFill/>
        </p:spPr>
        <p:txBody>
          <a:bodyPr wrap="square" lIns="0" rtlCol="0">
            <a:spAutoFit/>
          </a:bodyPr>
          <a:lstStyle/>
          <a:p>
            <a:pPr algn="l">
              <a:spcAft>
                <a:spcPts val="600"/>
              </a:spcAft>
            </a:pPr>
            <a:r>
              <a:rPr lang="en-US" sz="2000" kern="100" dirty="0">
                <a:latin typeface="Arial" panose="020B0604020202020204" pitchFamily="34" charset="0"/>
                <a:ea typeface="Calibri" panose="020F0502020204030204" pitchFamily="34" charset="0"/>
                <a:cs typeface="Arial" panose="020B0604020202020204" pitchFamily="34" charset="0"/>
              </a:rPr>
              <a:t>Cybersecurity, data, internet services and applications, cloud services, communication network, software architecture</a:t>
            </a:r>
            <a:endParaRPr lang="en-GR" sz="2000" kern="1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21" name="Picture 20">
            <a:extLst>
              <a:ext uri="{FF2B5EF4-FFF2-40B4-BE49-F238E27FC236}">
                <a16:creationId xmlns:a16="http://schemas.microsoft.com/office/drawing/2014/main" id="{C6BE205E-FB16-EFF8-FEAA-EA2397B5343C}"/>
              </a:ext>
            </a:extLst>
          </p:cNvPr>
          <p:cNvPicPr>
            <a:picLocks noChangeAspect="1"/>
          </p:cNvPicPr>
          <p:nvPr/>
        </p:nvPicPr>
        <p:blipFill>
          <a:blip r:embed="rId10"/>
          <a:stretch>
            <a:fillRect/>
          </a:stretch>
        </p:blipFill>
        <p:spPr>
          <a:xfrm>
            <a:off x="801689" y="6640827"/>
            <a:ext cx="1058400" cy="1058400"/>
          </a:xfrm>
          <a:prstGeom prst="rect">
            <a:avLst/>
          </a:prstGeom>
        </p:spPr>
      </p:pic>
      <p:sp>
        <p:nvSpPr>
          <p:cNvPr id="27" name="Round Diagonal Corner of Rectangle 22">
            <a:extLst>
              <a:ext uri="{FF2B5EF4-FFF2-40B4-BE49-F238E27FC236}">
                <a16:creationId xmlns:a16="http://schemas.microsoft.com/office/drawing/2014/main" id="{AD6055AC-893A-6CB1-6854-3C5F41DECD5E}"/>
              </a:ext>
            </a:extLst>
          </p:cNvPr>
          <p:cNvSpPr/>
          <p:nvPr/>
        </p:nvSpPr>
        <p:spPr>
          <a:xfrm>
            <a:off x="1012297" y="8642742"/>
            <a:ext cx="5815626" cy="1489179"/>
          </a:xfrm>
          <a:prstGeom prst="round2DiagRect">
            <a:avLst/>
          </a:prstGeom>
          <a:solidFill>
            <a:srgbClr val="FFFEFB"/>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pic>
        <p:nvPicPr>
          <p:cNvPr id="28" name="Imagen 27">
            <a:extLst>
              <a:ext uri="{FF2B5EF4-FFF2-40B4-BE49-F238E27FC236}">
                <a16:creationId xmlns:a16="http://schemas.microsoft.com/office/drawing/2014/main" id="{53D97F62-58BB-EFBF-BF86-5675E7EB54FB}"/>
              </a:ext>
            </a:extLst>
          </p:cNvPr>
          <p:cNvPicPr>
            <a:picLocks/>
          </p:cNvPicPr>
          <p:nvPr/>
        </p:nvPicPr>
        <p:blipFill rotWithShape="1">
          <a:blip r:embed="rId11"/>
          <a:srcRect r="41667"/>
          <a:stretch/>
        </p:blipFill>
        <p:spPr>
          <a:xfrm>
            <a:off x="798105" y="8908003"/>
            <a:ext cx="1058400" cy="1058400"/>
          </a:xfrm>
          <a:prstGeom prst="rect">
            <a:avLst/>
          </a:prstGeom>
        </p:spPr>
      </p:pic>
      <p:sp>
        <p:nvSpPr>
          <p:cNvPr id="32" name="object 37">
            <a:extLst>
              <a:ext uri="{FF2B5EF4-FFF2-40B4-BE49-F238E27FC236}">
                <a16:creationId xmlns:a16="http://schemas.microsoft.com/office/drawing/2014/main" id="{A51C399B-3477-07E2-8F85-715E8DFDB3F9}"/>
              </a:ext>
            </a:extLst>
          </p:cNvPr>
          <p:cNvSpPr/>
          <p:nvPr/>
        </p:nvSpPr>
        <p:spPr>
          <a:xfrm>
            <a:off x="974226" y="9130993"/>
            <a:ext cx="715683" cy="657210"/>
          </a:xfrm>
          <a:custGeom>
            <a:avLst/>
            <a:gdLst/>
            <a:ahLst/>
            <a:cxnLst/>
            <a:rect l="l" t="t" r="r" b="b"/>
            <a:pathLst>
              <a:path w="909319" h="835025">
                <a:moveTo>
                  <a:pt x="631941" y="781406"/>
                </a:moveTo>
                <a:lnTo>
                  <a:pt x="276909" y="781406"/>
                </a:lnTo>
                <a:lnTo>
                  <a:pt x="266544" y="783499"/>
                </a:lnTo>
                <a:lnTo>
                  <a:pt x="258082" y="789206"/>
                </a:lnTo>
                <a:lnTo>
                  <a:pt x="252378" y="797672"/>
                </a:lnTo>
                <a:lnTo>
                  <a:pt x="250286" y="808041"/>
                </a:lnTo>
                <a:lnTo>
                  <a:pt x="252378" y="818411"/>
                </a:lnTo>
                <a:lnTo>
                  <a:pt x="258082" y="826876"/>
                </a:lnTo>
                <a:lnTo>
                  <a:pt x="266544" y="832583"/>
                </a:lnTo>
                <a:lnTo>
                  <a:pt x="276909" y="834675"/>
                </a:lnTo>
                <a:lnTo>
                  <a:pt x="631941" y="834675"/>
                </a:lnTo>
                <a:lnTo>
                  <a:pt x="642305" y="832583"/>
                </a:lnTo>
                <a:lnTo>
                  <a:pt x="650767" y="826876"/>
                </a:lnTo>
                <a:lnTo>
                  <a:pt x="656471" y="818411"/>
                </a:lnTo>
                <a:lnTo>
                  <a:pt x="658563" y="808041"/>
                </a:lnTo>
                <a:lnTo>
                  <a:pt x="656471" y="797672"/>
                </a:lnTo>
                <a:lnTo>
                  <a:pt x="650767" y="789206"/>
                </a:lnTo>
                <a:lnTo>
                  <a:pt x="642305" y="783499"/>
                </a:lnTo>
                <a:lnTo>
                  <a:pt x="631941" y="781406"/>
                </a:lnTo>
                <a:close/>
              </a:path>
              <a:path w="909319" h="835025">
                <a:moveTo>
                  <a:pt x="386471" y="692602"/>
                </a:moveTo>
                <a:lnTo>
                  <a:pt x="331570" y="692602"/>
                </a:lnTo>
                <a:lnTo>
                  <a:pt x="309379" y="781406"/>
                </a:lnTo>
                <a:lnTo>
                  <a:pt x="364279" y="781406"/>
                </a:lnTo>
                <a:lnTo>
                  <a:pt x="386471" y="692602"/>
                </a:lnTo>
                <a:close/>
              </a:path>
              <a:path w="909319" h="835025">
                <a:moveTo>
                  <a:pt x="577298" y="692602"/>
                </a:moveTo>
                <a:lnTo>
                  <a:pt x="522397" y="692602"/>
                </a:lnTo>
                <a:lnTo>
                  <a:pt x="544589" y="781406"/>
                </a:lnTo>
                <a:lnTo>
                  <a:pt x="599471" y="781406"/>
                </a:lnTo>
                <a:lnTo>
                  <a:pt x="577298" y="692602"/>
                </a:lnTo>
                <a:close/>
              </a:path>
              <a:path w="909319" h="835025">
                <a:moveTo>
                  <a:pt x="828981" y="0"/>
                </a:moveTo>
                <a:lnTo>
                  <a:pt x="79868" y="0"/>
                </a:lnTo>
                <a:lnTo>
                  <a:pt x="48811" y="6290"/>
                </a:lnTo>
                <a:lnTo>
                  <a:pt x="23421" y="23433"/>
                </a:lnTo>
                <a:lnTo>
                  <a:pt x="6287" y="48840"/>
                </a:lnTo>
                <a:lnTo>
                  <a:pt x="0" y="79921"/>
                </a:lnTo>
                <a:lnTo>
                  <a:pt x="0" y="612681"/>
                </a:lnTo>
                <a:lnTo>
                  <a:pt x="6287" y="643761"/>
                </a:lnTo>
                <a:lnTo>
                  <a:pt x="23421" y="669168"/>
                </a:lnTo>
                <a:lnTo>
                  <a:pt x="48811" y="686312"/>
                </a:lnTo>
                <a:lnTo>
                  <a:pt x="79868" y="692602"/>
                </a:lnTo>
                <a:lnTo>
                  <a:pt x="828981" y="692602"/>
                </a:lnTo>
                <a:lnTo>
                  <a:pt x="860048" y="686312"/>
                </a:lnTo>
                <a:lnTo>
                  <a:pt x="885444" y="669168"/>
                </a:lnTo>
                <a:lnTo>
                  <a:pt x="902581" y="643761"/>
                </a:lnTo>
                <a:lnTo>
                  <a:pt x="903477" y="639333"/>
                </a:lnTo>
                <a:lnTo>
                  <a:pt x="79868" y="639333"/>
                </a:lnTo>
                <a:lnTo>
                  <a:pt x="69518" y="637235"/>
                </a:lnTo>
                <a:lnTo>
                  <a:pt x="61054" y="631518"/>
                </a:lnTo>
                <a:lnTo>
                  <a:pt x="55342" y="623045"/>
                </a:lnTo>
                <a:lnTo>
                  <a:pt x="53245" y="612681"/>
                </a:lnTo>
                <a:lnTo>
                  <a:pt x="53245" y="550528"/>
                </a:lnTo>
                <a:lnTo>
                  <a:pt x="908868" y="550528"/>
                </a:lnTo>
                <a:lnTo>
                  <a:pt x="908868" y="497259"/>
                </a:lnTo>
                <a:lnTo>
                  <a:pt x="53245" y="497259"/>
                </a:lnTo>
                <a:lnTo>
                  <a:pt x="53245" y="79921"/>
                </a:lnTo>
                <a:lnTo>
                  <a:pt x="55342" y="69556"/>
                </a:lnTo>
                <a:lnTo>
                  <a:pt x="61054" y="61083"/>
                </a:lnTo>
                <a:lnTo>
                  <a:pt x="69518" y="55366"/>
                </a:lnTo>
                <a:lnTo>
                  <a:pt x="79868" y="53268"/>
                </a:lnTo>
                <a:lnTo>
                  <a:pt x="903477" y="53268"/>
                </a:lnTo>
                <a:lnTo>
                  <a:pt x="902581" y="48840"/>
                </a:lnTo>
                <a:lnTo>
                  <a:pt x="885444" y="23433"/>
                </a:lnTo>
                <a:lnTo>
                  <a:pt x="860048" y="6290"/>
                </a:lnTo>
                <a:lnTo>
                  <a:pt x="828981" y="0"/>
                </a:lnTo>
                <a:close/>
              </a:path>
              <a:path w="909319" h="835025">
                <a:moveTo>
                  <a:pt x="908868" y="550528"/>
                </a:moveTo>
                <a:lnTo>
                  <a:pt x="855604" y="550528"/>
                </a:lnTo>
                <a:lnTo>
                  <a:pt x="855604" y="612681"/>
                </a:lnTo>
                <a:lnTo>
                  <a:pt x="853510" y="623045"/>
                </a:lnTo>
                <a:lnTo>
                  <a:pt x="847802" y="631518"/>
                </a:lnTo>
                <a:lnTo>
                  <a:pt x="839339" y="637235"/>
                </a:lnTo>
                <a:lnTo>
                  <a:pt x="828981" y="639333"/>
                </a:lnTo>
                <a:lnTo>
                  <a:pt x="903477" y="639333"/>
                </a:lnTo>
                <a:lnTo>
                  <a:pt x="908868" y="612681"/>
                </a:lnTo>
                <a:lnTo>
                  <a:pt x="908868" y="550528"/>
                </a:lnTo>
                <a:close/>
              </a:path>
              <a:path w="909319" h="835025">
                <a:moveTo>
                  <a:pt x="338361" y="337766"/>
                </a:moveTo>
                <a:lnTo>
                  <a:pt x="237858" y="337766"/>
                </a:lnTo>
                <a:lnTo>
                  <a:pt x="303550" y="378820"/>
                </a:lnTo>
                <a:lnTo>
                  <a:pt x="303550" y="497259"/>
                </a:lnTo>
                <a:lnTo>
                  <a:pt x="356796" y="497259"/>
                </a:lnTo>
                <a:lnTo>
                  <a:pt x="356796" y="364069"/>
                </a:lnTo>
                <a:lnTo>
                  <a:pt x="355936" y="357342"/>
                </a:lnTo>
                <a:lnTo>
                  <a:pt x="353459" y="351145"/>
                </a:lnTo>
                <a:lnTo>
                  <a:pt x="349520" y="345758"/>
                </a:lnTo>
                <a:lnTo>
                  <a:pt x="344275" y="341463"/>
                </a:lnTo>
                <a:lnTo>
                  <a:pt x="338361" y="337766"/>
                </a:lnTo>
                <a:close/>
              </a:path>
              <a:path w="909319" h="835025">
                <a:moveTo>
                  <a:pt x="454425" y="142073"/>
                </a:moveTo>
                <a:lnTo>
                  <a:pt x="423366" y="148363"/>
                </a:lnTo>
                <a:lnTo>
                  <a:pt x="397969" y="165507"/>
                </a:lnTo>
                <a:lnTo>
                  <a:pt x="380828" y="190914"/>
                </a:lnTo>
                <a:lnTo>
                  <a:pt x="374538" y="221996"/>
                </a:lnTo>
                <a:lnTo>
                  <a:pt x="378501" y="246868"/>
                </a:lnTo>
                <a:lnTo>
                  <a:pt x="389546" y="268554"/>
                </a:lnTo>
                <a:lnTo>
                  <a:pt x="406402" y="285792"/>
                </a:lnTo>
                <a:lnTo>
                  <a:pt x="427802" y="297318"/>
                </a:lnTo>
                <a:lnTo>
                  <a:pt x="427802" y="497259"/>
                </a:lnTo>
                <a:lnTo>
                  <a:pt x="481047" y="497259"/>
                </a:lnTo>
                <a:lnTo>
                  <a:pt x="481047" y="297318"/>
                </a:lnTo>
                <a:lnTo>
                  <a:pt x="502447" y="285792"/>
                </a:lnTo>
                <a:lnTo>
                  <a:pt x="519304" y="268554"/>
                </a:lnTo>
                <a:lnTo>
                  <a:pt x="529451" y="248629"/>
                </a:lnTo>
                <a:lnTo>
                  <a:pt x="454425" y="248629"/>
                </a:lnTo>
                <a:lnTo>
                  <a:pt x="444075" y="246531"/>
                </a:lnTo>
                <a:lnTo>
                  <a:pt x="435612" y="240816"/>
                </a:lnTo>
                <a:lnTo>
                  <a:pt x="429899" y="232349"/>
                </a:lnTo>
                <a:lnTo>
                  <a:pt x="427802" y="221996"/>
                </a:lnTo>
                <a:lnTo>
                  <a:pt x="429899" y="211630"/>
                </a:lnTo>
                <a:lnTo>
                  <a:pt x="435612" y="203157"/>
                </a:lnTo>
                <a:lnTo>
                  <a:pt x="444075" y="197440"/>
                </a:lnTo>
                <a:lnTo>
                  <a:pt x="454425" y="195342"/>
                </a:lnTo>
                <a:lnTo>
                  <a:pt x="528919" y="195342"/>
                </a:lnTo>
                <a:lnTo>
                  <a:pt x="528024" y="190914"/>
                </a:lnTo>
                <a:lnTo>
                  <a:pt x="510888" y="165507"/>
                </a:lnTo>
                <a:lnTo>
                  <a:pt x="485492" y="148363"/>
                </a:lnTo>
                <a:lnTo>
                  <a:pt x="454425" y="142073"/>
                </a:lnTo>
                <a:close/>
              </a:path>
              <a:path w="909319" h="835025">
                <a:moveTo>
                  <a:pt x="720707" y="195342"/>
                </a:moveTo>
                <a:lnTo>
                  <a:pt x="689641" y="201632"/>
                </a:lnTo>
                <a:lnTo>
                  <a:pt x="664244" y="218776"/>
                </a:lnTo>
                <a:lnTo>
                  <a:pt x="647108" y="244183"/>
                </a:lnTo>
                <a:lnTo>
                  <a:pt x="640821" y="275263"/>
                </a:lnTo>
                <a:lnTo>
                  <a:pt x="640821" y="281223"/>
                </a:lnTo>
                <a:lnTo>
                  <a:pt x="641501" y="287017"/>
                </a:lnTo>
                <a:lnTo>
                  <a:pt x="642733" y="292591"/>
                </a:lnTo>
                <a:lnTo>
                  <a:pt x="564575" y="341463"/>
                </a:lnTo>
                <a:lnTo>
                  <a:pt x="559337" y="345758"/>
                </a:lnTo>
                <a:lnTo>
                  <a:pt x="555398" y="351145"/>
                </a:lnTo>
                <a:lnTo>
                  <a:pt x="552917" y="357342"/>
                </a:lnTo>
                <a:lnTo>
                  <a:pt x="552054" y="364069"/>
                </a:lnTo>
                <a:lnTo>
                  <a:pt x="552054" y="497259"/>
                </a:lnTo>
                <a:lnTo>
                  <a:pt x="605318" y="497259"/>
                </a:lnTo>
                <a:lnTo>
                  <a:pt x="605318" y="378820"/>
                </a:lnTo>
                <a:lnTo>
                  <a:pt x="670992" y="337747"/>
                </a:lnTo>
                <a:lnTo>
                  <a:pt x="768273" y="337747"/>
                </a:lnTo>
                <a:lnTo>
                  <a:pt x="777154" y="331750"/>
                </a:lnTo>
                <a:lnTo>
                  <a:pt x="794288" y="306343"/>
                </a:lnTo>
                <a:lnTo>
                  <a:pt x="795188" y="301898"/>
                </a:lnTo>
                <a:lnTo>
                  <a:pt x="720707" y="301898"/>
                </a:lnTo>
                <a:lnTo>
                  <a:pt x="710347" y="299803"/>
                </a:lnTo>
                <a:lnTo>
                  <a:pt x="701878" y="294091"/>
                </a:lnTo>
                <a:lnTo>
                  <a:pt x="696164" y="285625"/>
                </a:lnTo>
                <a:lnTo>
                  <a:pt x="694067" y="275263"/>
                </a:lnTo>
                <a:lnTo>
                  <a:pt x="696164" y="264909"/>
                </a:lnTo>
                <a:lnTo>
                  <a:pt x="701878" y="256442"/>
                </a:lnTo>
                <a:lnTo>
                  <a:pt x="710347" y="250726"/>
                </a:lnTo>
                <a:lnTo>
                  <a:pt x="720707" y="248629"/>
                </a:lnTo>
                <a:lnTo>
                  <a:pt x="795188" y="248629"/>
                </a:lnTo>
                <a:lnTo>
                  <a:pt x="794288" y="244183"/>
                </a:lnTo>
                <a:lnTo>
                  <a:pt x="777154" y="218776"/>
                </a:lnTo>
                <a:lnTo>
                  <a:pt x="751764" y="201632"/>
                </a:lnTo>
                <a:lnTo>
                  <a:pt x="720707" y="195342"/>
                </a:lnTo>
                <a:close/>
              </a:path>
              <a:path w="909319" h="835025">
                <a:moveTo>
                  <a:pt x="903477" y="53268"/>
                </a:moveTo>
                <a:lnTo>
                  <a:pt x="828981" y="53268"/>
                </a:lnTo>
                <a:lnTo>
                  <a:pt x="839339" y="55366"/>
                </a:lnTo>
                <a:lnTo>
                  <a:pt x="847802" y="61083"/>
                </a:lnTo>
                <a:lnTo>
                  <a:pt x="853510" y="69556"/>
                </a:lnTo>
                <a:lnTo>
                  <a:pt x="855604" y="79921"/>
                </a:lnTo>
                <a:lnTo>
                  <a:pt x="855604" y="497259"/>
                </a:lnTo>
                <a:lnTo>
                  <a:pt x="908868" y="497259"/>
                </a:lnTo>
                <a:lnTo>
                  <a:pt x="908868" y="79921"/>
                </a:lnTo>
                <a:lnTo>
                  <a:pt x="903477" y="53268"/>
                </a:lnTo>
                <a:close/>
              </a:path>
              <a:path w="909319" h="835025">
                <a:moveTo>
                  <a:pt x="188161" y="195342"/>
                </a:moveTo>
                <a:lnTo>
                  <a:pt x="157094" y="201632"/>
                </a:lnTo>
                <a:lnTo>
                  <a:pt x="131698" y="218776"/>
                </a:lnTo>
                <a:lnTo>
                  <a:pt x="114561" y="244183"/>
                </a:lnTo>
                <a:lnTo>
                  <a:pt x="108274" y="275263"/>
                </a:lnTo>
                <a:lnTo>
                  <a:pt x="114561" y="306343"/>
                </a:lnTo>
                <a:lnTo>
                  <a:pt x="131698" y="331750"/>
                </a:lnTo>
                <a:lnTo>
                  <a:pt x="157094" y="348894"/>
                </a:lnTo>
                <a:lnTo>
                  <a:pt x="188161" y="355184"/>
                </a:lnTo>
                <a:lnTo>
                  <a:pt x="201928" y="353994"/>
                </a:lnTo>
                <a:lnTo>
                  <a:pt x="214938" y="350556"/>
                </a:lnTo>
                <a:lnTo>
                  <a:pt x="226989" y="345073"/>
                </a:lnTo>
                <a:lnTo>
                  <a:pt x="237858" y="337766"/>
                </a:lnTo>
                <a:lnTo>
                  <a:pt x="338361" y="337766"/>
                </a:lnTo>
                <a:lnTo>
                  <a:pt x="280977" y="301898"/>
                </a:lnTo>
                <a:lnTo>
                  <a:pt x="188161" y="301898"/>
                </a:lnTo>
                <a:lnTo>
                  <a:pt x="177803" y="299803"/>
                </a:lnTo>
                <a:lnTo>
                  <a:pt x="169340" y="294091"/>
                </a:lnTo>
                <a:lnTo>
                  <a:pt x="163632" y="285625"/>
                </a:lnTo>
                <a:lnTo>
                  <a:pt x="161538" y="275263"/>
                </a:lnTo>
                <a:lnTo>
                  <a:pt x="163632" y="264909"/>
                </a:lnTo>
                <a:lnTo>
                  <a:pt x="169340" y="256442"/>
                </a:lnTo>
                <a:lnTo>
                  <a:pt x="177803" y="250726"/>
                </a:lnTo>
                <a:lnTo>
                  <a:pt x="188161" y="248629"/>
                </a:lnTo>
                <a:lnTo>
                  <a:pt x="262659" y="248629"/>
                </a:lnTo>
                <a:lnTo>
                  <a:pt x="261760" y="244183"/>
                </a:lnTo>
                <a:lnTo>
                  <a:pt x="244624" y="218776"/>
                </a:lnTo>
                <a:lnTo>
                  <a:pt x="219228" y="201632"/>
                </a:lnTo>
                <a:lnTo>
                  <a:pt x="188161" y="195342"/>
                </a:lnTo>
                <a:close/>
              </a:path>
              <a:path w="909319" h="835025">
                <a:moveTo>
                  <a:pt x="768273" y="337747"/>
                </a:moveTo>
                <a:lnTo>
                  <a:pt x="670992" y="337747"/>
                </a:lnTo>
                <a:lnTo>
                  <a:pt x="681898" y="345082"/>
                </a:lnTo>
                <a:lnTo>
                  <a:pt x="693935" y="350559"/>
                </a:lnTo>
                <a:lnTo>
                  <a:pt x="706936" y="353994"/>
                </a:lnTo>
                <a:lnTo>
                  <a:pt x="720707" y="355184"/>
                </a:lnTo>
                <a:lnTo>
                  <a:pt x="751764" y="348894"/>
                </a:lnTo>
                <a:lnTo>
                  <a:pt x="768273" y="337747"/>
                </a:lnTo>
                <a:close/>
              </a:path>
              <a:path w="909319" h="835025">
                <a:moveTo>
                  <a:pt x="262659" y="248629"/>
                </a:moveTo>
                <a:lnTo>
                  <a:pt x="188161" y="248629"/>
                </a:lnTo>
                <a:lnTo>
                  <a:pt x="198510" y="250726"/>
                </a:lnTo>
                <a:lnTo>
                  <a:pt x="206974" y="256442"/>
                </a:lnTo>
                <a:lnTo>
                  <a:pt x="212687" y="264909"/>
                </a:lnTo>
                <a:lnTo>
                  <a:pt x="214783" y="275263"/>
                </a:lnTo>
                <a:lnTo>
                  <a:pt x="212687" y="285625"/>
                </a:lnTo>
                <a:lnTo>
                  <a:pt x="206974" y="294091"/>
                </a:lnTo>
                <a:lnTo>
                  <a:pt x="198510" y="299803"/>
                </a:lnTo>
                <a:lnTo>
                  <a:pt x="188161" y="301898"/>
                </a:lnTo>
                <a:lnTo>
                  <a:pt x="280977" y="301898"/>
                </a:lnTo>
                <a:lnTo>
                  <a:pt x="266117" y="292609"/>
                </a:lnTo>
                <a:lnTo>
                  <a:pt x="267367" y="287017"/>
                </a:lnTo>
                <a:lnTo>
                  <a:pt x="268047" y="281223"/>
                </a:lnTo>
                <a:lnTo>
                  <a:pt x="268047" y="275263"/>
                </a:lnTo>
                <a:lnTo>
                  <a:pt x="262659" y="248629"/>
                </a:lnTo>
                <a:close/>
              </a:path>
              <a:path w="909319" h="835025">
                <a:moveTo>
                  <a:pt x="795188" y="248629"/>
                </a:moveTo>
                <a:lnTo>
                  <a:pt x="720707" y="248629"/>
                </a:lnTo>
                <a:lnTo>
                  <a:pt x="731057" y="250726"/>
                </a:lnTo>
                <a:lnTo>
                  <a:pt x="739521" y="256442"/>
                </a:lnTo>
                <a:lnTo>
                  <a:pt x="745234" y="264909"/>
                </a:lnTo>
                <a:lnTo>
                  <a:pt x="747330" y="275263"/>
                </a:lnTo>
                <a:lnTo>
                  <a:pt x="745234" y="285625"/>
                </a:lnTo>
                <a:lnTo>
                  <a:pt x="739521" y="294091"/>
                </a:lnTo>
                <a:lnTo>
                  <a:pt x="731057" y="299803"/>
                </a:lnTo>
                <a:lnTo>
                  <a:pt x="720707" y="301898"/>
                </a:lnTo>
                <a:lnTo>
                  <a:pt x="795188" y="301898"/>
                </a:lnTo>
                <a:lnTo>
                  <a:pt x="800575" y="275263"/>
                </a:lnTo>
                <a:lnTo>
                  <a:pt x="795188" y="248629"/>
                </a:lnTo>
                <a:close/>
              </a:path>
              <a:path w="909319" h="835025">
                <a:moveTo>
                  <a:pt x="528919" y="195342"/>
                </a:moveTo>
                <a:lnTo>
                  <a:pt x="454425" y="195342"/>
                </a:lnTo>
                <a:lnTo>
                  <a:pt x="464782" y="197440"/>
                </a:lnTo>
                <a:lnTo>
                  <a:pt x="473245" y="203157"/>
                </a:lnTo>
                <a:lnTo>
                  <a:pt x="478953" y="211630"/>
                </a:lnTo>
                <a:lnTo>
                  <a:pt x="481047" y="221996"/>
                </a:lnTo>
                <a:lnTo>
                  <a:pt x="478953" y="232349"/>
                </a:lnTo>
                <a:lnTo>
                  <a:pt x="473245" y="240816"/>
                </a:lnTo>
                <a:lnTo>
                  <a:pt x="464782" y="246531"/>
                </a:lnTo>
                <a:lnTo>
                  <a:pt x="454425" y="248629"/>
                </a:lnTo>
                <a:lnTo>
                  <a:pt x="529451" y="248629"/>
                </a:lnTo>
                <a:lnTo>
                  <a:pt x="530348" y="246868"/>
                </a:lnTo>
                <a:lnTo>
                  <a:pt x="534311" y="221996"/>
                </a:lnTo>
                <a:lnTo>
                  <a:pt x="528919" y="195342"/>
                </a:lnTo>
                <a:close/>
              </a:path>
            </a:pathLst>
          </a:custGeom>
          <a:solidFill>
            <a:srgbClr val="FFFFFF"/>
          </a:solidFill>
        </p:spPr>
        <p:txBody>
          <a:bodyPr wrap="square" lIns="0" tIns="0" rIns="0" bIns="0" rtlCol="0"/>
          <a:lstStyle/>
          <a:p>
            <a:endParaRPr dirty="0"/>
          </a:p>
        </p:txBody>
      </p:sp>
      <p:sp>
        <p:nvSpPr>
          <p:cNvPr id="33" name="object 12">
            <a:extLst>
              <a:ext uri="{FF2B5EF4-FFF2-40B4-BE49-F238E27FC236}">
                <a16:creationId xmlns:a16="http://schemas.microsoft.com/office/drawing/2014/main" id="{B31D2EC6-94F1-EE20-A75D-B483D729BA83}"/>
              </a:ext>
            </a:extLst>
          </p:cNvPr>
          <p:cNvSpPr txBox="1"/>
          <p:nvPr/>
        </p:nvSpPr>
        <p:spPr>
          <a:xfrm>
            <a:off x="2006420" y="9154454"/>
            <a:ext cx="4818024" cy="972382"/>
          </a:xfrm>
          <a:prstGeom prst="rect">
            <a:avLst/>
          </a:prstGeom>
        </p:spPr>
        <p:txBody>
          <a:bodyPr vert="horz" wrap="square" lIns="0" tIns="8255" rIns="0" bIns="0" rtlCol="0">
            <a:spAutoFit/>
          </a:bodyPr>
          <a:lstStyle/>
          <a:p>
            <a:pPr marL="0" marR="0">
              <a:lnSpc>
                <a:spcPct val="107000"/>
              </a:lnSpc>
              <a:spcBef>
                <a:spcPts val="0"/>
              </a:spcBef>
              <a:spcAft>
                <a:spcPts val="800"/>
              </a:spcAft>
            </a:pPr>
            <a:r>
              <a:rPr lang="en-GB" sz="2000" dirty="0">
                <a:effectLst/>
                <a:latin typeface="Arial" panose="020B0604020202020204" pitchFamily="34" charset="0"/>
                <a:ea typeface="Aptos" panose="020B0004020202020204" pitchFamily="34" charset="0"/>
                <a:cs typeface="Arial" panose="020B0604020202020204" pitchFamily="34" charset="0"/>
              </a:rPr>
              <a:t>Public administration, smart city, telecommunications, financial and retail, wholesale or distribution</a:t>
            </a:r>
          </a:p>
        </p:txBody>
      </p:sp>
      <p:sp>
        <p:nvSpPr>
          <p:cNvPr id="34" name="object 24">
            <a:extLst>
              <a:ext uri="{FF2B5EF4-FFF2-40B4-BE49-F238E27FC236}">
                <a16:creationId xmlns:a16="http://schemas.microsoft.com/office/drawing/2014/main" id="{E986FF1B-870A-9EB7-B633-F422FED103A0}"/>
              </a:ext>
            </a:extLst>
          </p:cNvPr>
          <p:cNvSpPr txBox="1"/>
          <p:nvPr/>
        </p:nvSpPr>
        <p:spPr>
          <a:xfrm>
            <a:off x="2006420" y="8649187"/>
            <a:ext cx="3055519" cy="505267"/>
          </a:xfrm>
          <a:prstGeom prst="rect">
            <a:avLst/>
          </a:prstGeom>
        </p:spPr>
        <p:txBody>
          <a:bodyPr vert="horz" wrap="square" lIns="0" tIns="12700" rIns="0" bIns="0" rtlCol="0">
            <a:spAutoFit/>
          </a:bodyPr>
          <a:lstStyle/>
          <a:p>
            <a:pPr marL="12700" algn="l">
              <a:lnSpc>
                <a:spcPct val="100000"/>
              </a:lnSpc>
              <a:spcBef>
                <a:spcPts val="100"/>
              </a:spcBef>
            </a:pPr>
            <a:r>
              <a:rPr lang="en-US" sz="3200" dirty="0">
                <a:solidFill>
                  <a:srgbClr val="FF5A63"/>
                </a:solidFill>
                <a:latin typeface="Arial"/>
                <a:cs typeface="Arial"/>
              </a:rPr>
              <a:t>Sectors</a:t>
            </a:r>
          </a:p>
        </p:txBody>
      </p:sp>
      <p:sp>
        <p:nvSpPr>
          <p:cNvPr id="35" name="Round Diagonal Corner of Rectangle 25">
            <a:extLst>
              <a:ext uri="{FF2B5EF4-FFF2-40B4-BE49-F238E27FC236}">
                <a16:creationId xmlns:a16="http://schemas.microsoft.com/office/drawing/2014/main" id="{0425D64C-BC9B-06E4-C2A0-05C2B9DA74F6}"/>
              </a:ext>
            </a:extLst>
          </p:cNvPr>
          <p:cNvSpPr/>
          <p:nvPr/>
        </p:nvSpPr>
        <p:spPr>
          <a:xfrm>
            <a:off x="13609193" y="2998958"/>
            <a:ext cx="5645570" cy="6990499"/>
          </a:xfrm>
          <a:prstGeom prst="round2DiagRect">
            <a:avLst/>
          </a:prstGeom>
          <a:solidFill>
            <a:srgbClr val="FFFEFB"/>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sp>
        <p:nvSpPr>
          <p:cNvPr id="36" name="TextBox 6">
            <a:extLst>
              <a:ext uri="{FF2B5EF4-FFF2-40B4-BE49-F238E27FC236}">
                <a16:creationId xmlns:a16="http://schemas.microsoft.com/office/drawing/2014/main" id="{7FE14DCD-D04C-6282-C388-BBFC0C389438}"/>
              </a:ext>
            </a:extLst>
          </p:cNvPr>
          <p:cNvSpPr txBox="1"/>
          <p:nvPr/>
        </p:nvSpPr>
        <p:spPr>
          <a:xfrm>
            <a:off x="15199030" y="3299692"/>
            <a:ext cx="3498607" cy="707886"/>
          </a:xfrm>
          <a:prstGeom prst="rect">
            <a:avLst/>
          </a:prstGeom>
          <a:noFill/>
        </p:spPr>
        <p:txBody>
          <a:bodyPr wrap="square" rtlCol="0">
            <a:spAutoFit/>
          </a:bodyPr>
          <a:lstStyle/>
          <a:p>
            <a:pPr>
              <a:spcAft>
                <a:spcPts val="600"/>
              </a:spcAft>
            </a:pPr>
            <a:r>
              <a:rPr lang="en-US" sz="4000" kern="1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Solutions</a:t>
            </a:r>
            <a:endParaRPr lang="en-GR" sz="4000" kern="1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p:txBody>
      </p:sp>
      <p:pic>
        <p:nvPicPr>
          <p:cNvPr id="38" name="Picture 8">
            <a:hlinkClick r:id="rId6"/>
            <a:extLst>
              <a:ext uri="{FF2B5EF4-FFF2-40B4-BE49-F238E27FC236}">
                <a16:creationId xmlns:a16="http://schemas.microsoft.com/office/drawing/2014/main" id="{E1631321-4684-A370-C3B1-DA9C4C33220E}"/>
              </a:ext>
            </a:extLst>
          </p:cNvPr>
          <p:cNvPicPr>
            <a:picLocks noChangeAspect="1"/>
          </p:cNvPicPr>
          <p:nvPr/>
        </p:nvPicPr>
        <p:blipFill>
          <a:blip r:embed="rId7"/>
          <a:stretch>
            <a:fillRect/>
          </a:stretch>
        </p:blipFill>
        <p:spPr>
          <a:xfrm>
            <a:off x="13628982" y="3175020"/>
            <a:ext cx="1346200" cy="1346200"/>
          </a:xfrm>
          <a:prstGeom prst="rect">
            <a:avLst/>
          </a:prstGeom>
        </p:spPr>
      </p:pic>
      <p:pic>
        <p:nvPicPr>
          <p:cNvPr id="41" name="Gráfico 40" descr="Bombilla y engranaje">
            <a:extLst>
              <a:ext uri="{FF2B5EF4-FFF2-40B4-BE49-F238E27FC236}">
                <a16:creationId xmlns:a16="http://schemas.microsoft.com/office/drawing/2014/main" id="{912DFA1C-B276-A82B-1CC4-B97CFF96F7F2}"/>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3847219" y="3385164"/>
            <a:ext cx="914400" cy="914400"/>
          </a:xfrm>
          <a:prstGeom prst="rect">
            <a:avLst/>
          </a:prstGeom>
        </p:spPr>
      </p:pic>
      <p:sp>
        <p:nvSpPr>
          <p:cNvPr id="47" name="CuadroTexto 46">
            <a:extLst>
              <a:ext uri="{FF2B5EF4-FFF2-40B4-BE49-F238E27FC236}">
                <a16:creationId xmlns:a16="http://schemas.microsoft.com/office/drawing/2014/main" id="{17278DEB-0F1A-5719-E5C1-D69537752591}"/>
              </a:ext>
            </a:extLst>
          </p:cNvPr>
          <p:cNvSpPr txBox="1"/>
          <p:nvPr/>
        </p:nvSpPr>
        <p:spPr>
          <a:xfrm>
            <a:off x="13684182" y="4709626"/>
            <a:ext cx="5455161" cy="5168594"/>
          </a:xfrm>
          <a:prstGeom prst="rect">
            <a:avLst/>
          </a:prstGeom>
          <a:noFill/>
        </p:spPr>
        <p:txBody>
          <a:bodyPr wrap="square">
            <a:spAutoFit/>
          </a:bodyPr>
          <a:lstStyle/>
          <a:p>
            <a:pPr marL="185738" indent="-185738" algn="just">
              <a:spcAft>
                <a:spcPts val="600"/>
              </a:spcAft>
              <a:buClr>
                <a:srgbClr val="FF5A63"/>
              </a:buClr>
              <a:buFont typeface="Arial" panose="020B0604020202020204" pitchFamily="34" charset="0"/>
              <a:buChar char="•"/>
            </a:pPr>
            <a:r>
              <a:rPr lang="en-GB" sz="1999" b="1" dirty="0">
                <a:solidFill>
                  <a:schemeClr val="accent1"/>
                </a:solidFill>
                <a:latin typeface="Arial" panose="020B0604020202020204" pitchFamily="34" charset="0"/>
                <a:cs typeface="Arial" panose="020B0604020202020204" pitchFamily="34" charset="0"/>
              </a:rPr>
              <a:t>Stakeholder research and analysis: </a:t>
            </a:r>
            <a:r>
              <a:rPr lang="en-GB" sz="1999" dirty="0">
                <a:solidFill>
                  <a:schemeClr val="tx1"/>
                </a:solidFill>
                <a:latin typeface="Arial" panose="020B0604020202020204" pitchFamily="34" charset="0"/>
                <a:cs typeface="Arial" panose="020B0604020202020204" pitchFamily="34" charset="0"/>
              </a:rPr>
              <a:t>conducted qualitative interviews to identify pain points, revealing key challenges in verification, </a:t>
            </a:r>
            <a:r>
              <a:rPr lang="en-GB" sz="1999" dirty="0" err="1">
                <a:solidFill>
                  <a:schemeClr val="tx1"/>
                </a:solidFill>
                <a:latin typeface="Arial" panose="020B0604020202020204" pitchFamily="34" charset="0"/>
                <a:cs typeface="Arial" panose="020B0604020202020204" pitchFamily="34" charset="0"/>
              </a:rPr>
              <a:t>eID</a:t>
            </a:r>
            <a:r>
              <a:rPr lang="en-GB" sz="1999" dirty="0">
                <a:solidFill>
                  <a:schemeClr val="tx1"/>
                </a:solidFill>
                <a:latin typeface="Arial" panose="020B0604020202020204" pitchFamily="34" charset="0"/>
                <a:cs typeface="Arial" panose="020B0604020202020204" pitchFamily="34" charset="0"/>
              </a:rPr>
              <a:t> solutions, secure data exchange, and interoperability.</a:t>
            </a:r>
          </a:p>
          <a:p>
            <a:pPr marL="185738" indent="-185738" algn="just">
              <a:spcAft>
                <a:spcPts val="600"/>
              </a:spcAft>
              <a:buClr>
                <a:srgbClr val="FF5A63"/>
              </a:buClr>
              <a:buFont typeface="Arial" panose="020B0604020202020204" pitchFamily="34" charset="0"/>
              <a:buChar char="•"/>
            </a:pPr>
            <a:r>
              <a:rPr lang="en-GB" sz="1999" b="1" dirty="0">
                <a:solidFill>
                  <a:schemeClr val="accent1"/>
                </a:solidFill>
                <a:latin typeface="Arial" panose="020B0604020202020204" pitchFamily="34" charset="0"/>
                <a:cs typeface="Arial" panose="020B0604020202020204" pitchFamily="34" charset="0"/>
              </a:rPr>
              <a:t>Development of a public API MVP: </a:t>
            </a:r>
            <a:r>
              <a:rPr lang="en-GB" sz="1999" dirty="0">
                <a:solidFill>
                  <a:schemeClr val="tx1"/>
                </a:solidFill>
                <a:latin typeface="Arial" panose="020B0604020202020204" pitchFamily="34" charset="0"/>
                <a:cs typeface="Arial" panose="020B0604020202020204" pitchFamily="34" charset="0"/>
              </a:rPr>
              <a:t>designed a central middleware for data exchange, featuring self-sovereign data management, identity verification, and open data interfaces to enhance digital connectivity.</a:t>
            </a:r>
          </a:p>
          <a:p>
            <a:pPr marL="185738" indent="-185738" algn="just">
              <a:spcAft>
                <a:spcPts val="600"/>
              </a:spcAft>
              <a:buClr>
                <a:srgbClr val="FF5A63"/>
              </a:buClr>
              <a:buFont typeface="Arial" panose="020B0604020202020204" pitchFamily="34" charset="0"/>
              <a:buChar char="•"/>
            </a:pPr>
            <a:r>
              <a:rPr lang="en-GB" sz="1999" b="1" dirty="0">
                <a:solidFill>
                  <a:schemeClr val="accent1"/>
                </a:solidFill>
                <a:latin typeface="Arial" panose="020B0604020202020204" pitchFamily="34" charset="0"/>
                <a:cs typeface="Arial" panose="020B0604020202020204" pitchFamily="34" charset="0"/>
              </a:rPr>
              <a:t>Establishment of a digital ecosystem framework: </a:t>
            </a:r>
            <a:r>
              <a:rPr lang="en-GB" sz="1999" dirty="0">
                <a:solidFill>
                  <a:schemeClr val="tx1"/>
                </a:solidFill>
                <a:latin typeface="Arial" panose="020B0604020202020204" pitchFamily="34" charset="0"/>
                <a:cs typeface="Arial" panose="020B0604020202020204" pitchFamily="34" charset="0"/>
              </a:rPr>
              <a:t>proposed an integrated public-private structure to standardise </a:t>
            </a:r>
            <a:r>
              <a:rPr lang="en-GB" sz="1999" dirty="0" err="1">
                <a:solidFill>
                  <a:schemeClr val="tx1"/>
                </a:solidFill>
                <a:latin typeface="Arial" panose="020B0604020202020204" pitchFamily="34" charset="0"/>
                <a:cs typeface="Arial" panose="020B0604020202020204" pitchFamily="34" charset="0"/>
              </a:rPr>
              <a:t>eID</a:t>
            </a:r>
            <a:r>
              <a:rPr lang="en-GB" sz="1999" dirty="0">
                <a:solidFill>
                  <a:schemeClr val="tx1"/>
                </a:solidFill>
                <a:latin typeface="Arial" panose="020B0604020202020204" pitchFamily="34" charset="0"/>
                <a:cs typeface="Arial" panose="020B0604020202020204" pitchFamily="34" charset="0"/>
              </a:rPr>
              <a:t> solutions, open data, digital signatures, and SME-driven digital business models.</a:t>
            </a:r>
          </a:p>
        </p:txBody>
      </p:sp>
      <p:sp>
        <p:nvSpPr>
          <p:cNvPr id="6" name="object 18">
            <a:extLst>
              <a:ext uri="{FF2B5EF4-FFF2-40B4-BE49-F238E27FC236}">
                <a16:creationId xmlns:a16="http://schemas.microsoft.com/office/drawing/2014/main" id="{481A3E7C-006F-5BF8-94D7-65E90A0086CB}"/>
              </a:ext>
            </a:extLst>
          </p:cNvPr>
          <p:cNvSpPr txBox="1">
            <a:spLocks/>
          </p:cNvSpPr>
          <p:nvPr/>
        </p:nvSpPr>
        <p:spPr>
          <a:xfrm>
            <a:off x="219551" y="439593"/>
            <a:ext cx="3886200" cy="1674817"/>
          </a:xfrm>
          <a:prstGeom prst="rect">
            <a:avLst/>
          </a:prstGeom>
        </p:spPr>
        <p:txBody>
          <a:bodyPr vert="horz" wrap="square" lIns="0" tIns="12700" rIns="0" bIns="0" rtlCol="0">
            <a:spAutoFit/>
          </a:bodyPr>
          <a:lstStyle>
            <a:lvl1pPr>
              <a:defRPr sz="5000" b="1" i="0">
                <a:solidFill>
                  <a:srgbClr val="F7F6F1"/>
                </a:solidFill>
                <a:latin typeface="Arial"/>
                <a:ea typeface="+mj-ea"/>
                <a:cs typeface="Arial"/>
              </a:defRPr>
            </a:lvl1pPr>
          </a:lstStyle>
          <a:p>
            <a:pPr marL="12700" algn="ctr">
              <a:spcBef>
                <a:spcPts val="100"/>
              </a:spcBef>
            </a:pPr>
            <a:r>
              <a:rPr lang="en-US" sz="5400" dirty="0">
                <a:solidFill>
                  <a:srgbClr val="FFFEFB"/>
                </a:solidFill>
              </a:rPr>
              <a:t>Good practices</a:t>
            </a:r>
            <a:endParaRPr lang="en-US" sz="5400" b="1" dirty="0">
              <a:solidFill>
                <a:srgbClr val="FFFEFB"/>
              </a:solidFill>
              <a:latin typeface="Arial"/>
              <a:cs typeface="Arial"/>
            </a:endParaRPr>
          </a:p>
        </p:txBody>
      </p:sp>
      <p:sp>
        <p:nvSpPr>
          <p:cNvPr id="10" name="CuadroTexto 9">
            <a:extLst>
              <a:ext uri="{FF2B5EF4-FFF2-40B4-BE49-F238E27FC236}">
                <a16:creationId xmlns:a16="http://schemas.microsoft.com/office/drawing/2014/main" id="{744F820C-CDD0-FED6-C469-A158C3A0117F}"/>
              </a:ext>
            </a:extLst>
          </p:cNvPr>
          <p:cNvSpPr txBox="1"/>
          <p:nvPr/>
        </p:nvSpPr>
        <p:spPr>
          <a:xfrm>
            <a:off x="4266727" y="661104"/>
            <a:ext cx="14794548" cy="1323439"/>
          </a:xfrm>
          <a:prstGeom prst="rect">
            <a:avLst/>
          </a:prstGeom>
          <a:noFill/>
        </p:spPr>
        <p:txBody>
          <a:bodyPr wrap="square">
            <a:spAutoFit/>
          </a:bodyPr>
          <a:lstStyle/>
          <a:p>
            <a:r>
              <a:rPr lang="en-GB" sz="4000" b="1" dirty="0">
                <a:solidFill>
                  <a:srgbClr val="FF5A63"/>
                </a:solidFill>
                <a:latin typeface="Arial"/>
                <a:cs typeface="Arial"/>
                <a:hlinkClick r:id="rId14">
                  <a:extLst>
                    <a:ext uri="{A12FA001-AC4F-418D-AE19-62706E023703}">
                      <ahyp:hlinkClr xmlns:ahyp="http://schemas.microsoft.com/office/drawing/2018/hyperlinkcolor" val="tx"/>
                    </a:ext>
                  </a:extLst>
                </a:hlinkClick>
              </a:rPr>
              <a:t>Public API: the foundation for a digital ecosystem in Liechtenstein </a:t>
            </a:r>
            <a:endParaRPr lang="en-US" sz="4000" b="1" dirty="0">
              <a:solidFill>
                <a:srgbClr val="FF5A63"/>
              </a:solidFill>
              <a:latin typeface="Arial"/>
              <a:cs typeface="Arial"/>
            </a:endParaRPr>
          </a:p>
        </p:txBody>
      </p:sp>
      <p:pic>
        <p:nvPicPr>
          <p:cNvPr id="13" name="Gráfico 13" descr="Robot">
            <a:extLst>
              <a:ext uri="{FF2B5EF4-FFF2-40B4-BE49-F238E27FC236}">
                <a16:creationId xmlns:a16="http://schemas.microsoft.com/office/drawing/2014/main" id="{A0254103-F9A6-57DA-DD10-4C23683E63CE}"/>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878820" y="6672792"/>
            <a:ext cx="914400" cy="914400"/>
          </a:xfrm>
          <a:prstGeom prst="rect">
            <a:avLst/>
          </a:prstGeom>
        </p:spPr>
      </p:pic>
      <p:pic>
        <p:nvPicPr>
          <p:cNvPr id="4" name="Picture 2">
            <a:extLst>
              <a:ext uri="{FF2B5EF4-FFF2-40B4-BE49-F238E27FC236}">
                <a16:creationId xmlns:a16="http://schemas.microsoft.com/office/drawing/2014/main" id="{0A23C5DA-A3B9-0A4D-F635-B085286CAB6F}"/>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105469" y="3250156"/>
            <a:ext cx="1186656" cy="1186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5741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ound Diagonal Corner of Rectangle 8">
            <a:extLst>
              <a:ext uri="{FF2B5EF4-FFF2-40B4-BE49-F238E27FC236}">
                <a16:creationId xmlns:a16="http://schemas.microsoft.com/office/drawing/2014/main" id="{10F77875-AEBE-B697-88CA-E8B5A79179BA}"/>
              </a:ext>
            </a:extLst>
          </p:cNvPr>
          <p:cNvSpPr/>
          <p:nvPr/>
        </p:nvSpPr>
        <p:spPr>
          <a:xfrm flipH="1">
            <a:off x="10052050" y="2796544"/>
            <a:ext cx="9214216" cy="7181131"/>
          </a:xfrm>
          <a:prstGeom prst="round2DiagRect">
            <a:avLst/>
          </a:prstGeom>
          <a:solidFill>
            <a:schemeClr val="accent1"/>
          </a:solidFill>
          <a:ln w="82550">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sp>
        <p:nvSpPr>
          <p:cNvPr id="62" name="Round Diagonal Corner of Rectangle 25">
            <a:extLst>
              <a:ext uri="{FF2B5EF4-FFF2-40B4-BE49-F238E27FC236}">
                <a16:creationId xmlns:a16="http://schemas.microsoft.com/office/drawing/2014/main" id="{06C1F5A1-CAEE-E9BF-C8DC-DACC22671707}"/>
              </a:ext>
            </a:extLst>
          </p:cNvPr>
          <p:cNvSpPr/>
          <p:nvPr/>
        </p:nvSpPr>
        <p:spPr>
          <a:xfrm>
            <a:off x="654641" y="2757858"/>
            <a:ext cx="9026352" cy="7167191"/>
          </a:xfrm>
          <a:prstGeom prst="round2DiagRect">
            <a:avLst/>
          </a:prstGeom>
          <a:solidFill>
            <a:srgbClr val="FFFEFB"/>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sp>
        <p:nvSpPr>
          <p:cNvPr id="2" name="object 24">
            <a:extLst>
              <a:ext uri="{FF2B5EF4-FFF2-40B4-BE49-F238E27FC236}">
                <a16:creationId xmlns:a16="http://schemas.microsoft.com/office/drawing/2014/main" id="{F1D515B1-304D-F2B3-3F99-59EC14319302}"/>
              </a:ext>
            </a:extLst>
          </p:cNvPr>
          <p:cNvSpPr txBox="1"/>
          <p:nvPr/>
        </p:nvSpPr>
        <p:spPr>
          <a:xfrm>
            <a:off x="1794945" y="3196432"/>
            <a:ext cx="4733121" cy="628377"/>
          </a:xfrm>
          <a:prstGeom prst="rect">
            <a:avLst/>
          </a:prstGeom>
        </p:spPr>
        <p:txBody>
          <a:bodyPr vert="horz" wrap="square" lIns="0" tIns="12700" rIns="0" bIns="0" rtlCol="0">
            <a:spAutoFit/>
          </a:bodyPr>
          <a:lstStyle/>
          <a:p>
            <a:pPr marL="12700" algn="l">
              <a:lnSpc>
                <a:spcPct val="100000"/>
              </a:lnSpc>
              <a:spcBef>
                <a:spcPts val="100"/>
              </a:spcBef>
            </a:pPr>
            <a:r>
              <a:rPr lang="en-US" sz="4000" dirty="0">
                <a:solidFill>
                  <a:srgbClr val="FF5A63"/>
                </a:solidFill>
                <a:latin typeface="Arial"/>
                <a:cs typeface="Arial"/>
              </a:rPr>
              <a:t>Results and benefits</a:t>
            </a:r>
          </a:p>
        </p:txBody>
      </p:sp>
      <p:sp>
        <p:nvSpPr>
          <p:cNvPr id="79" name="object 24">
            <a:extLst>
              <a:ext uri="{FF2B5EF4-FFF2-40B4-BE49-F238E27FC236}">
                <a16:creationId xmlns:a16="http://schemas.microsoft.com/office/drawing/2014/main" id="{24F9164C-22D7-B798-5467-0371BFD7FCEF}"/>
              </a:ext>
            </a:extLst>
          </p:cNvPr>
          <p:cNvSpPr txBox="1"/>
          <p:nvPr/>
        </p:nvSpPr>
        <p:spPr>
          <a:xfrm>
            <a:off x="11622180" y="3005652"/>
            <a:ext cx="5540449" cy="751488"/>
          </a:xfrm>
          <a:prstGeom prst="rect">
            <a:avLst/>
          </a:prstGeom>
        </p:spPr>
        <p:txBody>
          <a:bodyPr vert="horz" wrap="square" lIns="0" tIns="12700" rIns="0" bIns="0" rtlCol="0">
            <a:spAutoFit/>
          </a:bodyPr>
          <a:lstStyle/>
          <a:p>
            <a:pPr marL="12700" algn="l">
              <a:lnSpc>
                <a:spcPct val="100000"/>
              </a:lnSpc>
              <a:spcBef>
                <a:spcPts val="100"/>
              </a:spcBef>
            </a:pPr>
            <a:r>
              <a:rPr lang="en-US" sz="4800" dirty="0">
                <a:solidFill>
                  <a:srgbClr val="FFFEFB"/>
                </a:solidFill>
                <a:latin typeface="Arial"/>
                <a:cs typeface="Arial"/>
              </a:rPr>
              <a:t>Lessons learnt</a:t>
            </a:r>
          </a:p>
        </p:txBody>
      </p:sp>
      <p:pic>
        <p:nvPicPr>
          <p:cNvPr id="3" name="Picture 2">
            <a:hlinkClick r:id="rId3"/>
            <a:extLst>
              <a:ext uri="{FF2B5EF4-FFF2-40B4-BE49-F238E27FC236}">
                <a16:creationId xmlns:a16="http://schemas.microsoft.com/office/drawing/2014/main" id="{110FF6EA-757B-31E7-D80B-200C42ED55FD}"/>
              </a:ext>
            </a:extLst>
          </p:cNvPr>
          <p:cNvPicPr>
            <a:picLocks noChangeAspect="1"/>
          </p:cNvPicPr>
          <p:nvPr/>
        </p:nvPicPr>
        <p:blipFill>
          <a:blip r:embed="rId4"/>
          <a:stretch>
            <a:fillRect/>
          </a:stretch>
        </p:blipFill>
        <p:spPr>
          <a:xfrm>
            <a:off x="374650" y="2903663"/>
            <a:ext cx="1249829" cy="1231141"/>
          </a:xfrm>
          <a:prstGeom prst="rect">
            <a:avLst/>
          </a:prstGeom>
        </p:spPr>
      </p:pic>
      <p:pic>
        <p:nvPicPr>
          <p:cNvPr id="4" name="Picture 118">
            <a:extLst>
              <a:ext uri="{FF2B5EF4-FFF2-40B4-BE49-F238E27FC236}">
                <a16:creationId xmlns:a16="http://schemas.microsoft.com/office/drawing/2014/main" id="{E0C19225-5A1E-46CC-21FE-C8D89819B9B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6960" y="2952185"/>
            <a:ext cx="1122157" cy="1134095"/>
          </a:xfrm>
          <a:prstGeom prst="rect">
            <a:avLst/>
          </a:prstGeom>
          <a:noFill/>
          <a:ln>
            <a:noFill/>
          </a:ln>
        </p:spPr>
      </p:pic>
      <p:sp>
        <p:nvSpPr>
          <p:cNvPr id="12" name="object 12">
            <a:extLst>
              <a:ext uri="{FF2B5EF4-FFF2-40B4-BE49-F238E27FC236}">
                <a16:creationId xmlns:a16="http://schemas.microsoft.com/office/drawing/2014/main" id="{A38B4CF2-6CC2-2928-39F4-43F5E83996F6}"/>
              </a:ext>
            </a:extLst>
          </p:cNvPr>
          <p:cNvSpPr txBox="1"/>
          <p:nvPr/>
        </p:nvSpPr>
        <p:spPr>
          <a:xfrm>
            <a:off x="886039" y="4286250"/>
            <a:ext cx="8556411" cy="3969805"/>
          </a:xfrm>
          <a:prstGeom prst="rect">
            <a:avLst/>
          </a:prstGeom>
        </p:spPr>
        <p:txBody>
          <a:bodyPr vert="horz" wrap="square" lIns="0" tIns="8255" rIns="0" bIns="0" rtlCol="0">
            <a:spAutoFit/>
          </a:bodyPr>
          <a:lstStyle/>
          <a:p>
            <a:pPr algn="just">
              <a:spcAft>
                <a:spcPts val="300"/>
              </a:spcAft>
            </a:pPr>
            <a:r>
              <a:rPr lang="en-GB" sz="1999" b="1" spc="-10" dirty="0">
                <a:solidFill>
                  <a:srgbClr val="FF5A63"/>
                </a:solidFill>
                <a:latin typeface="Arial"/>
                <a:cs typeface="Arial"/>
              </a:rPr>
              <a:t>Optimised digital business processes</a:t>
            </a:r>
          </a:p>
          <a:p>
            <a:pPr algn="just">
              <a:spcAft>
                <a:spcPts val="300"/>
              </a:spcAft>
            </a:pPr>
            <a:r>
              <a:rPr lang="en-GB" sz="2000" dirty="0"/>
              <a:t>The public API enables secure, standardised data exchange, improving workflow efficiency for SMEs and PSOs while reducing redundancy in digital interfaces</a:t>
            </a:r>
            <a:r>
              <a:rPr lang="en-GB" sz="1999" dirty="0">
                <a:effectLst/>
                <a:latin typeface="Arial" panose="020B0604020202020204" pitchFamily="34" charset="0"/>
                <a:ea typeface="Aptos" panose="020B0004020202020204" pitchFamily="34" charset="0"/>
                <a:cs typeface="Arial" panose="020B0604020202020204" pitchFamily="34" charset="0"/>
              </a:rPr>
              <a:t>.</a:t>
            </a:r>
          </a:p>
          <a:p>
            <a:pPr marL="0" marR="0" algn="just">
              <a:spcBef>
                <a:spcPts val="0"/>
              </a:spcBef>
              <a:spcAft>
                <a:spcPts val="600"/>
              </a:spcAft>
            </a:pPr>
            <a:r>
              <a:rPr lang="en-GB" sz="1999" b="1" spc="-10" dirty="0">
                <a:solidFill>
                  <a:srgbClr val="FF5A63"/>
                </a:solidFill>
                <a:latin typeface="Arial"/>
                <a:cs typeface="Arial"/>
              </a:rPr>
              <a:t>Stronger public-private digital ecosystem</a:t>
            </a:r>
          </a:p>
          <a:p>
            <a:pPr marL="0" marR="0" algn="just">
              <a:spcBef>
                <a:spcPts val="0"/>
              </a:spcBef>
              <a:spcAft>
                <a:spcPts val="600"/>
              </a:spcAft>
            </a:pPr>
            <a:r>
              <a:rPr lang="en-GB" sz="1999" dirty="0">
                <a:latin typeface="Arial" panose="020B0604020202020204" pitchFamily="34" charset="0"/>
                <a:cs typeface="Arial" panose="020B0604020202020204" pitchFamily="34" charset="0"/>
              </a:rPr>
              <a:t>The initiative fosters collaboration between SMEs, PSOs, and the public sector, ensuring a scalable and interoperable digital infrastructure that supports innovation.</a:t>
            </a:r>
            <a:endParaRPr lang="en-US" sz="1999" dirty="0">
              <a:latin typeface="Arial" panose="020B0604020202020204" pitchFamily="34" charset="0"/>
              <a:cs typeface="Arial" panose="020B0604020202020204" pitchFamily="34" charset="0"/>
            </a:endParaRPr>
          </a:p>
          <a:p>
            <a:pPr algn="just">
              <a:spcAft>
                <a:spcPts val="300"/>
              </a:spcAft>
            </a:pPr>
            <a:r>
              <a:rPr lang="en-GB" sz="1999" b="1" dirty="0">
                <a:solidFill>
                  <a:srgbClr val="FF5A63"/>
                </a:solidFill>
                <a:latin typeface="Arial" panose="020B0604020202020204" pitchFamily="34" charset="0"/>
                <a:cs typeface="Arial" panose="020B0604020202020204" pitchFamily="34" charset="0"/>
              </a:rPr>
              <a:t>Cost-effective digitalisation for SMEs</a:t>
            </a:r>
          </a:p>
          <a:p>
            <a:pPr algn="just">
              <a:spcAft>
                <a:spcPts val="300"/>
              </a:spcAft>
            </a:pPr>
            <a:r>
              <a:rPr lang="en-GB" sz="1999" dirty="0"/>
              <a:t>The shared infrastructure reduces the need for costly individual developments, allowing businesses to implement secure, scalable, and standardised digital solutions.</a:t>
            </a:r>
            <a:endParaRPr lang="en-GB" sz="1999" dirty="0">
              <a:effectLst/>
              <a:latin typeface="Arial" panose="020B0604020202020204" pitchFamily="34" charset="0"/>
              <a:ea typeface="Aptos" panose="020B0004020202020204" pitchFamily="34" charset="0"/>
              <a:cs typeface="Arial" panose="020B0604020202020204" pitchFamily="34" charset="0"/>
            </a:endParaRPr>
          </a:p>
        </p:txBody>
      </p:sp>
      <p:sp>
        <p:nvSpPr>
          <p:cNvPr id="5" name="object 30">
            <a:extLst>
              <a:ext uri="{FF2B5EF4-FFF2-40B4-BE49-F238E27FC236}">
                <a16:creationId xmlns:a16="http://schemas.microsoft.com/office/drawing/2014/main" id="{C4B7E6B0-4466-1C89-E625-B5FE53834778}"/>
              </a:ext>
            </a:extLst>
          </p:cNvPr>
          <p:cNvSpPr/>
          <p:nvPr/>
        </p:nvSpPr>
        <p:spPr>
          <a:xfrm>
            <a:off x="10101534" y="2855139"/>
            <a:ext cx="1292099" cy="1231141"/>
          </a:xfrm>
          <a:custGeom>
            <a:avLst/>
            <a:gdLst/>
            <a:ahLst/>
            <a:cxnLst/>
            <a:rect l="l" t="t" r="r" b="b"/>
            <a:pathLst>
              <a:path w="1524000" h="1338579">
                <a:moveTo>
                  <a:pt x="1524000" y="223038"/>
                </a:moveTo>
                <a:lnTo>
                  <a:pt x="1524000" y="1115166"/>
                </a:lnTo>
                <a:lnTo>
                  <a:pt x="1519468" y="1160115"/>
                </a:lnTo>
                <a:lnTo>
                  <a:pt x="1506472" y="1201982"/>
                </a:lnTo>
                <a:lnTo>
                  <a:pt x="1485908" y="1239868"/>
                </a:lnTo>
                <a:lnTo>
                  <a:pt x="1458673" y="1272877"/>
                </a:lnTo>
                <a:lnTo>
                  <a:pt x="1425664" y="1300112"/>
                </a:lnTo>
                <a:lnTo>
                  <a:pt x="1387778" y="1320676"/>
                </a:lnTo>
                <a:lnTo>
                  <a:pt x="1345911" y="1333672"/>
                </a:lnTo>
                <a:lnTo>
                  <a:pt x="1300961" y="1338204"/>
                </a:lnTo>
                <a:lnTo>
                  <a:pt x="0" y="1338204"/>
                </a:lnTo>
                <a:lnTo>
                  <a:pt x="0" y="0"/>
                </a:lnTo>
                <a:lnTo>
                  <a:pt x="1300961" y="0"/>
                </a:lnTo>
                <a:lnTo>
                  <a:pt x="1345911" y="4531"/>
                </a:lnTo>
                <a:lnTo>
                  <a:pt x="1387778" y="17527"/>
                </a:lnTo>
                <a:lnTo>
                  <a:pt x="1425664" y="38091"/>
                </a:lnTo>
                <a:lnTo>
                  <a:pt x="1458673" y="65326"/>
                </a:lnTo>
                <a:lnTo>
                  <a:pt x="1485908" y="98335"/>
                </a:lnTo>
                <a:lnTo>
                  <a:pt x="1506472" y="136221"/>
                </a:lnTo>
                <a:lnTo>
                  <a:pt x="1519468" y="178088"/>
                </a:lnTo>
                <a:lnTo>
                  <a:pt x="1524000" y="223038"/>
                </a:lnTo>
                <a:close/>
              </a:path>
            </a:pathLst>
          </a:custGeom>
          <a:solidFill>
            <a:srgbClr val="FFFEFB"/>
          </a:solidFill>
          <a:ln w="31750">
            <a:noFill/>
          </a:ln>
        </p:spPr>
        <p:txBody>
          <a:bodyPr wrap="square" lIns="0" tIns="0" rIns="0" bIns="0" rtlCol="0"/>
          <a:lstStyle/>
          <a:p>
            <a:endParaRPr dirty="0"/>
          </a:p>
        </p:txBody>
      </p:sp>
      <p:pic>
        <p:nvPicPr>
          <p:cNvPr id="48" name="Graphic 47">
            <a:extLst>
              <a:ext uri="{FF2B5EF4-FFF2-40B4-BE49-F238E27FC236}">
                <a16:creationId xmlns:a16="http://schemas.microsoft.com/office/drawing/2014/main" id="{84CB1F47-7D97-3768-1558-35F33152C91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330081" y="2966135"/>
            <a:ext cx="936729" cy="946694"/>
          </a:xfrm>
          <a:prstGeom prst="rect">
            <a:avLst/>
          </a:prstGeom>
        </p:spPr>
      </p:pic>
      <p:pic>
        <p:nvPicPr>
          <p:cNvPr id="8" name="Picture 7" descr="A blue cube on a black background&#10;&#10;Description automatically generated">
            <a:extLst>
              <a:ext uri="{FF2B5EF4-FFF2-40B4-BE49-F238E27FC236}">
                <a16:creationId xmlns:a16="http://schemas.microsoft.com/office/drawing/2014/main" id="{3651117A-B272-230F-54CA-781EC843D2B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807816" y="9142094"/>
            <a:ext cx="853336" cy="803139"/>
          </a:xfrm>
          <a:prstGeom prst="rect">
            <a:avLst/>
          </a:prstGeom>
        </p:spPr>
      </p:pic>
      <p:sp>
        <p:nvSpPr>
          <p:cNvPr id="6" name="object 2">
            <a:extLst>
              <a:ext uri="{FF2B5EF4-FFF2-40B4-BE49-F238E27FC236}">
                <a16:creationId xmlns:a16="http://schemas.microsoft.com/office/drawing/2014/main" id="{BE277BC8-A6D0-3130-6FC5-B3A935A4A41E}"/>
              </a:ext>
            </a:extLst>
          </p:cNvPr>
          <p:cNvSpPr/>
          <p:nvPr/>
        </p:nvSpPr>
        <p:spPr>
          <a:xfrm>
            <a:off x="3951203" y="277714"/>
            <a:ext cx="15315063" cy="2097504"/>
          </a:xfrm>
          <a:custGeom>
            <a:avLst/>
            <a:gdLst/>
            <a:ahLst/>
            <a:cxnLst/>
            <a:rect l="l" t="t" r="r" b="b"/>
            <a:pathLst>
              <a:path w="18480405" h="1031875">
                <a:moveTo>
                  <a:pt x="18480050" y="0"/>
                </a:moveTo>
                <a:lnTo>
                  <a:pt x="171926" y="0"/>
                </a:lnTo>
                <a:lnTo>
                  <a:pt x="126221" y="6141"/>
                </a:lnTo>
                <a:lnTo>
                  <a:pt x="85151" y="23473"/>
                </a:lnTo>
                <a:lnTo>
                  <a:pt x="50356" y="50356"/>
                </a:lnTo>
                <a:lnTo>
                  <a:pt x="23473" y="85152"/>
                </a:lnTo>
                <a:lnTo>
                  <a:pt x="6141" y="126223"/>
                </a:lnTo>
                <a:lnTo>
                  <a:pt x="0" y="171928"/>
                </a:lnTo>
                <a:lnTo>
                  <a:pt x="0" y="1031493"/>
                </a:lnTo>
                <a:lnTo>
                  <a:pt x="18308118" y="1031493"/>
                </a:lnTo>
                <a:lnTo>
                  <a:pt x="18353825" y="1025352"/>
                </a:lnTo>
                <a:lnTo>
                  <a:pt x="18394896" y="1008020"/>
                </a:lnTo>
                <a:lnTo>
                  <a:pt x="18429693" y="981136"/>
                </a:lnTo>
                <a:lnTo>
                  <a:pt x="18456577" y="946340"/>
                </a:lnTo>
                <a:lnTo>
                  <a:pt x="18473909" y="905269"/>
                </a:lnTo>
                <a:lnTo>
                  <a:pt x="18480050" y="859563"/>
                </a:lnTo>
                <a:lnTo>
                  <a:pt x="18480050" y="0"/>
                </a:lnTo>
                <a:close/>
              </a:path>
            </a:pathLst>
          </a:custGeom>
          <a:solidFill>
            <a:srgbClr val="FFFEFB"/>
          </a:solidFill>
        </p:spPr>
        <p:txBody>
          <a:bodyPr wrap="square" lIns="0" tIns="0" rIns="0" bIns="0" rtlCol="0"/>
          <a:lstStyle/>
          <a:p>
            <a:endParaRPr/>
          </a:p>
        </p:txBody>
      </p:sp>
      <p:sp>
        <p:nvSpPr>
          <p:cNvPr id="11" name="object 30">
            <a:extLst>
              <a:ext uri="{FF2B5EF4-FFF2-40B4-BE49-F238E27FC236}">
                <a16:creationId xmlns:a16="http://schemas.microsoft.com/office/drawing/2014/main" id="{B9823A3F-7264-A4A1-5717-06D0071AA03C}"/>
              </a:ext>
            </a:extLst>
          </p:cNvPr>
          <p:cNvSpPr/>
          <p:nvPr/>
        </p:nvSpPr>
        <p:spPr>
          <a:xfrm>
            <a:off x="0" y="203265"/>
            <a:ext cx="4105751" cy="2068256"/>
          </a:xfrm>
          <a:custGeom>
            <a:avLst/>
            <a:gdLst/>
            <a:ahLst/>
            <a:cxnLst/>
            <a:rect l="l" t="t" r="r" b="b"/>
            <a:pathLst>
              <a:path w="1524000" h="1338579">
                <a:moveTo>
                  <a:pt x="1524000" y="223038"/>
                </a:moveTo>
                <a:lnTo>
                  <a:pt x="1524000" y="1115166"/>
                </a:lnTo>
                <a:lnTo>
                  <a:pt x="1519468" y="1160115"/>
                </a:lnTo>
                <a:lnTo>
                  <a:pt x="1506472" y="1201982"/>
                </a:lnTo>
                <a:lnTo>
                  <a:pt x="1485908" y="1239868"/>
                </a:lnTo>
                <a:lnTo>
                  <a:pt x="1458673" y="1272877"/>
                </a:lnTo>
                <a:lnTo>
                  <a:pt x="1425664" y="1300112"/>
                </a:lnTo>
                <a:lnTo>
                  <a:pt x="1387778" y="1320676"/>
                </a:lnTo>
                <a:lnTo>
                  <a:pt x="1345911" y="1333672"/>
                </a:lnTo>
                <a:lnTo>
                  <a:pt x="1300961" y="1338204"/>
                </a:lnTo>
                <a:lnTo>
                  <a:pt x="0" y="1338204"/>
                </a:lnTo>
                <a:lnTo>
                  <a:pt x="0" y="0"/>
                </a:lnTo>
                <a:lnTo>
                  <a:pt x="1300961" y="0"/>
                </a:lnTo>
                <a:lnTo>
                  <a:pt x="1345911" y="4531"/>
                </a:lnTo>
                <a:lnTo>
                  <a:pt x="1387778" y="17527"/>
                </a:lnTo>
                <a:lnTo>
                  <a:pt x="1425664" y="38091"/>
                </a:lnTo>
                <a:lnTo>
                  <a:pt x="1458673" y="65326"/>
                </a:lnTo>
                <a:lnTo>
                  <a:pt x="1485908" y="98335"/>
                </a:lnTo>
                <a:lnTo>
                  <a:pt x="1506472" y="136221"/>
                </a:lnTo>
                <a:lnTo>
                  <a:pt x="1519468" y="178088"/>
                </a:lnTo>
                <a:lnTo>
                  <a:pt x="1524000" y="223038"/>
                </a:lnTo>
                <a:close/>
              </a:path>
            </a:pathLst>
          </a:custGeom>
          <a:solidFill>
            <a:srgbClr val="FF5A63"/>
          </a:solidFill>
          <a:ln w="31750">
            <a:noFill/>
          </a:ln>
        </p:spPr>
        <p:txBody>
          <a:bodyPr wrap="square" lIns="0" tIns="0" rIns="0" bIns="0" rtlCol="0"/>
          <a:lstStyle/>
          <a:p>
            <a:endParaRPr dirty="0"/>
          </a:p>
        </p:txBody>
      </p:sp>
      <p:sp>
        <p:nvSpPr>
          <p:cNvPr id="15" name="object 18">
            <a:extLst>
              <a:ext uri="{FF2B5EF4-FFF2-40B4-BE49-F238E27FC236}">
                <a16:creationId xmlns:a16="http://schemas.microsoft.com/office/drawing/2014/main" id="{00E4CB61-F934-787A-7523-A065F1FBDC4E}"/>
              </a:ext>
            </a:extLst>
          </p:cNvPr>
          <p:cNvSpPr txBox="1">
            <a:spLocks/>
          </p:cNvSpPr>
          <p:nvPr/>
        </p:nvSpPr>
        <p:spPr>
          <a:xfrm>
            <a:off x="219551" y="439593"/>
            <a:ext cx="3886200" cy="1674817"/>
          </a:xfrm>
          <a:prstGeom prst="rect">
            <a:avLst/>
          </a:prstGeom>
        </p:spPr>
        <p:txBody>
          <a:bodyPr vert="horz" wrap="square" lIns="0" tIns="12700" rIns="0" bIns="0" rtlCol="0">
            <a:spAutoFit/>
          </a:bodyPr>
          <a:lstStyle>
            <a:lvl1pPr>
              <a:defRPr sz="5000" b="1" i="0">
                <a:solidFill>
                  <a:srgbClr val="F7F6F1"/>
                </a:solidFill>
                <a:latin typeface="Arial"/>
                <a:ea typeface="+mj-ea"/>
                <a:cs typeface="Arial"/>
              </a:defRPr>
            </a:lvl1pPr>
          </a:lstStyle>
          <a:p>
            <a:pPr marL="12700" algn="ctr">
              <a:spcBef>
                <a:spcPts val="100"/>
              </a:spcBef>
            </a:pPr>
            <a:r>
              <a:rPr lang="en-US" sz="5400" dirty="0">
                <a:solidFill>
                  <a:srgbClr val="FFFEFB"/>
                </a:solidFill>
              </a:rPr>
              <a:t>Good practices</a:t>
            </a:r>
            <a:endParaRPr lang="en-US" sz="5400" b="1" dirty="0">
              <a:solidFill>
                <a:srgbClr val="FFFEFB"/>
              </a:solidFill>
              <a:latin typeface="Arial"/>
              <a:cs typeface="Arial"/>
            </a:endParaRPr>
          </a:p>
        </p:txBody>
      </p:sp>
      <p:sp>
        <p:nvSpPr>
          <p:cNvPr id="17" name="TextBox 16">
            <a:extLst>
              <a:ext uri="{FF2B5EF4-FFF2-40B4-BE49-F238E27FC236}">
                <a16:creationId xmlns:a16="http://schemas.microsoft.com/office/drawing/2014/main" id="{C027A755-276D-02D7-C1A0-F90F6F4A2F5F}"/>
              </a:ext>
            </a:extLst>
          </p:cNvPr>
          <p:cNvSpPr txBox="1"/>
          <p:nvPr/>
        </p:nvSpPr>
        <p:spPr>
          <a:xfrm>
            <a:off x="10509250" y="4068179"/>
            <a:ext cx="8552025" cy="5844613"/>
          </a:xfrm>
          <a:prstGeom prst="rect">
            <a:avLst/>
          </a:prstGeom>
          <a:noFill/>
        </p:spPr>
        <p:txBody>
          <a:bodyPr wrap="square" rtlCol="0">
            <a:spAutoFit/>
          </a:bodyPr>
          <a:lstStyle/>
          <a:p>
            <a:pPr marL="285750" indent="-285750" algn="just">
              <a:lnSpc>
                <a:spcPct val="120000"/>
              </a:lnSpc>
              <a:spcAft>
                <a:spcPts val="1200"/>
              </a:spcAft>
              <a:buFont typeface="Wingdings" panose="05000000000000000000" pitchFamily="2" charset="2"/>
              <a:buChar char="ü"/>
            </a:pPr>
            <a:r>
              <a:rPr lang="en-GB" sz="2000" b="1" dirty="0">
                <a:solidFill>
                  <a:schemeClr val="bg2"/>
                </a:solidFill>
                <a:latin typeface="Arial" panose="020B0604020202020204" pitchFamily="34" charset="0"/>
                <a:cs typeface="Arial" panose="020B0604020202020204" pitchFamily="34" charset="0"/>
              </a:rPr>
              <a:t>Invest in robust planning: </a:t>
            </a:r>
            <a:r>
              <a:rPr lang="en-GB" sz="2000" dirty="0">
                <a:solidFill>
                  <a:schemeClr val="bg2"/>
                </a:solidFill>
                <a:latin typeface="Arial" panose="020B0604020202020204" pitchFamily="34" charset="0"/>
                <a:cs typeface="Arial" panose="020B0604020202020204" pitchFamily="34" charset="0"/>
              </a:rPr>
              <a:t>a strategic planning phase ensures that project objectives align with long-term goals and stakeholder needs</a:t>
            </a:r>
            <a:r>
              <a:rPr lang="en-GB" sz="2000" b="1" dirty="0">
                <a:solidFill>
                  <a:schemeClr val="bg2"/>
                </a:solidFill>
                <a:latin typeface="Arial" panose="020B0604020202020204" pitchFamily="34" charset="0"/>
                <a:cs typeface="Arial" panose="020B0604020202020204" pitchFamily="34" charset="0"/>
              </a:rPr>
              <a:t>.</a:t>
            </a:r>
          </a:p>
          <a:p>
            <a:pPr marL="285750" indent="-285750" algn="just">
              <a:lnSpc>
                <a:spcPct val="120000"/>
              </a:lnSpc>
              <a:spcAft>
                <a:spcPts val="1200"/>
              </a:spcAft>
              <a:buFont typeface="Wingdings" panose="05000000000000000000" pitchFamily="2" charset="2"/>
              <a:buChar char="ü"/>
            </a:pPr>
            <a:r>
              <a:rPr lang="en-GB" sz="2000" b="1" dirty="0">
                <a:solidFill>
                  <a:schemeClr val="bg2"/>
                </a:solidFill>
                <a:latin typeface="Arial" panose="020B0604020202020204" pitchFamily="34" charset="0"/>
                <a:cs typeface="Arial" panose="020B0604020202020204" pitchFamily="34" charset="0"/>
              </a:rPr>
              <a:t>Adapt flexibly based on findings: </a:t>
            </a:r>
            <a:r>
              <a:rPr lang="en-GB" sz="2000" dirty="0">
                <a:solidFill>
                  <a:schemeClr val="bg2"/>
                </a:solidFill>
                <a:latin typeface="Arial" panose="020B0604020202020204" pitchFamily="34" charset="0"/>
                <a:cs typeface="Arial" panose="020B0604020202020204" pitchFamily="34" charset="0"/>
              </a:rPr>
              <a:t>an iterative approach allows adjustments to processes, scope, and solutions based on real-world insights and challenges.</a:t>
            </a:r>
          </a:p>
          <a:p>
            <a:pPr marL="285750" indent="-285750" algn="just">
              <a:lnSpc>
                <a:spcPct val="120000"/>
              </a:lnSpc>
              <a:spcAft>
                <a:spcPts val="1200"/>
              </a:spcAft>
              <a:buFont typeface="Wingdings" panose="05000000000000000000" pitchFamily="2" charset="2"/>
              <a:buChar char="ü"/>
            </a:pPr>
            <a:r>
              <a:rPr lang="en-GB" sz="2000" b="1" dirty="0">
                <a:solidFill>
                  <a:schemeClr val="bg2"/>
                </a:solidFill>
                <a:latin typeface="Arial" panose="020B0604020202020204" pitchFamily="34" charset="0"/>
                <a:cs typeface="Arial" panose="020B0604020202020204" pitchFamily="34" charset="0"/>
              </a:rPr>
              <a:t>Leverage qualitative interviews early: </a:t>
            </a:r>
            <a:r>
              <a:rPr lang="en-GB" sz="2000" dirty="0">
                <a:solidFill>
                  <a:schemeClr val="bg2"/>
                </a:solidFill>
                <a:latin typeface="Arial" panose="020B0604020202020204" pitchFamily="34" charset="0"/>
                <a:cs typeface="Arial" panose="020B0604020202020204" pitchFamily="34" charset="0"/>
              </a:rPr>
              <a:t>engaging stakeholders through interviews helped uncover key pain points and digital infrastructure needs</a:t>
            </a:r>
            <a:r>
              <a:rPr lang="en-GB" sz="2000" b="1" dirty="0">
                <a:solidFill>
                  <a:schemeClr val="bg2"/>
                </a:solidFill>
                <a:latin typeface="Arial" panose="020B0604020202020204" pitchFamily="34" charset="0"/>
                <a:cs typeface="Arial" panose="020B0604020202020204" pitchFamily="34" charset="0"/>
              </a:rPr>
              <a:t>.</a:t>
            </a:r>
          </a:p>
          <a:p>
            <a:pPr marL="285750" indent="-285750" algn="just">
              <a:lnSpc>
                <a:spcPct val="120000"/>
              </a:lnSpc>
              <a:spcAft>
                <a:spcPts val="1200"/>
              </a:spcAft>
              <a:buFont typeface="Wingdings" panose="05000000000000000000" pitchFamily="2" charset="2"/>
              <a:buChar char="ü"/>
            </a:pPr>
            <a:r>
              <a:rPr lang="en-GB" sz="2000" b="1" dirty="0">
                <a:solidFill>
                  <a:schemeClr val="bg2"/>
                </a:solidFill>
                <a:latin typeface="Arial" panose="020B0604020202020204" pitchFamily="34" charset="0"/>
                <a:cs typeface="Arial" panose="020B0604020202020204" pitchFamily="34" charset="0"/>
              </a:rPr>
              <a:t>Ensure strategic stakeholder communication: c</a:t>
            </a:r>
            <a:r>
              <a:rPr lang="en-GB" sz="2000" dirty="0">
                <a:solidFill>
                  <a:schemeClr val="bg2"/>
                </a:solidFill>
                <a:latin typeface="Arial" panose="020B0604020202020204" pitchFamily="34" charset="0"/>
                <a:cs typeface="Arial" panose="020B0604020202020204" pitchFamily="34" charset="0"/>
              </a:rPr>
              <a:t>learly articulating objectives and processes enhances collaboration and ensures stakeholder contributions are meaningful </a:t>
            </a:r>
            <a:r>
              <a:rPr lang="en-GB" sz="2000">
                <a:solidFill>
                  <a:schemeClr val="bg2"/>
                </a:solidFill>
                <a:latin typeface="Arial" panose="020B0604020202020204" pitchFamily="34" charset="0"/>
                <a:cs typeface="Arial" panose="020B0604020202020204" pitchFamily="34" charset="0"/>
              </a:rPr>
              <a:t>and aligned.</a:t>
            </a:r>
            <a:endParaRPr lang="en-GB" sz="2000" dirty="0">
              <a:solidFill>
                <a:schemeClr val="bg2"/>
              </a:solidFill>
              <a:latin typeface="Arial" panose="020B0604020202020204" pitchFamily="34" charset="0"/>
              <a:cs typeface="Arial" panose="020B0604020202020204" pitchFamily="34" charset="0"/>
            </a:endParaRPr>
          </a:p>
          <a:p>
            <a:pPr marL="285750" indent="-285750" algn="just">
              <a:lnSpc>
                <a:spcPct val="120000"/>
              </a:lnSpc>
              <a:spcAft>
                <a:spcPts val="1200"/>
              </a:spcAft>
              <a:buFont typeface="Wingdings" panose="05000000000000000000" pitchFamily="2" charset="2"/>
              <a:buChar char="ü"/>
            </a:pPr>
            <a:r>
              <a:rPr lang="en-GB" sz="2000" b="1" dirty="0">
                <a:solidFill>
                  <a:schemeClr val="bg2"/>
                </a:solidFill>
                <a:latin typeface="Arial" panose="020B0604020202020204" pitchFamily="34" charset="0"/>
                <a:cs typeface="Arial" panose="020B0604020202020204" pitchFamily="34" charset="0"/>
              </a:rPr>
              <a:t>Recognise and expand potential early: r</a:t>
            </a:r>
            <a:r>
              <a:rPr lang="en-GB" sz="2000" dirty="0">
                <a:solidFill>
                  <a:schemeClr val="bg2"/>
                </a:solidFill>
                <a:latin typeface="Arial" panose="020B0604020202020204" pitchFamily="34" charset="0"/>
                <a:cs typeface="Arial" panose="020B0604020202020204" pitchFamily="34" charset="0"/>
              </a:rPr>
              <a:t>emaining open to broader applications of the project can increase impact and scalability beyond the initial scope.</a:t>
            </a:r>
          </a:p>
        </p:txBody>
      </p:sp>
      <p:sp>
        <p:nvSpPr>
          <p:cNvPr id="13" name="Round Diagonal Corner of Rectangle 25">
            <a:extLst>
              <a:ext uri="{FF2B5EF4-FFF2-40B4-BE49-F238E27FC236}">
                <a16:creationId xmlns:a16="http://schemas.microsoft.com/office/drawing/2014/main" id="{78716ED1-1728-4530-8308-CF53B0A644D8}"/>
              </a:ext>
            </a:extLst>
          </p:cNvPr>
          <p:cNvSpPr/>
          <p:nvPr/>
        </p:nvSpPr>
        <p:spPr>
          <a:xfrm>
            <a:off x="654641" y="8617708"/>
            <a:ext cx="9026352" cy="1231142"/>
          </a:xfrm>
          <a:prstGeom prst="round2DiagRect">
            <a:avLst>
              <a:gd name="adj1" fmla="val 41188"/>
              <a:gd name="adj2" fmla="val 0"/>
            </a:avLst>
          </a:prstGeom>
          <a:solidFill>
            <a:schemeClr val="accent1"/>
          </a:solidFill>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GR" dirty="0"/>
          </a:p>
        </p:txBody>
      </p:sp>
      <p:sp>
        <p:nvSpPr>
          <p:cNvPr id="19" name="TextBox 18">
            <a:extLst>
              <a:ext uri="{FF2B5EF4-FFF2-40B4-BE49-F238E27FC236}">
                <a16:creationId xmlns:a16="http://schemas.microsoft.com/office/drawing/2014/main" id="{3D76756B-C53C-1586-FC44-0DF4C8EA3E2B}"/>
              </a:ext>
            </a:extLst>
          </p:cNvPr>
          <p:cNvSpPr txBox="1"/>
          <p:nvPr/>
        </p:nvSpPr>
        <p:spPr>
          <a:xfrm>
            <a:off x="779029" y="8808347"/>
            <a:ext cx="8663421" cy="923330"/>
          </a:xfrm>
          <a:prstGeom prst="rect">
            <a:avLst/>
          </a:prstGeom>
          <a:noFill/>
        </p:spPr>
        <p:txBody>
          <a:bodyPr wrap="square" rtlCol="0">
            <a:spAutoFit/>
          </a:bodyPr>
          <a:lstStyle/>
          <a:p>
            <a:pPr algn="just">
              <a:spcAft>
                <a:spcPts val="600"/>
              </a:spcAft>
            </a:pPr>
            <a:r>
              <a:rPr lang="en-GB" b="1" dirty="0">
                <a:solidFill>
                  <a:schemeClr val="bg2"/>
                </a:solidFill>
                <a:latin typeface="Arial" panose="020B0604020202020204" pitchFamily="34" charset="0"/>
                <a:cs typeface="Arial" panose="020B0604020202020204" pitchFamily="34" charset="0"/>
              </a:rPr>
              <a:t>Over 50 institutions (SMEs &amp; PSOs) were surveyed, and 8 industry experts contributed insights, ensuring a comprehensive, data-driven foundation </a:t>
            </a:r>
            <a:r>
              <a:rPr lang="en-GB" dirty="0">
                <a:solidFill>
                  <a:schemeClr val="bg2"/>
                </a:solidFill>
                <a:latin typeface="Arial" panose="020B0604020202020204" pitchFamily="34" charset="0"/>
                <a:cs typeface="Arial" panose="020B0604020202020204" pitchFamily="34" charset="0"/>
              </a:rPr>
              <a:t>for the public API’s development.</a:t>
            </a:r>
            <a:endParaRPr lang="en-US" dirty="0">
              <a:solidFill>
                <a:schemeClr val="bg2"/>
              </a:solidFill>
              <a:latin typeface="Arial" panose="020B0604020202020204" pitchFamily="34" charset="0"/>
              <a:cs typeface="Arial" panose="020B0604020202020204" pitchFamily="34" charset="0"/>
            </a:endParaRPr>
          </a:p>
        </p:txBody>
      </p:sp>
      <p:sp>
        <p:nvSpPr>
          <p:cNvPr id="9" name="CuadroTexto 9">
            <a:extLst>
              <a:ext uri="{FF2B5EF4-FFF2-40B4-BE49-F238E27FC236}">
                <a16:creationId xmlns:a16="http://schemas.microsoft.com/office/drawing/2014/main" id="{27BA09F0-7DB5-1B92-5F5D-CDC52A6251C0}"/>
              </a:ext>
            </a:extLst>
          </p:cNvPr>
          <p:cNvSpPr txBox="1"/>
          <p:nvPr/>
        </p:nvSpPr>
        <p:spPr>
          <a:xfrm>
            <a:off x="4266727" y="661104"/>
            <a:ext cx="14794548" cy="1323439"/>
          </a:xfrm>
          <a:prstGeom prst="rect">
            <a:avLst/>
          </a:prstGeom>
          <a:noFill/>
        </p:spPr>
        <p:txBody>
          <a:bodyPr wrap="square">
            <a:spAutoFit/>
          </a:bodyPr>
          <a:lstStyle/>
          <a:p>
            <a:r>
              <a:rPr lang="en-GB" sz="4000" b="1" dirty="0">
                <a:solidFill>
                  <a:srgbClr val="FF5A63"/>
                </a:solidFill>
                <a:latin typeface="Arial"/>
                <a:cs typeface="Arial"/>
                <a:hlinkClick r:id="rId10">
                  <a:extLst>
                    <a:ext uri="{A12FA001-AC4F-418D-AE19-62706E023703}">
                      <ahyp:hlinkClr xmlns:ahyp="http://schemas.microsoft.com/office/drawing/2018/hyperlinkcolor" val="tx"/>
                    </a:ext>
                  </a:extLst>
                </a:hlinkClick>
              </a:rPr>
              <a:t>Public API: the foundation for a digital ecosystem in Liechtenstein </a:t>
            </a:r>
            <a:endParaRPr lang="en-US" sz="4000" b="1" dirty="0">
              <a:solidFill>
                <a:srgbClr val="FF5A63"/>
              </a:solidFill>
              <a:latin typeface="Arial"/>
              <a:cs typeface="Arial"/>
            </a:endParaRPr>
          </a:p>
        </p:txBody>
      </p:sp>
    </p:spTree>
    <p:extLst>
      <p:ext uri="{BB962C8B-B14F-4D97-AF65-F5344CB8AC3E}">
        <p14:creationId xmlns:p14="http://schemas.microsoft.com/office/powerpoint/2010/main" val="974005614"/>
      </p:ext>
    </p:extLst>
  </p:cSld>
  <p:clrMapOvr>
    <a:masterClrMapping/>
  </p:clrMapOvr>
</p:sld>
</file>

<file path=ppt/theme/theme1.xml><?xml version="1.0" encoding="utf-8"?>
<a:theme xmlns:a="http://schemas.openxmlformats.org/drawingml/2006/main" name="Office Theme">
  <a:themeElements>
    <a:clrScheme name="EDIH">
      <a:dk1>
        <a:srgbClr val="000000"/>
      </a:dk1>
      <a:lt1>
        <a:srgbClr val="F6EFEB"/>
      </a:lt1>
      <a:dk2>
        <a:srgbClr val="000000"/>
      </a:dk2>
      <a:lt2>
        <a:srgbClr val="F7F6F1"/>
      </a:lt2>
      <a:accent1>
        <a:srgbClr val="FF5A63"/>
      </a:accent1>
      <a:accent2>
        <a:srgbClr val="0064FF"/>
      </a:accent2>
      <a:accent3>
        <a:srgbClr val="FFCF00"/>
      </a:accent3>
      <a:accent4>
        <a:srgbClr val="934B4F"/>
      </a:accent4>
      <a:accent5>
        <a:srgbClr val="8EA2AC"/>
      </a:accent5>
      <a:accent6>
        <a:srgbClr val="4E0E00"/>
      </a:accent6>
      <a:hlink>
        <a:srgbClr val="0064FF"/>
      </a:hlink>
      <a:folHlink>
        <a:srgbClr val="FFCF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1752</TotalTime>
  <Words>1208</Words>
  <Application>Microsoft Office PowerPoint</Application>
  <PresentationFormat>Custom</PresentationFormat>
  <Paragraphs>100</Paragraphs>
  <Slides>9</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Aptos</vt:lpstr>
      <vt:lpstr>Arial</vt:lpstr>
      <vt:lpstr>Arial Black</vt:lpstr>
      <vt:lpstr>Calibri</vt:lpstr>
      <vt:lpstr>EC Square Sans Cond Pro</vt:lpstr>
      <vt:lpstr>Wingdings</vt:lpstr>
      <vt:lpstr>Office Theme</vt:lpstr>
      <vt:lpstr>PowerPoint Presentation</vt:lpstr>
      <vt:lpstr>Liechtenstein</vt:lpstr>
      <vt:lpstr>Network overview: 2 members – 1 EDIH</vt:lpstr>
      <vt:lpstr>Network overview: 2 members – 1 SoE</vt:lpstr>
      <vt:lpstr>Services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GKOURMA Adriana</cp:lastModifiedBy>
  <cp:revision>126</cp:revision>
  <dcterms:created xsi:type="dcterms:W3CDTF">2024-01-26T07:25:23Z</dcterms:created>
  <dcterms:modified xsi:type="dcterms:W3CDTF">2025-04-07T08:00:55Z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2024-01-25T00:00:00Z</vt:filetime>
  </property>
  <property fmtid="{D5CDD505-2E9C-101B-9397-08002B2CF9AE}" pid="3" name="LastSaved">
    <vt:filetime>2024-01-26T00:00:00Z</vt:filetime>
  </property>
  <property fmtid="{D5CDD505-2E9C-101B-9397-08002B2CF9AE}" pid="4" name="Producer">
    <vt:lpwstr>macOS Version 13.5.2 (Build 22G91) Quartz PDFContext</vt:lpwstr>
  </property>
</Properties>
</file>