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4"/>
  </p:notesMasterIdLst>
  <p:handoutMasterIdLst>
    <p:handoutMasterId r:id="rId15"/>
  </p:handoutMasterIdLst>
  <p:sldIdLst>
    <p:sldId id="325" r:id="rId6"/>
    <p:sldId id="324" r:id="rId7"/>
    <p:sldId id="328" r:id="rId8"/>
    <p:sldId id="327" r:id="rId9"/>
    <p:sldId id="266" r:id="rId10"/>
    <p:sldId id="267" r:id="rId11"/>
    <p:sldId id="262" r:id="rId12"/>
    <p:sldId id="265" r:id="rId13"/>
  </p:sldIdLst>
  <p:sldSz cx="20104100" cy="11309350"/>
  <p:notesSz cx="20104100" cy="11309350"/>
  <p:embeddedFontLst>
    <p:embeddedFont>
      <p:font typeface="EC Square Sans Cond Pro" panose="020B0506040000020004" charset="0"/>
      <p:regular r:id="rId16"/>
      <p:bold r:id="rId17"/>
      <p:italic r:id="rId18"/>
      <p:boldItalic r:id="rId19"/>
    </p:embeddedFont>
    <p:embeddedFont>
      <p:font typeface="EC Square Sans Pro" panose="020B0506040000020004" charset="0"/>
      <p:regular r:id="rId20"/>
      <p:bold r:id="rId21"/>
      <p:italic r:id="rId22"/>
      <p:boldItalic r:id="rId23"/>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Lst>
        </p14:section>
        <p14:section name="Country Fiches" id="{6E17776E-1C36-0C4F-8015-BEB1D0971BDB}">
          <p14:sldIdLst>
            <p14:sldId id="324"/>
            <p14:sldId id="328"/>
            <p14:sldId id="327"/>
            <p14:sldId id="266"/>
            <p14:sldId id="267"/>
            <p14:sldId id="262"/>
            <p14:sldId id="265"/>
          </p14:sldIdLst>
        </p14:section>
      </p14:sectionLst>
    </p:ext>
    <p:ext uri="{EFAFB233-063F-42B5-8137-9DF3F51BA10A}">
      <p15:sldGuideLst xmlns:p15="http://schemas.microsoft.com/office/powerpoint/2012/main">
        <p15:guide id="1" orient="horz" pos="5914" userDrawn="1">
          <p15:clr>
            <a:srgbClr val="A4A3A4"/>
          </p15:clr>
        </p15:guide>
        <p15:guide id="2" pos="524" userDrawn="1">
          <p15:clr>
            <a:srgbClr val="A4A3A4"/>
          </p15:clr>
        </p15:guide>
        <p15:guide id="3" pos="12332" userDrawn="1">
          <p15:clr>
            <a:srgbClr val="A4A3A4"/>
          </p15:clr>
        </p15:guide>
        <p15:guide id="4" pos="1004" userDrawn="1">
          <p15:clr>
            <a:srgbClr val="A4A3A4"/>
          </p15:clr>
        </p15:guide>
        <p15:guide id="5" orient="horz" pos="874" userDrawn="1">
          <p15:clr>
            <a:srgbClr val="A4A3A4"/>
          </p15:clr>
        </p15:guide>
        <p15:guide id="6" pos="62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 id="{21719CB1-FBDB-794C-9AD9-420A8EFF7EB3}" name="MCSHANE Monica" initials="MM" userId="S::mmcshane@netcompany.com::34252f48-7702-4a6b-8f91-2588f7229e6f" providerId="AD"/>
  <p188:author id="{DAF31DFC-F385-F762-3405-9EAC496536AD}" name="VASILIS Nikos" initials="" userId="S::nvasilis@netcompany.com::34712a82-35b0-4460-a78b-64bb173d7f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F"/>
    <a:srgbClr val="FFFEFB"/>
    <a:srgbClr val="F8F5F1"/>
    <a:srgbClr val="080504"/>
    <a:srgbClr val="000000"/>
    <a:srgbClr val="41914B"/>
    <a:srgbClr val="0068FF"/>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93"/>
  </p:normalViewPr>
  <p:slideViewPr>
    <p:cSldViewPr>
      <p:cViewPr varScale="1">
        <p:scale>
          <a:sx n="48" d="100"/>
          <a:sy n="48" d="100"/>
        </p:scale>
        <p:origin x="946" y="48"/>
      </p:cViewPr>
      <p:guideLst>
        <p:guide orient="horz" pos="5914"/>
        <p:guide pos="524"/>
        <p:guide pos="12332"/>
        <p:guide pos="1004"/>
        <p:guide orient="horz" pos="874"/>
        <p:guide pos="6284"/>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SHANE Monica" userId="34252f48-7702-4a6b-8f91-2588f7229e6f" providerId="ADAL" clId="{0C372832-DEE5-4A8F-8187-656E58976FD0}"/>
    <pc:docChg chg="undo custSel modSld">
      <pc:chgData name="MCSHANE Monica" userId="34252f48-7702-4a6b-8f91-2588f7229e6f" providerId="ADAL" clId="{0C372832-DEE5-4A8F-8187-656E58976FD0}" dt="2025-03-28T13:46:12.587" v="178" actId="790"/>
      <pc:docMkLst>
        <pc:docMk/>
      </pc:docMkLst>
      <pc:sldChg chg="modSp mod">
        <pc:chgData name="MCSHANE Monica" userId="34252f48-7702-4a6b-8f91-2588f7229e6f" providerId="ADAL" clId="{0C372832-DEE5-4A8F-8187-656E58976FD0}" dt="2025-03-26T15:28:18.488" v="177" actId="20577"/>
        <pc:sldMkLst>
          <pc:docMk/>
          <pc:sldMk cId="0" sldId="262"/>
        </pc:sldMkLst>
        <pc:spChg chg="mod">
          <ac:chgData name="MCSHANE Monica" userId="34252f48-7702-4a6b-8f91-2588f7229e6f" providerId="ADAL" clId="{0C372832-DEE5-4A8F-8187-656E58976FD0}" dt="2025-03-26T14:45:54.119" v="112" actId="20577"/>
          <ac:spMkLst>
            <pc:docMk/>
            <pc:sldMk cId="0" sldId="262"/>
            <ac:spMk id="6" creationId="{481A3E7C-006F-5BF8-94D7-65E90A0086CB}"/>
          </ac:spMkLst>
        </pc:spChg>
        <pc:spChg chg="mod">
          <ac:chgData name="MCSHANE Monica" userId="34252f48-7702-4a6b-8f91-2588f7229e6f" providerId="ADAL" clId="{0C372832-DEE5-4A8F-8187-656E58976FD0}" dt="2025-03-26T14:43:47.863" v="99" actId="20577"/>
          <ac:spMkLst>
            <pc:docMk/>
            <pc:sldMk cId="0" sldId="262"/>
            <ac:spMk id="8" creationId="{D4A81275-3A66-5874-BE7B-58386ECC10FE}"/>
          </ac:spMkLst>
        </pc:spChg>
        <pc:spChg chg="mod">
          <ac:chgData name="MCSHANE Monica" userId="34252f48-7702-4a6b-8f91-2588f7229e6f" providerId="ADAL" clId="{0C372832-DEE5-4A8F-8187-656E58976FD0}" dt="2025-03-26T14:46:07.711" v="117" actId="20577"/>
          <ac:spMkLst>
            <pc:docMk/>
            <pc:sldMk cId="0" sldId="262"/>
            <ac:spMk id="10" creationId="{744F820C-CDD0-FED6-C469-A158C3A0117F}"/>
          </ac:spMkLst>
        </pc:spChg>
        <pc:spChg chg="mod">
          <ac:chgData name="MCSHANE Monica" userId="34252f48-7702-4a6b-8f91-2588f7229e6f" providerId="ADAL" clId="{0C372832-DEE5-4A8F-8187-656E58976FD0}" dt="2025-03-26T14:46:41.425" v="137" actId="20577"/>
          <ac:spMkLst>
            <pc:docMk/>
            <pc:sldMk cId="0" sldId="262"/>
            <ac:spMk id="18" creationId="{C3449CFE-9B19-B9C4-70F3-FE7880074B81}"/>
          </ac:spMkLst>
        </pc:spChg>
        <pc:spChg chg="mod">
          <ac:chgData name="MCSHANE Monica" userId="34252f48-7702-4a6b-8f91-2588f7229e6f" providerId="ADAL" clId="{0C372832-DEE5-4A8F-8187-656E58976FD0}" dt="2025-03-26T14:47:14.845" v="139" actId="255"/>
          <ac:spMkLst>
            <pc:docMk/>
            <pc:sldMk cId="0" sldId="262"/>
            <ac:spMk id="33" creationId="{B31D2EC6-94F1-EE20-A75D-B483D729BA83}"/>
          </ac:spMkLst>
        </pc:spChg>
        <pc:spChg chg="mod">
          <ac:chgData name="MCSHANE Monica" userId="34252f48-7702-4a6b-8f91-2588f7229e6f" providerId="ADAL" clId="{0C372832-DEE5-4A8F-8187-656E58976FD0}" dt="2025-03-26T15:28:18.488" v="177" actId="20577"/>
          <ac:spMkLst>
            <pc:docMk/>
            <pc:sldMk cId="0" sldId="262"/>
            <ac:spMk id="47" creationId="{17278DEB-0F1A-5719-E5C1-D69537752591}"/>
          </ac:spMkLst>
        </pc:spChg>
        <pc:spChg chg="mod">
          <ac:chgData name="MCSHANE Monica" userId="34252f48-7702-4a6b-8f91-2588f7229e6f" providerId="ADAL" clId="{0C372832-DEE5-4A8F-8187-656E58976FD0}" dt="2025-03-26T14:47:08.329" v="138" actId="255"/>
          <ac:spMkLst>
            <pc:docMk/>
            <pc:sldMk cId="0" sldId="262"/>
            <ac:spMk id="50" creationId="{F5DE6321-A61B-8A55-B2C4-9127D3ED4749}"/>
          </ac:spMkLst>
        </pc:spChg>
      </pc:sldChg>
      <pc:sldChg chg="modSp mod">
        <pc:chgData name="MCSHANE Monica" userId="34252f48-7702-4a6b-8f91-2588f7229e6f" providerId="ADAL" clId="{0C372832-DEE5-4A8F-8187-656E58976FD0}" dt="2025-03-26T14:49:26.290" v="171" actId="20577"/>
        <pc:sldMkLst>
          <pc:docMk/>
          <pc:sldMk cId="2697660463" sldId="265"/>
        </pc:sldMkLst>
        <pc:spChg chg="mod">
          <ac:chgData name="MCSHANE Monica" userId="34252f48-7702-4a6b-8f91-2588f7229e6f" providerId="ADAL" clId="{0C372832-DEE5-4A8F-8187-656E58976FD0}" dt="2025-03-26T14:48:37.401" v="160" actId="20577"/>
          <ac:spMkLst>
            <pc:docMk/>
            <pc:sldMk cId="2697660463" sldId="265"/>
            <ac:spMk id="2" creationId="{F1D515B1-304D-F2B3-3F99-59EC14319302}"/>
          </ac:spMkLst>
        </pc:spChg>
        <pc:spChg chg="mod">
          <ac:chgData name="MCSHANE Monica" userId="34252f48-7702-4a6b-8f91-2588f7229e6f" providerId="ADAL" clId="{0C372832-DEE5-4A8F-8187-656E58976FD0}" dt="2025-03-26T14:47:34.773" v="144" actId="20577"/>
          <ac:spMkLst>
            <pc:docMk/>
            <pc:sldMk cId="2697660463" sldId="265"/>
            <ac:spMk id="7" creationId="{17AE1D49-231D-E202-F020-BC1F8D71CE84}"/>
          </ac:spMkLst>
        </pc:spChg>
        <pc:spChg chg="mod">
          <ac:chgData name="MCSHANE Monica" userId="34252f48-7702-4a6b-8f91-2588f7229e6f" providerId="ADAL" clId="{0C372832-DEE5-4A8F-8187-656E58976FD0}" dt="2025-03-26T14:49:10.501" v="168" actId="1076"/>
          <ac:spMkLst>
            <pc:docMk/>
            <pc:sldMk cId="2697660463" sldId="265"/>
            <ac:spMk id="12" creationId="{A38B4CF2-6CC2-2928-39F4-43F5E83996F6}"/>
          </ac:spMkLst>
        </pc:spChg>
        <pc:spChg chg="mod">
          <ac:chgData name="MCSHANE Monica" userId="34252f48-7702-4a6b-8f91-2588f7229e6f" providerId="ADAL" clId="{0C372832-DEE5-4A8F-8187-656E58976FD0}" dt="2025-03-26T14:48:22.249" v="156" actId="114"/>
          <ac:spMkLst>
            <pc:docMk/>
            <pc:sldMk cId="2697660463" sldId="265"/>
            <ac:spMk id="14" creationId="{BE34ED42-3491-124C-8CE4-223001B9C406}"/>
          </ac:spMkLst>
        </pc:spChg>
        <pc:spChg chg="mod">
          <ac:chgData name="MCSHANE Monica" userId="34252f48-7702-4a6b-8f91-2588f7229e6f" providerId="ADAL" clId="{0C372832-DEE5-4A8F-8187-656E58976FD0}" dt="2025-03-26T14:46:13.187" v="118" actId="20577"/>
          <ac:spMkLst>
            <pc:docMk/>
            <pc:sldMk cId="2697660463" sldId="265"/>
            <ac:spMk id="15" creationId="{00E4CB61-F934-787A-7523-A065F1FBDC4E}"/>
          </ac:spMkLst>
        </pc:spChg>
        <pc:spChg chg="mod">
          <ac:chgData name="MCSHANE Monica" userId="34252f48-7702-4a6b-8f91-2588f7229e6f" providerId="ADAL" clId="{0C372832-DEE5-4A8F-8187-656E58976FD0}" dt="2025-03-26T14:48:08.131" v="155" actId="20577"/>
          <ac:spMkLst>
            <pc:docMk/>
            <pc:sldMk cId="2697660463" sldId="265"/>
            <ac:spMk id="17" creationId="{C027A755-276D-02D7-C1A0-F90F6F4A2F5F}"/>
          </ac:spMkLst>
        </pc:spChg>
        <pc:spChg chg="mod">
          <ac:chgData name="MCSHANE Monica" userId="34252f48-7702-4a6b-8f91-2588f7229e6f" providerId="ADAL" clId="{0C372832-DEE5-4A8F-8187-656E58976FD0}" dt="2025-03-26T14:49:26.290" v="171" actId="20577"/>
          <ac:spMkLst>
            <pc:docMk/>
            <pc:sldMk cId="2697660463" sldId="265"/>
            <ac:spMk id="19" creationId="{3D76756B-C53C-1586-FC44-0DF4C8EA3E2B}"/>
          </ac:spMkLst>
        </pc:spChg>
        <pc:spChg chg="mod">
          <ac:chgData name="MCSHANE Monica" userId="34252f48-7702-4a6b-8f91-2588f7229e6f" providerId="ADAL" clId="{0C372832-DEE5-4A8F-8187-656E58976FD0}" dt="2025-03-26T14:49:06.526" v="167" actId="1076"/>
          <ac:spMkLst>
            <pc:docMk/>
            <pc:sldMk cId="2697660463" sldId="265"/>
            <ac:spMk id="62" creationId="{06C1F5A1-CAEE-E9BF-C8DC-DACC22671707}"/>
          </ac:spMkLst>
        </pc:spChg>
        <pc:spChg chg="mod">
          <ac:chgData name="MCSHANE Monica" userId="34252f48-7702-4a6b-8f91-2588f7229e6f" providerId="ADAL" clId="{0C372832-DEE5-4A8F-8187-656E58976FD0}" dt="2025-03-26T14:47:40.899" v="149" actId="20577"/>
          <ac:spMkLst>
            <pc:docMk/>
            <pc:sldMk cId="2697660463" sldId="265"/>
            <ac:spMk id="79" creationId="{24F9164C-22D7-B798-5467-0371BFD7FCEF}"/>
          </ac:spMkLst>
        </pc:spChg>
      </pc:sldChg>
      <pc:sldChg chg="modSp mod">
        <pc:chgData name="MCSHANE Monica" userId="34252f48-7702-4a6b-8f91-2588f7229e6f" providerId="ADAL" clId="{0C372832-DEE5-4A8F-8187-656E58976FD0}" dt="2025-03-26T14:27:55.312" v="22" actId="2711"/>
        <pc:sldMkLst>
          <pc:docMk/>
          <pc:sldMk cId="445134371" sldId="266"/>
        </pc:sldMkLst>
        <pc:spChg chg="mod">
          <ac:chgData name="MCSHANE Monica" userId="34252f48-7702-4a6b-8f91-2588f7229e6f" providerId="ADAL" clId="{0C372832-DEE5-4A8F-8187-656E58976FD0}" dt="2025-03-26T13:31:55.989" v="7" actId="20577"/>
          <ac:spMkLst>
            <pc:docMk/>
            <pc:sldMk cId="445134371" sldId="266"/>
            <ac:spMk id="5" creationId="{648EC0C8-230F-9C52-5E84-6AB75CDE4C0B}"/>
          </ac:spMkLst>
        </pc:spChg>
        <pc:spChg chg="mod">
          <ac:chgData name="MCSHANE Monica" userId="34252f48-7702-4a6b-8f91-2588f7229e6f" providerId="ADAL" clId="{0C372832-DEE5-4A8F-8187-656E58976FD0}" dt="2025-03-26T13:31:50.590" v="6" actId="2711"/>
          <ac:spMkLst>
            <pc:docMk/>
            <pc:sldMk cId="445134371" sldId="266"/>
            <ac:spMk id="9" creationId="{AC29B4C7-E98D-C502-BF68-2B520198EB71}"/>
          </ac:spMkLst>
        </pc:spChg>
        <pc:spChg chg="mod">
          <ac:chgData name="MCSHANE Monica" userId="34252f48-7702-4a6b-8f91-2588f7229e6f" providerId="ADAL" clId="{0C372832-DEE5-4A8F-8187-656E58976FD0}" dt="2025-03-26T13:33:05.581" v="17" actId="20577"/>
          <ac:spMkLst>
            <pc:docMk/>
            <pc:sldMk cId="445134371" sldId="266"/>
            <ac:spMk id="25" creationId="{FA88EC73-39F0-ACF3-5F4C-BCB9DC079525}"/>
          </ac:spMkLst>
        </pc:spChg>
        <pc:spChg chg="mod">
          <ac:chgData name="MCSHANE Monica" userId="34252f48-7702-4a6b-8f91-2588f7229e6f" providerId="ADAL" clId="{0C372832-DEE5-4A8F-8187-656E58976FD0}" dt="2025-03-26T13:32:06.697" v="11" actId="20577"/>
          <ac:spMkLst>
            <pc:docMk/>
            <pc:sldMk cId="445134371" sldId="266"/>
            <ac:spMk id="26" creationId="{E4C4069B-1193-0B01-E9A3-A71A26B2B57C}"/>
          </ac:spMkLst>
        </pc:spChg>
        <pc:spChg chg="mod">
          <ac:chgData name="MCSHANE Monica" userId="34252f48-7702-4a6b-8f91-2588f7229e6f" providerId="ADAL" clId="{0C372832-DEE5-4A8F-8187-656E58976FD0}" dt="2025-03-26T14:17:26.344" v="21" actId="20577"/>
          <ac:spMkLst>
            <pc:docMk/>
            <pc:sldMk cId="445134371" sldId="266"/>
            <ac:spMk id="73" creationId="{25E50347-ACB6-D80C-EC28-B743A1F3657F}"/>
          </ac:spMkLst>
        </pc:spChg>
        <pc:spChg chg="mod">
          <ac:chgData name="MCSHANE Monica" userId="34252f48-7702-4a6b-8f91-2588f7229e6f" providerId="ADAL" clId="{0C372832-DEE5-4A8F-8187-656E58976FD0}" dt="2025-03-26T13:40:54.080" v="19" actId="20577"/>
          <ac:spMkLst>
            <pc:docMk/>
            <pc:sldMk cId="445134371" sldId="266"/>
            <ac:spMk id="102" creationId="{5F4069FD-7167-D7FA-3730-39EDA5E20BEB}"/>
          </ac:spMkLst>
        </pc:spChg>
        <pc:spChg chg="mod">
          <ac:chgData name="MCSHANE Monica" userId="34252f48-7702-4a6b-8f91-2588f7229e6f" providerId="ADAL" clId="{0C372832-DEE5-4A8F-8187-656E58976FD0}" dt="2025-03-26T14:27:55.312" v="22" actId="2711"/>
          <ac:spMkLst>
            <pc:docMk/>
            <pc:sldMk cId="445134371" sldId="266"/>
            <ac:spMk id="120" creationId="{00C7E32F-6CE9-698C-B415-8DECE1E6425A}"/>
          </ac:spMkLst>
        </pc:spChg>
      </pc:sldChg>
      <pc:sldChg chg="modSp mod">
        <pc:chgData name="MCSHANE Monica" userId="34252f48-7702-4a6b-8f91-2588f7229e6f" providerId="ADAL" clId="{0C372832-DEE5-4A8F-8187-656E58976FD0}" dt="2025-03-28T13:46:12.587" v="178" actId="790"/>
        <pc:sldMkLst>
          <pc:docMk/>
          <pc:sldMk cId="1283328524" sldId="267"/>
        </pc:sldMkLst>
        <pc:spChg chg="mod">
          <ac:chgData name="MCSHANE Monica" userId="34252f48-7702-4a6b-8f91-2588f7229e6f" providerId="ADAL" clId="{0C372832-DEE5-4A8F-8187-656E58976FD0}" dt="2025-03-26T14:28:22.854" v="26" actId="20577"/>
          <ac:spMkLst>
            <pc:docMk/>
            <pc:sldMk cId="1283328524" sldId="267"/>
            <ac:spMk id="5" creationId="{16748C65-3BC3-7033-BFE5-CD30D70F5966}"/>
          </ac:spMkLst>
        </pc:spChg>
        <pc:spChg chg="mod">
          <ac:chgData name="MCSHANE Monica" userId="34252f48-7702-4a6b-8f91-2588f7229e6f" providerId="ADAL" clId="{0C372832-DEE5-4A8F-8187-656E58976FD0}" dt="2025-03-26T14:32:39.216" v="85" actId="20577"/>
          <ac:spMkLst>
            <pc:docMk/>
            <pc:sldMk cId="1283328524" sldId="267"/>
            <ac:spMk id="6" creationId="{11874505-093A-AAB8-D4FC-74B544C96D35}"/>
          </ac:spMkLst>
        </pc:spChg>
        <pc:spChg chg="mod">
          <ac:chgData name="MCSHANE Monica" userId="34252f48-7702-4a6b-8f91-2588f7229e6f" providerId="ADAL" clId="{0C372832-DEE5-4A8F-8187-656E58976FD0}" dt="2025-03-26T14:33:45.667" v="96" actId="20577"/>
          <ac:spMkLst>
            <pc:docMk/>
            <pc:sldMk cId="1283328524" sldId="267"/>
            <ac:spMk id="7" creationId="{F8D875A7-ED2E-F15C-C84B-7ECFA627B7DD}"/>
          </ac:spMkLst>
        </pc:spChg>
        <pc:spChg chg="mod">
          <ac:chgData name="MCSHANE Monica" userId="34252f48-7702-4a6b-8f91-2588f7229e6f" providerId="ADAL" clId="{0C372832-DEE5-4A8F-8187-656E58976FD0}" dt="2025-03-26T14:28:19.620" v="25" actId="2711"/>
          <ac:spMkLst>
            <pc:docMk/>
            <pc:sldMk cId="1283328524" sldId="267"/>
            <ac:spMk id="8" creationId="{0F2B6677-2539-124B-FD67-45669486040E}"/>
          </ac:spMkLst>
        </pc:spChg>
        <pc:spChg chg="mod">
          <ac:chgData name="MCSHANE Monica" userId="34252f48-7702-4a6b-8f91-2588f7229e6f" providerId="ADAL" clId="{0C372832-DEE5-4A8F-8187-656E58976FD0}" dt="2025-03-28T13:46:12.587" v="178" actId="790"/>
          <ac:spMkLst>
            <pc:docMk/>
            <pc:sldMk cId="1283328524" sldId="267"/>
            <ac:spMk id="10" creationId="{BCD47EDA-FBB4-8AB3-3F08-C1FC651B43B3}"/>
          </ac:spMkLst>
        </pc:spChg>
        <pc:spChg chg="mod">
          <ac:chgData name="MCSHANE Monica" userId="34252f48-7702-4a6b-8f91-2588f7229e6f" providerId="ADAL" clId="{0C372832-DEE5-4A8F-8187-656E58976FD0}" dt="2025-03-26T14:32:13.685" v="82" actId="20577"/>
          <ac:spMkLst>
            <pc:docMk/>
            <pc:sldMk cId="1283328524" sldId="267"/>
            <ac:spMk id="16" creationId="{921206F8-94A7-348D-3713-11B6C9E7A66E}"/>
          </ac:spMkLst>
        </pc:spChg>
        <pc:spChg chg="mod">
          <ac:chgData name="MCSHANE Monica" userId="34252f48-7702-4a6b-8f91-2588f7229e6f" providerId="ADAL" clId="{0C372832-DEE5-4A8F-8187-656E58976FD0}" dt="2025-03-26T14:32:05.354" v="81" actId="20577"/>
          <ac:spMkLst>
            <pc:docMk/>
            <pc:sldMk cId="1283328524" sldId="267"/>
            <ac:spMk id="19" creationId="{564A0588-0146-6490-0335-713F04B8BD0C}"/>
          </ac:spMkLst>
        </pc:spChg>
        <pc:spChg chg="mod">
          <ac:chgData name="MCSHANE Monica" userId="34252f48-7702-4a6b-8f91-2588f7229e6f" providerId="ADAL" clId="{0C372832-DEE5-4A8F-8187-656E58976FD0}" dt="2025-03-26T14:28:12.969" v="24" actId="1076"/>
          <ac:spMkLst>
            <pc:docMk/>
            <pc:sldMk cId="1283328524" sldId="267"/>
            <ac:spMk id="21" creationId="{CEEF4D69-5824-1547-F9A1-018B2BE4F12E}"/>
          </ac:spMkLst>
        </pc:spChg>
      </pc:sldChg>
      <pc:sldChg chg="modSp mod">
        <pc:chgData name="MCSHANE Monica" userId="34252f48-7702-4a6b-8f91-2588f7229e6f" providerId="ADAL" clId="{0C372832-DEE5-4A8F-8187-656E58976FD0}" dt="2025-03-26T13:28:23.205" v="2" actId="1076"/>
        <pc:sldMkLst>
          <pc:docMk/>
          <pc:sldMk cId="3954394751" sldId="324"/>
        </pc:sldMkLst>
        <pc:spChg chg="mod">
          <ac:chgData name="MCSHANE Monica" userId="34252f48-7702-4a6b-8f91-2588f7229e6f" providerId="ADAL" clId="{0C372832-DEE5-4A8F-8187-656E58976FD0}" dt="2025-03-26T13:26:50.281" v="0" actId="6549"/>
          <ac:spMkLst>
            <pc:docMk/>
            <pc:sldMk cId="3954394751" sldId="324"/>
            <ac:spMk id="22" creationId="{19348DDC-377A-6322-0133-11654B1C6B31}"/>
          </ac:spMkLst>
        </pc:spChg>
        <pc:picChg chg="mod">
          <ac:chgData name="MCSHANE Monica" userId="34252f48-7702-4a6b-8f91-2588f7229e6f" providerId="ADAL" clId="{0C372832-DEE5-4A8F-8187-656E58976FD0}" dt="2025-03-26T13:28:23.205" v="2" actId="1076"/>
          <ac:picMkLst>
            <pc:docMk/>
            <pc:sldMk cId="3954394751" sldId="324"/>
            <ac:picMk id="2" creationId="{3C36A16C-896C-A17E-3CF9-7721E82CFD6B}"/>
          </ac:picMkLst>
        </pc:picChg>
      </pc:sldChg>
      <pc:sldChg chg="modSp mod">
        <pc:chgData name="MCSHANE Monica" userId="34252f48-7702-4a6b-8f91-2588f7229e6f" providerId="ADAL" clId="{0C372832-DEE5-4A8F-8187-656E58976FD0}" dt="2025-03-26T13:29:57.794" v="5" actId="20577"/>
        <pc:sldMkLst>
          <pc:docMk/>
          <pc:sldMk cId="4129389490" sldId="327"/>
        </pc:sldMkLst>
        <pc:spChg chg="mod">
          <ac:chgData name="MCSHANE Monica" userId="34252f48-7702-4a6b-8f91-2588f7229e6f" providerId="ADAL" clId="{0C372832-DEE5-4A8F-8187-656E58976FD0}" dt="2025-03-26T13:29:57.794" v="5" actId="20577"/>
          <ac:spMkLst>
            <pc:docMk/>
            <pc:sldMk cId="4129389490" sldId="327"/>
            <ac:spMk id="46" creationId="{E6BBABE5-4E4B-F91B-6008-4A57ADE466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04/07/2025</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5T11:10:48.45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07/04/2025</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88976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6</a:t>
            </a:fld>
            <a:endParaRPr lang="en-US"/>
          </a:p>
        </p:txBody>
      </p:sp>
    </p:spTree>
    <p:extLst>
      <p:ext uri="{BB962C8B-B14F-4D97-AF65-F5344CB8AC3E}">
        <p14:creationId xmlns:p14="http://schemas.microsoft.com/office/powerpoint/2010/main" val="242502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2B00628-95DE-492E-A981-A62A468CC73F}" type="slidenum">
              <a:rPr lang="en-US" smtClean="0"/>
              <a:t>7</a:t>
            </a:fld>
            <a:endParaRPr lang="en-US"/>
          </a:p>
        </p:txBody>
      </p:sp>
    </p:spTree>
    <p:extLst>
      <p:ext uri="{BB962C8B-B14F-4D97-AF65-F5344CB8AC3E}">
        <p14:creationId xmlns:p14="http://schemas.microsoft.com/office/powerpoint/2010/main" val="154790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F7A846A3-1B3D-4014-B7B6-0669640B9810}" type="slidenum">
              <a:rPr lang="es-ES" smtClean="0"/>
              <a:t>8</a:t>
            </a:fld>
            <a:endParaRPr lang="es-ES"/>
          </a:p>
        </p:txBody>
      </p:sp>
    </p:spTree>
    <p:extLst>
      <p:ext uri="{BB962C8B-B14F-4D97-AF65-F5344CB8AC3E}">
        <p14:creationId xmlns:p14="http://schemas.microsoft.com/office/powerpoint/2010/main" val="748128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429167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416077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97" b="1" i="0">
                <a:solidFill>
                  <a:srgbClr val="F7F6F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721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dirty="0" err="1"/>
              <a:t>Image</a:t>
            </a:r>
            <a:endParaRPr lang="es-ES" dirty="0"/>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9"/>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10"/>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 id="2147483705" r:id="rId7"/>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uropean-digital-innovation-hubs.ec.europa.eu/edih-catalogue/cybiah"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european-digital-innovation-hubs.ec.europa.eu/edih-catalogue/dedihcated-bfc" TargetMode="External"/><Relationship Id="rId4" Type="http://schemas.openxmlformats.org/officeDocument/2006/relationships/hyperlink" Target="https://european-digital-innovation-hubs.ec.europa.eu/edih-catalogue/digihal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hyperlink" Target="https://european-digital-innovation-hubs.ec.europa.e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uropean-digital-innovation-hubs.ec.europa.eu/media#service-brochure" TargetMode="External"/><Relationship Id="rId13" Type="http://schemas.openxmlformats.org/officeDocument/2006/relationships/hyperlink" Target="https://european-digital-innovation-hubs.ec.europa.eu/knowledge-hub/success-stories/using-digital-technologies-extend-lifespan-primary-automotive" TargetMode="External"/><Relationship Id="rId3" Type="http://schemas.openxmlformats.org/officeDocument/2006/relationships/hyperlink" Target="https://gtvprojects.lt/en/" TargetMode="External"/><Relationship Id="rId7" Type="http://schemas.openxmlformats.org/officeDocument/2006/relationships/image" Target="../media/image18.sv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image" Target="../media/image14.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emf"/><Relationship Id="rId15" Type="http://schemas.openxmlformats.org/officeDocument/2006/relationships/image" Target="../media/image24.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emf"/><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hyperlink" Target="https://european-digital-innovation-hubs.ec.europa.eu/knowledge-hub/success-stories/using-digital-technologies-extend-lifespan-primary-automotive" TargetMode="External"/><Relationship Id="rId4" Type="http://schemas.openxmlformats.org/officeDocument/2006/relationships/image" Target="../media/image2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hyperlink" Target="https://european-digital-innovation-hubs.ec.europa.eu/media#service-brochure" TargetMode="External"/><Relationship Id="rId7" Type="http://schemas.openxmlformats.org/officeDocument/2006/relationships/image" Target="../media/image33.emf"/><Relationship Id="rId12" Type="http://schemas.openxmlformats.org/officeDocument/2006/relationships/image" Target="../media/image21.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hyperlink" Target="https://european-digital-innovation-hubs.ec.europa.eu/media#infographic" TargetMode="External"/><Relationship Id="rId11" Type="http://schemas.openxmlformats.org/officeDocument/2006/relationships/image" Target="../media/image14.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16.emf"/><Relationship Id="rId4" Type="http://schemas.openxmlformats.org/officeDocument/2006/relationships/image" Target="../media/image19.emf"/><Relationship Id="rId9" Type="http://schemas.openxmlformats.org/officeDocument/2006/relationships/image" Target="../media/image18.svg"/><Relationship Id="rId14" Type="http://schemas.openxmlformats.org/officeDocument/2006/relationships/hyperlink" Target="https://european-digital-innovation-hubs.ec.europa.eu/knowledge-hub/success-stories/empowering-manufacturing-smes-cutting-edge-digital-skill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hyperlink" Target="https://european-digital-innovation-hubs.ec.europa.eu/media#infographic" TargetMode="External"/><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8.png"/><Relationship Id="rId5" Type="http://schemas.openxmlformats.org/officeDocument/2006/relationships/image" Target="../media/image27.png"/><Relationship Id="rId10" Type="http://schemas.openxmlformats.org/officeDocument/2006/relationships/hyperlink" Target="https://european-digital-innovation-hubs.ec.europa.eu/knowledge-hub/success-stories/empowering-manufacturing-smes-cutting-edge-digital-skills" TargetMode="External"/><Relationship Id="rId4" Type="http://schemas.openxmlformats.org/officeDocument/2006/relationships/image" Target="../media/image33.emf"/><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en-GB" sz="7200" b="1" dirty="0">
                <a:solidFill>
                  <a:schemeClr val="bg2"/>
                </a:solidFill>
              </a:rPr>
              <a:t>European Digital Innovation Hubs Network</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en-GB" b="0" dirty="0">
                <a:solidFill>
                  <a:srgbClr val="FFFEFB"/>
                </a:solidFill>
              </a:rPr>
              <a:t>Driving the EU’s digital transformation</a:t>
            </a:r>
          </a:p>
          <a:p>
            <a:endParaRPr lang="es-ES" dirty="0">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Diagonal Corner of Rectangle 69">
            <a:extLst>
              <a:ext uri="{FF2B5EF4-FFF2-40B4-BE49-F238E27FC236}">
                <a16:creationId xmlns:a16="http://schemas.microsoft.com/office/drawing/2014/main" id="{4F413CE6-35F2-6288-F5C4-290C647309CD}"/>
              </a:ext>
            </a:extLst>
          </p:cNvPr>
          <p:cNvSpPr/>
          <p:nvPr/>
        </p:nvSpPr>
        <p:spPr>
          <a:xfrm>
            <a:off x="524680" y="3216275"/>
            <a:ext cx="9521389" cy="133755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9" name="TextBox 49">
            <a:extLst>
              <a:ext uri="{FF2B5EF4-FFF2-40B4-BE49-F238E27FC236}">
                <a16:creationId xmlns:a16="http://schemas.microsoft.com/office/drawing/2014/main" id="{4F4FC22F-89FD-9D7A-22A5-CFED72349DEF}"/>
              </a:ext>
            </a:extLst>
          </p:cNvPr>
          <p:cNvSpPr txBox="1"/>
          <p:nvPr/>
        </p:nvSpPr>
        <p:spPr>
          <a:xfrm>
            <a:off x="2558516" y="3490244"/>
            <a:ext cx="5242414" cy="830997"/>
          </a:xfrm>
          <a:prstGeom prst="rect">
            <a:avLst/>
          </a:prstGeom>
          <a:noFill/>
        </p:spPr>
        <p:txBody>
          <a:bodyPr wrap="square" rtlCol="0">
            <a:spAutoFit/>
          </a:bodyPr>
          <a:lstStyle/>
          <a:p>
            <a:pPr>
              <a:spcAft>
                <a:spcPts val="600"/>
              </a:spcAft>
            </a:pPr>
            <a:r>
              <a:rPr lang="en-US" sz="4800" kern="100" dirty="0">
                <a:solidFill>
                  <a:schemeClr val="accent2"/>
                </a:solidFill>
                <a:latin typeface="Arial" panose="020B0604020202020204" pitchFamily="34" charset="0"/>
                <a:ea typeface="Calibri" panose="020F0502020204030204" pitchFamily="34" charset="0"/>
                <a:cs typeface="Arial" panose="020B0604020202020204" pitchFamily="34" charset="0"/>
              </a:rPr>
              <a:t>3</a:t>
            </a:r>
            <a:r>
              <a:rPr lang="en-GR" sz="48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US" sz="48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3</a:t>
            </a:r>
            <a:r>
              <a:rPr lang="en-GR" sz="4800" kern="1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en-GR" sz="48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EDIH</a:t>
            </a:r>
            <a:r>
              <a:rPr lang="en-GR" sz="4800" kern="100" dirty="0">
                <a:solidFill>
                  <a:schemeClr val="accent2"/>
                </a:solidFill>
                <a:latin typeface="Arial" panose="020B0604020202020204" pitchFamily="34" charset="0"/>
                <a:ea typeface="Calibri" panose="020F0502020204030204" pitchFamily="34" charset="0"/>
                <a:cs typeface="Arial" panose="020B0604020202020204" pitchFamily="34" charset="0"/>
              </a:rPr>
              <a:t>s</a:t>
            </a:r>
            <a:endParaRPr lang="en-GR" sz="4400"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object 7">
            <a:extLst>
              <a:ext uri="{FF2B5EF4-FFF2-40B4-BE49-F238E27FC236}">
                <a16:creationId xmlns:a16="http://schemas.microsoft.com/office/drawing/2014/main" id="{C0280853-3C99-494E-FD17-A63FD1BC4A49}"/>
              </a:ext>
            </a:extLst>
          </p:cNvPr>
          <p:cNvSpPr/>
          <p:nvPr/>
        </p:nvSpPr>
        <p:spPr>
          <a:xfrm>
            <a:off x="1289050" y="6663018"/>
            <a:ext cx="3829813" cy="3337294"/>
          </a:xfrm>
          <a:custGeom>
            <a:avLst/>
            <a:gdLst/>
            <a:ahLst/>
            <a:cxnLst/>
            <a:rect l="l" t="t" r="r" b="b"/>
            <a:pathLst>
              <a:path w="2991485" h="3183254">
                <a:moveTo>
                  <a:pt x="2991066" y="0"/>
                </a:moveTo>
                <a:lnTo>
                  <a:pt x="0" y="0"/>
                </a:lnTo>
                <a:lnTo>
                  <a:pt x="0" y="2684128"/>
                </a:lnTo>
                <a:lnTo>
                  <a:pt x="2282" y="2732139"/>
                </a:lnTo>
                <a:lnTo>
                  <a:pt x="8989" y="2778858"/>
                </a:lnTo>
                <a:lnTo>
                  <a:pt x="19912" y="2824078"/>
                </a:lnTo>
                <a:lnTo>
                  <a:pt x="34842" y="2867588"/>
                </a:lnTo>
                <a:lnTo>
                  <a:pt x="53570" y="2909181"/>
                </a:lnTo>
                <a:lnTo>
                  <a:pt x="75887" y="2948647"/>
                </a:lnTo>
                <a:lnTo>
                  <a:pt x="101585" y="2985777"/>
                </a:lnTo>
                <a:lnTo>
                  <a:pt x="130454" y="3020362"/>
                </a:lnTo>
                <a:lnTo>
                  <a:pt x="162286" y="3052194"/>
                </a:lnTo>
                <a:lnTo>
                  <a:pt x="196872" y="3081063"/>
                </a:lnTo>
                <a:lnTo>
                  <a:pt x="234002" y="3106761"/>
                </a:lnTo>
                <a:lnTo>
                  <a:pt x="273467" y="3129078"/>
                </a:lnTo>
                <a:lnTo>
                  <a:pt x="315060" y="3147807"/>
                </a:lnTo>
                <a:lnTo>
                  <a:pt x="358571" y="3162737"/>
                </a:lnTo>
                <a:lnTo>
                  <a:pt x="403790" y="3173660"/>
                </a:lnTo>
                <a:lnTo>
                  <a:pt x="450510" y="3180367"/>
                </a:lnTo>
                <a:lnTo>
                  <a:pt x="498521" y="3182649"/>
                </a:lnTo>
                <a:lnTo>
                  <a:pt x="2492544" y="3182649"/>
                </a:lnTo>
                <a:lnTo>
                  <a:pt x="2540555" y="3180367"/>
                </a:lnTo>
                <a:lnTo>
                  <a:pt x="2587275" y="3173660"/>
                </a:lnTo>
                <a:lnTo>
                  <a:pt x="2632494" y="3162737"/>
                </a:lnTo>
                <a:lnTo>
                  <a:pt x="2676005" y="3147807"/>
                </a:lnTo>
                <a:lnTo>
                  <a:pt x="2717598" y="3129078"/>
                </a:lnTo>
                <a:lnTo>
                  <a:pt x="2757063" y="3106761"/>
                </a:lnTo>
                <a:lnTo>
                  <a:pt x="2794194" y="3081063"/>
                </a:lnTo>
                <a:lnTo>
                  <a:pt x="2828779" y="3052194"/>
                </a:lnTo>
                <a:lnTo>
                  <a:pt x="2860611" y="3020362"/>
                </a:lnTo>
                <a:lnTo>
                  <a:pt x="2889480" y="2985777"/>
                </a:lnTo>
                <a:lnTo>
                  <a:pt x="2915178" y="2948647"/>
                </a:lnTo>
                <a:lnTo>
                  <a:pt x="2937495" y="2909181"/>
                </a:lnTo>
                <a:lnTo>
                  <a:pt x="2956224" y="2867588"/>
                </a:lnTo>
                <a:lnTo>
                  <a:pt x="2971154" y="2824078"/>
                </a:lnTo>
                <a:lnTo>
                  <a:pt x="2982077" y="2778858"/>
                </a:lnTo>
                <a:lnTo>
                  <a:pt x="2988784" y="2732139"/>
                </a:lnTo>
                <a:lnTo>
                  <a:pt x="2991066" y="2684128"/>
                </a:lnTo>
                <a:lnTo>
                  <a:pt x="2991066" y="0"/>
                </a:lnTo>
                <a:close/>
              </a:path>
            </a:pathLst>
          </a:custGeom>
          <a:solidFill>
            <a:srgbClr val="FFFEFB"/>
          </a:solidFill>
        </p:spPr>
        <p:txBody>
          <a:bodyPr wrap="square" lIns="0" tIns="0" rIns="0" bIns="0" rtlCol="0"/>
          <a:lstStyle/>
          <a:p>
            <a:endParaRPr dirty="0"/>
          </a:p>
        </p:txBody>
      </p:sp>
      <p:sp>
        <p:nvSpPr>
          <p:cNvPr id="10" name="Round Same-side Corner of Rectangle 215">
            <a:extLst>
              <a:ext uri="{FF2B5EF4-FFF2-40B4-BE49-F238E27FC236}">
                <a16:creationId xmlns:a16="http://schemas.microsoft.com/office/drawing/2014/main" id="{D4A94D9C-A8B9-329B-B911-0FFC409E5739}"/>
              </a:ext>
            </a:extLst>
          </p:cNvPr>
          <p:cNvSpPr/>
          <p:nvPr/>
        </p:nvSpPr>
        <p:spPr>
          <a:xfrm rot="5400000">
            <a:off x="591763" y="3153533"/>
            <a:ext cx="1394571" cy="1524000"/>
          </a:xfrm>
          <a:prstGeom prst="round2SameRect">
            <a:avLst/>
          </a:prstGeom>
          <a:solidFill>
            <a:srgbClr val="FFFEFB"/>
          </a:solid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8" name="Round Diagonal Corner of Rectangle 27">
            <a:extLst>
              <a:ext uri="{FF2B5EF4-FFF2-40B4-BE49-F238E27FC236}">
                <a16:creationId xmlns:a16="http://schemas.microsoft.com/office/drawing/2014/main" id="{59093CAA-E3FD-2FB4-308E-CB5430525E52}"/>
              </a:ext>
            </a:extLst>
          </p:cNvPr>
          <p:cNvSpPr/>
          <p:nvPr/>
        </p:nvSpPr>
        <p:spPr>
          <a:xfrm>
            <a:off x="514365" y="5061598"/>
            <a:ext cx="9537685" cy="136350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4" name="Round Same-side Corner of Rectangle 33">
            <a:extLst>
              <a:ext uri="{FF2B5EF4-FFF2-40B4-BE49-F238E27FC236}">
                <a16:creationId xmlns:a16="http://schemas.microsoft.com/office/drawing/2014/main" id="{13CF3595-6C7A-9C2E-3CE7-B71A79F78EF5}"/>
              </a:ext>
            </a:extLst>
          </p:cNvPr>
          <p:cNvSpPr/>
          <p:nvPr/>
        </p:nvSpPr>
        <p:spPr>
          <a:xfrm rot="5400000">
            <a:off x="619947" y="5006075"/>
            <a:ext cx="1338204" cy="1524000"/>
          </a:xfrm>
          <a:prstGeom prst="round2Same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96" name="Text Placeholder 1">
            <a:extLst>
              <a:ext uri="{FF2B5EF4-FFF2-40B4-BE49-F238E27FC236}">
                <a16:creationId xmlns:a16="http://schemas.microsoft.com/office/drawing/2014/main" id="{10A07065-8F90-B465-D167-B4FF4B3DC0FF}"/>
              </a:ext>
            </a:extLst>
          </p:cNvPr>
          <p:cNvSpPr txBox="1">
            <a:spLocks/>
          </p:cNvSpPr>
          <p:nvPr/>
        </p:nvSpPr>
        <p:spPr>
          <a:xfrm>
            <a:off x="2549792" y="1393492"/>
            <a:ext cx="16924582" cy="1597673"/>
          </a:xfrm>
          <a:prstGeom prst="rect">
            <a:avLst/>
          </a:prstGeom>
        </p:spPr>
        <p:txBody>
          <a:bodyPr anchor="b">
            <a:noAutofit/>
          </a:bodyPr>
          <a:lstStyle>
            <a:lvl1pPr marL="0" indent="0" algn="l" defTabSz="914374" rtl="0" eaLnBrk="1" latinLnBrk="0" hangingPunct="1">
              <a:lnSpc>
                <a:spcPct val="90000"/>
              </a:lnSpc>
              <a:spcBef>
                <a:spcPts val="1000"/>
              </a:spcBef>
              <a:buFont typeface="Arial" panose="020B0604020202020204" pitchFamily="34" charset="0"/>
              <a:buNone/>
              <a:defRPr sz="13600" b="0" i="0" kern="1200">
                <a:solidFill>
                  <a:schemeClr val="bg1"/>
                </a:solidFill>
                <a:latin typeface="Arial" panose="020B0604020202020204" pitchFamily="34" charset="0"/>
                <a:ea typeface="+mn-ea"/>
                <a:cs typeface="Arial" panose="020B0604020202020204" pitchFamily="34" charset="0"/>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1200" dirty="0">
                <a:solidFill>
                  <a:schemeClr val="accent1"/>
                </a:solidFill>
              </a:rPr>
              <a:t>Lithuania</a:t>
            </a:r>
          </a:p>
        </p:txBody>
      </p:sp>
      <p:cxnSp>
        <p:nvCxnSpPr>
          <p:cNvPr id="268" name="Straight Connector 267">
            <a:extLst>
              <a:ext uri="{FF2B5EF4-FFF2-40B4-BE49-F238E27FC236}">
                <a16:creationId xmlns:a16="http://schemas.microsoft.com/office/drawing/2014/main" id="{AB8DC112-DB82-12EA-CCFF-9B98559E171E}"/>
              </a:ext>
            </a:extLst>
          </p:cNvPr>
          <p:cNvCxnSpPr>
            <a:cxnSpLocks/>
          </p:cNvCxnSpPr>
          <p:nvPr/>
        </p:nvCxnSpPr>
        <p:spPr>
          <a:xfrm>
            <a:off x="533027" y="2938818"/>
            <a:ext cx="9519023"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69" name="Straight Connector 268">
            <a:extLst>
              <a:ext uri="{FF2B5EF4-FFF2-40B4-BE49-F238E27FC236}">
                <a16:creationId xmlns:a16="http://schemas.microsoft.com/office/drawing/2014/main" id="{36ED98D3-344A-BE44-4C0A-3A377D5014FB}"/>
              </a:ext>
            </a:extLst>
          </p:cNvPr>
          <p:cNvCxnSpPr>
            <a:cxnSpLocks/>
          </p:cNvCxnSpPr>
          <p:nvPr/>
        </p:nvCxnSpPr>
        <p:spPr>
          <a:xfrm>
            <a:off x="533026" y="1315388"/>
            <a:ext cx="1904402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70" name="Straight Connector 269">
            <a:extLst>
              <a:ext uri="{FF2B5EF4-FFF2-40B4-BE49-F238E27FC236}">
                <a16:creationId xmlns:a16="http://schemas.microsoft.com/office/drawing/2014/main" id="{FFC230A6-EF35-35D0-1EE7-AEC218855AFF}"/>
              </a:ext>
            </a:extLst>
          </p:cNvPr>
          <p:cNvCxnSpPr>
            <a:cxnSpLocks/>
          </p:cNvCxnSpPr>
          <p:nvPr/>
        </p:nvCxnSpPr>
        <p:spPr>
          <a:xfrm>
            <a:off x="514365" y="4828618"/>
            <a:ext cx="9519023"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271" name="TextBox 270">
            <a:extLst>
              <a:ext uri="{FF2B5EF4-FFF2-40B4-BE49-F238E27FC236}">
                <a16:creationId xmlns:a16="http://schemas.microsoft.com/office/drawing/2014/main" id="{F04C063D-1B17-5F5D-95B2-BBF4D2AFAA83}"/>
              </a:ext>
            </a:extLst>
          </p:cNvPr>
          <p:cNvSpPr txBox="1"/>
          <p:nvPr/>
        </p:nvSpPr>
        <p:spPr>
          <a:xfrm>
            <a:off x="629497" y="5177648"/>
            <a:ext cx="1276614" cy="1077218"/>
          </a:xfrm>
          <a:prstGeom prst="rect">
            <a:avLst/>
          </a:prstGeom>
          <a:noFill/>
        </p:spPr>
        <p:txBody>
          <a:bodyPr wrap="square">
            <a:spAutoFit/>
          </a:bodyPr>
          <a:lstStyle/>
          <a:p>
            <a:pPr algn="ctr"/>
            <a:r>
              <a:rPr lang="de-CH" sz="4000" b="1" dirty="0">
                <a:solidFill>
                  <a:schemeClr val="accent2"/>
                </a:solidFill>
                <a:latin typeface="Arial" panose="020B0604020202020204" pitchFamily="34" charset="0"/>
                <a:cs typeface="Arial" panose="020B0604020202020204" pitchFamily="34" charset="0"/>
              </a:rPr>
              <a:t>10</a:t>
            </a:r>
          </a:p>
          <a:p>
            <a:pPr algn="ctr"/>
            <a:r>
              <a:rPr lang="en-US" sz="2400" dirty="0">
                <a:solidFill>
                  <a:schemeClr val="accent2"/>
                </a:solidFill>
                <a:latin typeface="Arial" panose="020B0604020202020204" pitchFamily="34" charset="0"/>
                <a:cs typeface="Arial" panose="020B0604020202020204" pitchFamily="34" charset="0"/>
              </a:rPr>
              <a:t>Sectors</a:t>
            </a:r>
          </a:p>
        </p:txBody>
      </p:sp>
      <p:sp>
        <p:nvSpPr>
          <p:cNvPr id="283" name="TextBox 282">
            <a:extLst>
              <a:ext uri="{FF2B5EF4-FFF2-40B4-BE49-F238E27FC236}">
                <a16:creationId xmlns:a16="http://schemas.microsoft.com/office/drawing/2014/main" id="{DA35932A-C843-3060-9E18-83CA2F3E6F54}"/>
              </a:ext>
            </a:extLst>
          </p:cNvPr>
          <p:cNvSpPr txBox="1"/>
          <p:nvPr/>
        </p:nvSpPr>
        <p:spPr>
          <a:xfrm>
            <a:off x="2580596" y="5267940"/>
            <a:ext cx="6575873" cy="923330"/>
          </a:xfrm>
          <a:prstGeom prst="rect">
            <a:avLst/>
          </a:prstGeom>
          <a:noFill/>
        </p:spPr>
        <p:txBody>
          <a:bodyPr wrap="square" rtlCol="0">
            <a:spAutoFit/>
          </a:bodyPr>
          <a:lstStyle/>
          <a:p>
            <a:pPr>
              <a:spcAft>
                <a:spcPts val="600"/>
              </a:spcAft>
            </a:pPr>
            <a:r>
              <a:rPr lang="en-GB" sz="5400" b="1"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EDIHs in </a:t>
            </a:r>
            <a:r>
              <a:rPr lang="en-GB" sz="54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Lithuania</a:t>
            </a:r>
            <a:endParaRPr lang="en-GB" sz="5400" b="1"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87" name="Ink 286">
                <a:extLst>
                  <a:ext uri="{FF2B5EF4-FFF2-40B4-BE49-F238E27FC236}">
                    <a16:creationId xmlns:a16="http://schemas.microsoft.com/office/drawing/2014/main" id="{B2EEAAF5-F828-02FF-741A-7C8A5C9DC15C}"/>
                  </a:ext>
                </a:extLst>
              </p14:cNvPr>
              <p14:cNvContentPartPr/>
              <p14:nvPr/>
            </p14:nvContentPartPr>
            <p14:xfrm>
              <a:off x="9769187" y="4186491"/>
              <a:ext cx="360" cy="360"/>
            </p14:xfrm>
          </p:contentPart>
        </mc:Choice>
        <mc:Fallback xmlns="">
          <p:pic>
            <p:nvPicPr>
              <p:cNvPr id="287" name="Ink 286">
                <a:extLst>
                  <a:ext uri="{FF2B5EF4-FFF2-40B4-BE49-F238E27FC236}">
                    <a16:creationId xmlns:a16="http://schemas.microsoft.com/office/drawing/2014/main" id="{B2EEAAF5-F828-02FF-741A-7C8A5C9DC15C}"/>
                  </a:ext>
                </a:extLst>
              </p:cNvPr>
              <p:cNvPicPr/>
              <p:nvPr/>
            </p:nvPicPr>
            <p:blipFill>
              <a:blip r:embed="rId6"/>
              <a:stretch>
                <a:fillRect/>
              </a:stretch>
            </p:blipFill>
            <p:spPr>
              <a:xfrm>
                <a:off x="9763067" y="4180371"/>
                <a:ext cx="12600" cy="12600"/>
              </a:xfrm>
              <a:prstGeom prst="rect">
                <a:avLst/>
              </a:prstGeom>
            </p:spPr>
          </p:pic>
        </mc:Fallback>
      </mc:AlternateContent>
      <p:grpSp>
        <p:nvGrpSpPr>
          <p:cNvPr id="288" name="Group 287">
            <a:extLst>
              <a:ext uri="{FF2B5EF4-FFF2-40B4-BE49-F238E27FC236}">
                <a16:creationId xmlns:a16="http://schemas.microsoft.com/office/drawing/2014/main" id="{7B0597B1-151B-6614-A40F-9C51B9BB6B10}"/>
              </a:ext>
            </a:extLst>
          </p:cNvPr>
          <p:cNvGrpSpPr/>
          <p:nvPr/>
        </p:nvGrpSpPr>
        <p:grpSpPr>
          <a:xfrm rot="213777">
            <a:off x="10528232" y="1486964"/>
            <a:ext cx="221635" cy="221635"/>
            <a:chOff x="5626875" y="7765997"/>
            <a:chExt cx="341671" cy="356347"/>
          </a:xfrm>
        </p:grpSpPr>
        <p:sp>
          <p:nvSpPr>
            <p:cNvPr id="289" name="Teardrop 288">
              <a:extLst>
                <a:ext uri="{FF2B5EF4-FFF2-40B4-BE49-F238E27FC236}">
                  <a16:creationId xmlns:a16="http://schemas.microsoft.com/office/drawing/2014/main" id="{B04174DF-1759-28F9-B654-6FD22D16079B}"/>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0" name="Oval 289">
              <a:extLst>
                <a:ext uri="{FF2B5EF4-FFF2-40B4-BE49-F238E27FC236}">
                  <a16:creationId xmlns:a16="http://schemas.microsoft.com/office/drawing/2014/main" id="{2137FE13-B490-A075-FB27-2388A9E89510}"/>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0068FF"/>
                </a:solidFill>
              </a:endParaRPr>
            </a:p>
          </p:txBody>
        </p:sp>
      </p:grpSp>
      <p:sp>
        <p:nvSpPr>
          <p:cNvPr id="291" name="TextBox 290">
            <a:extLst>
              <a:ext uri="{FF2B5EF4-FFF2-40B4-BE49-F238E27FC236}">
                <a16:creationId xmlns:a16="http://schemas.microsoft.com/office/drawing/2014/main" id="{A04A2644-CCB4-88E6-4465-B13CBBAC1194}"/>
              </a:ext>
            </a:extLst>
          </p:cNvPr>
          <p:cNvSpPr txBox="1"/>
          <p:nvPr/>
        </p:nvSpPr>
        <p:spPr>
          <a:xfrm>
            <a:off x="10791305" y="1415850"/>
            <a:ext cx="4978248" cy="400110"/>
          </a:xfrm>
          <a:prstGeom prst="rect">
            <a:avLst/>
          </a:prstGeom>
          <a:noFill/>
        </p:spPr>
        <p:txBody>
          <a:bodyPr wrap="square" rtlCol="0">
            <a:spAutoFit/>
          </a:bodyPr>
          <a:lstStyle/>
          <a:p>
            <a:r>
              <a:rPr lang="de-CH" sz="2000" dirty="0">
                <a:latin typeface="EC Square Sans Cond Pro" panose="020B0506040000020004" pitchFamily="34" charset="0"/>
              </a:rPr>
              <a:t>EDIH</a:t>
            </a:r>
            <a:endParaRPr lang="de-CH" dirty="0">
              <a:latin typeface="EC Square Sans Cond Pro" panose="020B0506040000020004" pitchFamily="34" charset="0"/>
            </a:endParaRPr>
          </a:p>
        </p:txBody>
      </p:sp>
      <p:sp>
        <p:nvSpPr>
          <p:cNvPr id="296" name="Round Diagonal Corner of Rectangle 295">
            <a:extLst>
              <a:ext uri="{FF2B5EF4-FFF2-40B4-BE49-F238E27FC236}">
                <a16:creationId xmlns:a16="http://schemas.microsoft.com/office/drawing/2014/main" id="{54005E42-7C57-9421-695A-4F7981B53170}"/>
              </a:ext>
            </a:extLst>
          </p:cNvPr>
          <p:cNvSpPr/>
          <p:nvPr/>
        </p:nvSpPr>
        <p:spPr>
          <a:xfrm>
            <a:off x="10479599" y="9210675"/>
            <a:ext cx="8994775" cy="60728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97" name="TextBox 296">
            <a:extLst>
              <a:ext uri="{FF2B5EF4-FFF2-40B4-BE49-F238E27FC236}">
                <a16:creationId xmlns:a16="http://schemas.microsoft.com/office/drawing/2014/main" id="{05BE8BC0-12EB-03F2-1E05-80B5C7CE5E87}"/>
              </a:ext>
            </a:extLst>
          </p:cNvPr>
          <p:cNvSpPr txBox="1"/>
          <p:nvPr/>
        </p:nvSpPr>
        <p:spPr>
          <a:xfrm>
            <a:off x="15157450" y="9236834"/>
            <a:ext cx="4978248" cy="584775"/>
          </a:xfrm>
          <a:prstGeom prst="rect">
            <a:avLst/>
          </a:prstGeom>
          <a:noFill/>
        </p:spPr>
        <p:txBody>
          <a:bodyPr wrap="square" rtlCol="0">
            <a:spAutoFit/>
          </a:bodyPr>
          <a:lstStyle/>
          <a:p>
            <a:pPr algn="ctr"/>
            <a:r>
              <a:rPr lang="de-CH" sz="1400" dirty="0">
                <a:solidFill>
                  <a:schemeClr val="accent2"/>
                </a:solidFill>
                <a:latin typeface="Arial" panose="020B0604020202020204" pitchFamily="34" charset="0"/>
                <a:cs typeface="Arial" panose="020B0604020202020204" pitchFamily="34" charset="0"/>
              </a:rPr>
              <a:t>*</a:t>
            </a:r>
            <a:r>
              <a:rPr lang="de-CH" sz="1400" dirty="0" err="1">
                <a:solidFill>
                  <a:schemeClr val="accent2"/>
                </a:solidFill>
                <a:latin typeface="Arial" panose="020B0604020202020204" pitchFamily="34" charset="0"/>
                <a:cs typeface="Arial" panose="020B0604020202020204" pitchFamily="34" charset="0"/>
              </a:rPr>
              <a:t>Funded</a:t>
            </a:r>
            <a:r>
              <a:rPr lang="de-CH" sz="1400" dirty="0">
                <a:solidFill>
                  <a:schemeClr val="accent2"/>
                </a:solidFill>
                <a:latin typeface="Arial" panose="020B0604020202020204" pitchFamily="34" charset="0"/>
                <a:cs typeface="Arial" panose="020B0604020202020204" pitchFamily="34" charset="0"/>
              </a:rPr>
              <a:t> </a:t>
            </a:r>
            <a:r>
              <a:rPr lang="de-CH" sz="1400" dirty="0" err="1">
                <a:solidFill>
                  <a:schemeClr val="accent2"/>
                </a:solidFill>
                <a:latin typeface="Arial" panose="020B0604020202020204" pitchFamily="34" charset="0"/>
                <a:cs typeface="Arial" panose="020B0604020202020204" pitchFamily="34" charset="0"/>
              </a:rPr>
              <a:t>under</a:t>
            </a:r>
            <a:r>
              <a:rPr lang="de-CH" sz="1400" dirty="0">
                <a:solidFill>
                  <a:schemeClr val="accent2"/>
                </a:solidFill>
                <a:latin typeface="Arial" panose="020B0604020202020204" pitchFamily="34" charset="0"/>
                <a:cs typeface="Arial" panose="020B0604020202020204" pitchFamily="34" charset="0"/>
              </a:rPr>
              <a:t> Digital Europe Programme</a:t>
            </a:r>
          </a:p>
          <a:p>
            <a:endParaRPr lang="en-IE" dirty="0"/>
          </a:p>
        </p:txBody>
      </p:sp>
      <p:sp>
        <p:nvSpPr>
          <p:cNvPr id="7" name="TextBox 6">
            <a:extLst>
              <a:ext uri="{FF2B5EF4-FFF2-40B4-BE49-F238E27FC236}">
                <a16:creationId xmlns:a16="http://schemas.microsoft.com/office/drawing/2014/main" id="{F3559B0A-AF99-7432-5C14-BAC9671479B2}"/>
              </a:ext>
            </a:extLst>
          </p:cNvPr>
          <p:cNvSpPr txBox="1"/>
          <p:nvPr/>
        </p:nvSpPr>
        <p:spPr>
          <a:xfrm>
            <a:off x="503357" y="3340986"/>
            <a:ext cx="1528893" cy="1138773"/>
          </a:xfrm>
          <a:prstGeom prst="rect">
            <a:avLst/>
          </a:prstGeom>
          <a:noFill/>
        </p:spPr>
        <p:txBody>
          <a:bodyPr wrap="square">
            <a:spAutoFit/>
          </a:bodyPr>
          <a:lstStyle/>
          <a:p>
            <a:pPr algn="ctr"/>
            <a:r>
              <a:rPr lang="de-CH" sz="4400" b="1" dirty="0">
                <a:solidFill>
                  <a:schemeClr val="accent2"/>
                </a:solidFill>
                <a:latin typeface="Arial" panose="020B0604020202020204" pitchFamily="34" charset="0"/>
                <a:cs typeface="Arial" panose="020B0604020202020204" pitchFamily="34" charset="0"/>
              </a:rPr>
              <a:t>3</a:t>
            </a:r>
          </a:p>
          <a:p>
            <a:pPr algn="ctr"/>
            <a:r>
              <a:rPr lang="de-CH" sz="2400" dirty="0">
                <a:solidFill>
                  <a:schemeClr val="accent2"/>
                </a:solidFill>
                <a:latin typeface="Arial" panose="020B0604020202020204" pitchFamily="34" charset="0"/>
                <a:cs typeface="Arial" panose="020B0604020202020204" pitchFamily="34" charset="0"/>
              </a:rPr>
              <a:t>Members</a:t>
            </a:r>
            <a:endParaRPr lang="en-IE" sz="2000" dirty="0">
              <a:solidFill>
                <a:schemeClr val="accent2"/>
              </a:solidFill>
              <a:latin typeface="Arial" panose="020B0604020202020204" pitchFamily="34" charset="0"/>
              <a:cs typeface="Arial" panose="020B0604020202020204" pitchFamily="34" charset="0"/>
            </a:endParaRPr>
          </a:p>
        </p:txBody>
      </p:sp>
      <p:sp>
        <p:nvSpPr>
          <p:cNvPr id="320" name="Rectangle 319">
            <a:extLst>
              <a:ext uri="{FF2B5EF4-FFF2-40B4-BE49-F238E27FC236}">
                <a16:creationId xmlns:a16="http://schemas.microsoft.com/office/drawing/2014/main" id="{F09A7E01-AB63-EBEA-7F9E-4F381468F916}"/>
              </a:ext>
            </a:extLst>
          </p:cNvPr>
          <p:cNvSpPr/>
          <p:nvPr/>
        </p:nvSpPr>
        <p:spPr>
          <a:xfrm>
            <a:off x="10661650" y="9361095"/>
            <a:ext cx="204267" cy="103582"/>
          </a:xfrm>
          <a:prstGeom prst="rect">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1" name="Rectangle 320">
            <a:extLst>
              <a:ext uri="{FF2B5EF4-FFF2-40B4-BE49-F238E27FC236}">
                <a16:creationId xmlns:a16="http://schemas.microsoft.com/office/drawing/2014/main" id="{03E255AC-D134-EFB0-8A2A-2D28B3484A1F}"/>
              </a:ext>
            </a:extLst>
          </p:cNvPr>
          <p:cNvSpPr/>
          <p:nvPr/>
        </p:nvSpPr>
        <p:spPr>
          <a:xfrm>
            <a:off x="10661650" y="9589701"/>
            <a:ext cx="204267" cy="1035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22" name="TextBox 321">
            <a:extLst>
              <a:ext uri="{FF2B5EF4-FFF2-40B4-BE49-F238E27FC236}">
                <a16:creationId xmlns:a16="http://schemas.microsoft.com/office/drawing/2014/main" id="{B990333F-0F6E-355C-5295-F15B6F91AE0D}"/>
              </a:ext>
            </a:extLst>
          </p:cNvPr>
          <p:cNvSpPr txBox="1"/>
          <p:nvPr/>
        </p:nvSpPr>
        <p:spPr>
          <a:xfrm>
            <a:off x="10837196" y="9240957"/>
            <a:ext cx="4978248" cy="584775"/>
          </a:xfrm>
          <a:prstGeom prst="rect">
            <a:avLst/>
          </a:prstGeom>
          <a:noFill/>
        </p:spPr>
        <p:txBody>
          <a:bodyPr wrap="square" rtlCol="0">
            <a:spAutoFit/>
          </a:bodyPr>
          <a:lstStyle/>
          <a:p>
            <a:r>
              <a:rPr lang="en-GR" sz="1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GR" sz="14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E</a:t>
            </a:r>
            <a:r>
              <a:rPr lang="en-GR" sz="1400" kern="100" dirty="0">
                <a:solidFill>
                  <a:schemeClr val="accent2"/>
                </a:solidFill>
                <a:latin typeface="Arial" panose="020B0604020202020204" pitchFamily="34" charset="0"/>
                <a:ea typeface="Calibri" panose="020F0502020204030204" pitchFamily="34" charset="0"/>
                <a:cs typeface="Arial" panose="020B0604020202020204" pitchFamily="34" charset="0"/>
              </a:rPr>
              <a:t>uropean </a:t>
            </a:r>
            <a:r>
              <a:rPr lang="en-GR" sz="14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D</a:t>
            </a:r>
            <a:r>
              <a:rPr lang="en-GR" sz="1400" kern="100" dirty="0">
                <a:solidFill>
                  <a:schemeClr val="accent2"/>
                </a:solidFill>
                <a:latin typeface="Arial" panose="020B0604020202020204" pitchFamily="34" charset="0"/>
                <a:ea typeface="Calibri" panose="020F0502020204030204" pitchFamily="34" charset="0"/>
                <a:cs typeface="Arial" panose="020B0604020202020204" pitchFamily="34" charset="0"/>
              </a:rPr>
              <a:t>igital </a:t>
            </a:r>
            <a:r>
              <a:rPr lang="en-GR" sz="14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I</a:t>
            </a:r>
            <a:r>
              <a:rPr lang="en-GR" sz="1400" kern="100" dirty="0">
                <a:solidFill>
                  <a:schemeClr val="accent2"/>
                </a:solidFill>
                <a:latin typeface="Arial" panose="020B0604020202020204" pitchFamily="34" charset="0"/>
                <a:ea typeface="Calibri" panose="020F0502020204030204" pitchFamily="34" charset="0"/>
                <a:cs typeface="Arial" panose="020B0604020202020204" pitchFamily="34" charset="0"/>
              </a:rPr>
              <a:t>nnovation </a:t>
            </a:r>
            <a:r>
              <a:rPr lang="en-GR" sz="14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H</a:t>
            </a:r>
            <a:r>
              <a:rPr lang="en-GR" sz="1400" kern="100" dirty="0">
                <a:solidFill>
                  <a:schemeClr val="accent2"/>
                </a:solidFill>
                <a:latin typeface="Arial" panose="020B0604020202020204" pitchFamily="34" charset="0"/>
                <a:ea typeface="Calibri" panose="020F0502020204030204" pitchFamily="34" charset="0"/>
                <a:cs typeface="Arial" panose="020B0604020202020204" pitchFamily="34" charset="0"/>
              </a:rPr>
              <a:t>ubs</a:t>
            </a:r>
            <a:endParaRPr lang="de-CH" sz="1400" dirty="0">
              <a:latin typeface="EC Square Sans Cond Pro" panose="020B0506040000020004" pitchFamily="34" charset="0"/>
            </a:endParaRPr>
          </a:p>
          <a:p>
            <a:r>
              <a:rPr lang="en-GR" sz="1600" kern="100" dirty="0">
                <a:solidFill>
                  <a:schemeClr val="accent5"/>
                </a:solidFill>
                <a:latin typeface="Arial" panose="020B0604020202020204" pitchFamily="34" charset="0"/>
                <a:ea typeface="Calibri" panose="020F0502020204030204" pitchFamily="34" charset="0"/>
                <a:cs typeface="Arial" panose="020B0604020202020204" pitchFamily="34" charset="0"/>
              </a:rPr>
              <a:t>**</a:t>
            </a:r>
            <a:r>
              <a:rPr lang="en-GR" sz="1400" b="1" kern="100" dirty="0">
                <a:solidFill>
                  <a:schemeClr val="accent5"/>
                </a:solidFill>
                <a:latin typeface="Arial" panose="020B0604020202020204" pitchFamily="34" charset="0"/>
                <a:ea typeface="Calibri" panose="020F0502020204030204" pitchFamily="34" charset="0"/>
                <a:cs typeface="Arial" panose="020B0604020202020204" pitchFamily="34" charset="0"/>
              </a:rPr>
              <a:t>S</a:t>
            </a:r>
            <a:r>
              <a:rPr lang="en-GR" sz="1400" kern="100" dirty="0">
                <a:solidFill>
                  <a:schemeClr val="accent5"/>
                </a:solidFill>
                <a:latin typeface="Arial" panose="020B0604020202020204" pitchFamily="34" charset="0"/>
                <a:ea typeface="Calibri" panose="020F0502020204030204" pitchFamily="34" charset="0"/>
                <a:cs typeface="Arial" panose="020B0604020202020204" pitchFamily="34" charset="0"/>
              </a:rPr>
              <a:t>eal </a:t>
            </a:r>
            <a:r>
              <a:rPr lang="en-GR" sz="1400" b="1" kern="100" dirty="0">
                <a:solidFill>
                  <a:schemeClr val="accent5"/>
                </a:solidFill>
                <a:latin typeface="Arial" panose="020B0604020202020204" pitchFamily="34" charset="0"/>
                <a:ea typeface="Calibri" panose="020F0502020204030204" pitchFamily="34" charset="0"/>
                <a:cs typeface="Arial" panose="020B0604020202020204" pitchFamily="34" charset="0"/>
              </a:rPr>
              <a:t>o</a:t>
            </a:r>
            <a:r>
              <a:rPr lang="en-GR" sz="1400" kern="100" dirty="0">
                <a:solidFill>
                  <a:schemeClr val="accent5"/>
                </a:solidFill>
                <a:latin typeface="Arial" panose="020B0604020202020204" pitchFamily="34" charset="0"/>
                <a:ea typeface="Calibri" panose="020F0502020204030204" pitchFamily="34" charset="0"/>
                <a:cs typeface="Arial" panose="020B0604020202020204" pitchFamily="34" charset="0"/>
              </a:rPr>
              <a:t>f </a:t>
            </a:r>
            <a:r>
              <a:rPr lang="en-GR" sz="1400" b="1" kern="100" dirty="0">
                <a:solidFill>
                  <a:schemeClr val="accent5"/>
                </a:solidFill>
                <a:latin typeface="Arial" panose="020B0604020202020204" pitchFamily="34" charset="0"/>
                <a:ea typeface="Calibri" panose="020F0502020204030204" pitchFamily="34" charset="0"/>
                <a:cs typeface="Arial" panose="020B0604020202020204" pitchFamily="34" charset="0"/>
              </a:rPr>
              <a:t>E</a:t>
            </a:r>
            <a:r>
              <a:rPr lang="en-GR" sz="1400" kern="100" dirty="0">
                <a:solidFill>
                  <a:schemeClr val="accent5"/>
                </a:solidFill>
                <a:latin typeface="Arial" panose="020B0604020202020204" pitchFamily="34" charset="0"/>
                <a:ea typeface="Calibri" panose="020F0502020204030204" pitchFamily="34" charset="0"/>
                <a:cs typeface="Arial" panose="020B0604020202020204" pitchFamily="34" charset="0"/>
              </a:rPr>
              <a:t>xcellence</a:t>
            </a:r>
            <a:endParaRPr lang="de-CH" sz="1400" dirty="0">
              <a:solidFill>
                <a:schemeClr val="accent5"/>
              </a:solidFill>
              <a:latin typeface="EC Square Sans Cond Pro" panose="020B0506040000020004" pitchFamily="34" charset="0"/>
            </a:endParaRPr>
          </a:p>
        </p:txBody>
      </p:sp>
      <p:sp>
        <p:nvSpPr>
          <p:cNvPr id="325" name="Teardrop 324">
            <a:extLst>
              <a:ext uri="{FF2B5EF4-FFF2-40B4-BE49-F238E27FC236}">
                <a16:creationId xmlns:a16="http://schemas.microsoft.com/office/drawing/2014/main" id="{BA0AB634-C8E7-4D92-2803-AAB55DB9867C}"/>
              </a:ext>
            </a:extLst>
          </p:cNvPr>
          <p:cNvSpPr/>
          <p:nvPr/>
        </p:nvSpPr>
        <p:spPr>
          <a:xfrm rot="8086300">
            <a:off x="11565180" y="1486964"/>
            <a:ext cx="221635" cy="221635"/>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6" name="Oval 325">
            <a:extLst>
              <a:ext uri="{FF2B5EF4-FFF2-40B4-BE49-F238E27FC236}">
                <a16:creationId xmlns:a16="http://schemas.microsoft.com/office/drawing/2014/main" id="{299A0C68-375B-BA73-4C7C-F88B54AAB7EE}"/>
              </a:ext>
            </a:extLst>
          </p:cNvPr>
          <p:cNvSpPr/>
          <p:nvPr/>
        </p:nvSpPr>
        <p:spPr>
          <a:xfrm rot="11013777">
            <a:off x="11605940" y="1530609"/>
            <a:ext cx="140115" cy="134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0068FF"/>
              </a:solidFill>
            </a:endParaRPr>
          </a:p>
        </p:txBody>
      </p:sp>
      <p:sp>
        <p:nvSpPr>
          <p:cNvPr id="327" name="TextBox 326">
            <a:extLst>
              <a:ext uri="{FF2B5EF4-FFF2-40B4-BE49-F238E27FC236}">
                <a16:creationId xmlns:a16="http://schemas.microsoft.com/office/drawing/2014/main" id="{2A1E502D-0B0F-8554-38F0-E127155ED9F3}"/>
              </a:ext>
            </a:extLst>
          </p:cNvPr>
          <p:cNvSpPr txBox="1"/>
          <p:nvPr/>
        </p:nvSpPr>
        <p:spPr>
          <a:xfrm>
            <a:off x="11828253" y="1415850"/>
            <a:ext cx="4978248" cy="400110"/>
          </a:xfrm>
          <a:prstGeom prst="rect">
            <a:avLst/>
          </a:prstGeom>
          <a:noFill/>
        </p:spPr>
        <p:txBody>
          <a:bodyPr wrap="square" rtlCol="0">
            <a:spAutoFit/>
          </a:bodyPr>
          <a:lstStyle/>
          <a:p>
            <a:r>
              <a:rPr lang="de-CH" sz="2000" dirty="0" err="1">
                <a:latin typeface="EC Square Sans Cond Pro" panose="020B0506040000020004" pitchFamily="34" charset="0"/>
              </a:rPr>
              <a:t>SoE</a:t>
            </a:r>
            <a:endParaRPr lang="de-CH" dirty="0">
              <a:latin typeface="EC Square Sans Cond Pro" panose="020B0506040000020004" pitchFamily="34" charset="0"/>
            </a:endParaRPr>
          </a:p>
        </p:txBody>
      </p:sp>
      <p:pic>
        <p:nvPicPr>
          <p:cNvPr id="2" name="Picture Placeholder 5" descr="A picture containing map, text, atlas&#10;&#10;Description automatically generated">
            <a:extLst>
              <a:ext uri="{FF2B5EF4-FFF2-40B4-BE49-F238E27FC236}">
                <a16:creationId xmlns:a16="http://schemas.microsoft.com/office/drawing/2014/main" id="{3C36A16C-896C-A17E-3CF9-7721E82CFD6B}"/>
              </a:ext>
            </a:extLst>
          </p:cNvPr>
          <p:cNvPicPr>
            <a:picLocks noGrp="1" noChangeAspect="1"/>
          </p:cNvPicPr>
          <p:nvPr/>
        </p:nvPicPr>
        <p:blipFill rotWithShape="1">
          <a:blip r:embed="rId7">
            <a:extLst>
              <a:ext uri="{28A0092B-C50C-407E-A947-70E740481C1C}">
                <a14:useLocalDpi xmlns:a14="http://schemas.microsoft.com/office/drawing/2010/main" val="0"/>
              </a:ext>
            </a:extLst>
          </a:blip>
          <a:srcRect t="-9613" b="-9613"/>
          <a:stretch/>
        </p:blipFill>
        <p:spPr>
          <a:xfrm>
            <a:off x="10616762" y="1283559"/>
            <a:ext cx="8994775" cy="8534396"/>
          </a:xfrm>
          <a:prstGeom prst="rect">
            <a:avLst/>
          </a:prstGeom>
        </p:spPr>
      </p:pic>
      <p:grpSp>
        <p:nvGrpSpPr>
          <p:cNvPr id="3" name="Group 7">
            <a:extLst>
              <a:ext uri="{FF2B5EF4-FFF2-40B4-BE49-F238E27FC236}">
                <a16:creationId xmlns:a16="http://schemas.microsoft.com/office/drawing/2014/main" id="{CE172426-480B-E607-0B38-0C8C178821E7}"/>
              </a:ext>
            </a:extLst>
          </p:cNvPr>
          <p:cNvGrpSpPr/>
          <p:nvPr/>
        </p:nvGrpSpPr>
        <p:grpSpPr>
          <a:xfrm>
            <a:off x="14700250" y="5861264"/>
            <a:ext cx="612000" cy="612000"/>
            <a:chOff x="3680255" y="6841154"/>
            <a:chExt cx="341671" cy="356347"/>
          </a:xfrm>
        </p:grpSpPr>
        <p:sp>
          <p:nvSpPr>
            <p:cNvPr id="4" name="Teardrop 8">
              <a:extLst>
                <a:ext uri="{FF2B5EF4-FFF2-40B4-BE49-F238E27FC236}">
                  <a16:creationId xmlns:a16="http://schemas.microsoft.com/office/drawing/2014/main" id="{23D52EBA-6B98-540E-7DA9-18FFA335A250}"/>
                </a:ext>
              </a:extLst>
            </p:cNvPr>
            <p:cNvSpPr/>
            <p:nvPr/>
          </p:nvSpPr>
          <p:spPr>
            <a:xfrm rot="7872523">
              <a:off x="3672917" y="6848492"/>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9">
              <a:extLst>
                <a:ext uri="{FF2B5EF4-FFF2-40B4-BE49-F238E27FC236}">
                  <a16:creationId xmlns:a16="http://schemas.microsoft.com/office/drawing/2014/main" id="{7EF235A4-1EDA-69E4-8BD6-9A0926F20D3C}"/>
                </a:ext>
              </a:extLst>
            </p:cNvPr>
            <p:cNvSpPr/>
            <p:nvPr/>
          </p:nvSpPr>
          <p:spPr>
            <a:xfrm>
              <a:off x="3743090" y="691132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3</a:t>
              </a:r>
            </a:p>
          </p:txBody>
        </p:sp>
      </p:grpSp>
      <p:grpSp>
        <p:nvGrpSpPr>
          <p:cNvPr id="14" name="Group 13">
            <a:extLst>
              <a:ext uri="{FF2B5EF4-FFF2-40B4-BE49-F238E27FC236}">
                <a16:creationId xmlns:a16="http://schemas.microsoft.com/office/drawing/2014/main" id="{68F97ECF-AD3A-29F0-34FB-E7E92BE4AE19}"/>
              </a:ext>
            </a:extLst>
          </p:cNvPr>
          <p:cNvGrpSpPr/>
          <p:nvPr/>
        </p:nvGrpSpPr>
        <p:grpSpPr>
          <a:xfrm>
            <a:off x="16910050" y="6007720"/>
            <a:ext cx="612000" cy="612000"/>
            <a:chOff x="5626875" y="7765997"/>
            <a:chExt cx="341671" cy="356347"/>
          </a:xfrm>
        </p:grpSpPr>
        <p:sp>
          <p:nvSpPr>
            <p:cNvPr id="15" name="Teardrop 14">
              <a:extLst>
                <a:ext uri="{FF2B5EF4-FFF2-40B4-BE49-F238E27FC236}">
                  <a16:creationId xmlns:a16="http://schemas.microsoft.com/office/drawing/2014/main" id="{5CE75405-54B1-050F-5914-0F69CC93E569}"/>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ACF0FE6B-1A97-F645-B66E-A1569FFAAB4E}"/>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1</a:t>
              </a:r>
            </a:p>
          </p:txBody>
        </p:sp>
      </p:grpSp>
      <p:grpSp>
        <p:nvGrpSpPr>
          <p:cNvPr id="17" name="Group 16">
            <a:extLst>
              <a:ext uri="{FF2B5EF4-FFF2-40B4-BE49-F238E27FC236}">
                <a16:creationId xmlns:a16="http://schemas.microsoft.com/office/drawing/2014/main" id="{C99A98B4-81FC-6F61-9550-2A6968738A06}"/>
              </a:ext>
            </a:extLst>
          </p:cNvPr>
          <p:cNvGrpSpPr/>
          <p:nvPr/>
        </p:nvGrpSpPr>
        <p:grpSpPr>
          <a:xfrm rot="10800000">
            <a:off x="16910049" y="6854926"/>
            <a:ext cx="612000" cy="612000"/>
            <a:chOff x="5626875" y="7765997"/>
            <a:chExt cx="341671" cy="356347"/>
          </a:xfrm>
        </p:grpSpPr>
        <p:sp>
          <p:nvSpPr>
            <p:cNvPr id="18" name="Teardrop 17">
              <a:extLst>
                <a:ext uri="{FF2B5EF4-FFF2-40B4-BE49-F238E27FC236}">
                  <a16:creationId xmlns:a16="http://schemas.microsoft.com/office/drawing/2014/main" id="{C5183F58-67A5-209B-1C5A-4A9B37655DC7}"/>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6BB2969C-5C7E-9D37-E776-E1279D40AD1F}"/>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2</a:t>
              </a:r>
            </a:p>
          </p:txBody>
        </p:sp>
      </p:grpSp>
      <p:pic>
        <p:nvPicPr>
          <p:cNvPr id="20" name="Picture 194" descr="A red green and yellow flag&#10;&#10;Description automatically generated with medium confidence">
            <a:extLst>
              <a:ext uri="{FF2B5EF4-FFF2-40B4-BE49-F238E27FC236}">
                <a16:creationId xmlns:a16="http://schemas.microsoft.com/office/drawing/2014/main" id="{435AC83D-08EB-BDDF-C583-7B2555326D0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601" t="11412" r="7731" b="11859"/>
          <a:stretch/>
        </p:blipFill>
        <p:spPr>
          <a:xfrm>
            <a:off x="519190" y="1615905"/>
            <a:ext cx="1594243" cy="963188"/>
          </a:xfrm>
          <a:prstGeom prst="rect">
            <a:avLst/>
          </a:prstGeom>
          <a:ln>
            <a:solidFill>
              <a:srgbClr val="0068FF"/>
            </a:solidFill>
          </a:ln>
        </p:spPr>
      </p:pic>
      <p:sp>
        <p:nvSpPr>
          <p:cNvPr id="21" name="object 7">
            <a:extLst>
              <a:ext uri="{FF2B5EF4-FFF2-40B4-BE49-F238E27FC236}">
                <a16:creationId xmlns:a16="http://schemas.microsoft.com/office/drawing/2014/main" id="{9D596AEF-D2B4-0681-3B4C-118DFD7A4770}"/>
              </a:ext>
            </a:extLst>
          </p:cNvPr>
          <p:cNvSpPr/>
          <p:nvPr/>
        </p:nvSpPr>
        <p:spPr>
          <a:xfrm>
            <a:off x="5373215" y="6648311"/>
            <a:ext cx="3829813" cy="3337294"/>
          </a:xfrm>
          <a:custGeom>
            <a:avLst/>
            <a:gdLst/>
            <a:ahLst/>
            <a:cxnLst/>
            <a:rect l="l" t="t" r="r" b="b"/>
            <a:pathLst>
              <a:path w="2991485" h="3183254">
                <a:moveTo>
                  <a:pt x="2991066" y="0"/>
                </a:moveTo>
                <a:lnTo>
                  <a:pt x="0" y="0"/>
                </a:lnTo>
                <a:lnTo>
                  <a:pt x="0" y="2684128"/>
                </a:lnTo>
                <a:lnTo>
                  <a:pt x="2282" y="2732139"/>
                </a:lnTo>
                <a:lnTo>
                  <a:pt x="8989" y="2778858"/>
                </a:lnTo>
                <a:lnTo>
                  <a:pt x="19912" y="2824078"/>
                </a:lnTo>
                <a:lnTo>
                  <a:pt x="34842" y="2867588"/>
                </a:lnTo>
                <a:lnTo>
                  <a:pt x="53570" y="2909181"/>
                </a:lnTo>
                <a:lnTo>
                  <a:pt x="75887" y="2948647"/>
                </a:lnTo>
                <a:lnTo>
                  <a:pt x="101585" y="2985777"/>
                </a:lnTo>
                <a:lnTo>
                  <a:pt x="130454" y="3020362"/>
                </a:lnTo>
                <a:lnTo>
                  <a:pt x="162286" y="3052194"/>
                </a:lnTo>
                <a:lnTo>
                  <a:pt x="196872" y="3081063"/>
                </a:lnTo>
                <a:lnTo>
                  <a:pt x="234002" y="3106761"/>
                </a:lnTo>
                <a:lnTo>
                  <a:pt x="273467" y="3129078"/>
                </a:lnTo>
                <a:lnTo>
                  <a:pt x="315060" y="3147807"/>
                </a:lnTo>
                <a:lnTo>
                  <a:pt x="358571" y="3162737"/>
                </a:lnTo>
                <a:lnTo>
                  <a:pt x="403790" y="3173660"/>
                </a:lnTo>
                <a:lnTo>
                  <a:pt x="450510" y="3180367"/>
                </a:lnTo>
                <a:lnTo>
                  <a:pt x="498521" y="3182649"/>
                </a:lnTo>
                <a:lnTo>
                  <a:pt x="2492544" y="3182649"/>
                </a:lnTo>
                <a:lnTo>
                  <a:pt x="2540555" y="3180367"/>
                </a:lnTo>
                <a:lnTo>
                  <a:pt x="2587275" y="3173660"/>
                </a:lnTo>
                <a:lnTo>
                  <a:pt x="2632494" y="3162737"/>
                </a:lnTo>
                <a:lnTo>
                  <a:pt x="2676005" y="3147807"/>
                </a:lnTo>
                <a:lnTo>
                  <a:pt x="2717598" y="3129078"/>
                </a:lnTo>
                <a:lnTo>
                  <a:pt x="2757063" y="3106761"/>
                </a:lnTo>
                <a:lnTo>
                  <a:pt x="2794194" y="3081063"/>
                </a:lnTo>
                <a:lnTo>
                  <a:pt x="2828779" y="3052194"/>
                </a:lnTo>
                <a:lnTo>
                  <a:pt x="2860611" y="3020362"/>
                </a:lnTo>
                <a:lnTo>
                  <a:pt x="2889480" y="2985777"/>
                </a:lnTo>
                <a:lnTo>
                  <a:pt x="2915178" y="2948647"/>
                </a:lnTo>
                <a:lnTo>
                  <a:pt x="2937495" y="2909181"/>
                </a:lnTo>
                <a:lnTo>
                  <a:pt x="2956224" y="2867588"/>
                </a:lnTo>
                <a:lnTo>
                  <a:pt x="2971154" y="2824078"/>
                </a:lnTo>
                <a:lnTo>
                  <a:pt x="2982077" y="2778858"/>
                </a:lnTo>
                <a:lnTo>
                  <a:pt x="2988784" y="2732139"/>
                </a:lnTo>
                <a:lnTo>
                  <a:pt x="2991066" y="2684128"/>
                </a:lnTo>
                <a:lnTo>
                  <a:pt x="2991066" y="0"/>
                </a:lnTo>
                <a:close/>
              </a:path>
            </a:pathLst>
          </a:custGeom>
          <a:solidFill>
            <a:srgbClr val="FFFEFB"/>
          </a:solidFill>
        </p:spPr>
        <p:txBody>
          <a:bodyPr wrap="square" lIns="0" tIns="0" rIns="0" bIns="0" rtlCol="0"/>
          <a:lstStyle/>
          <a:p>
            <a:endParaRPr dirty="0"/>
          </a:p>
        </p:txBody>
      </p:sp>
      <p:sp>
        <p:nvSpPr>
          <p:cNvPr id="22" name="object 12">
            <a:extLst>
              <a:ext uri="{FF2B5EF4-FFF2-40B4-BE49-F238E27FC236}">
                <a16:creationId xmlns:a16="http://schemas.microsoft.com/office/drawing/2014/main" id="{19348DDC-377A-6322-0133-11654B1C6B31}"/>
              </a:ext>
            </a:extLst>
          </p:cNvPr>
          <p:cNvSpPr txBox="1"/>
          <p:nvPr/>
        </p:nvSpPr>
        <p:spPr>
          <a:xfrm>
            <a:off x="1441450" y="6924547"/>
            <a:ext cx="3608439" cy="2654125"/>
          </a:xfrm>
          <a:prstGeom prst="rect">
            <a:avLst/>
          </a:prstGeom>
        </p:spPr>
        <p:txBody>
          <a:bodyPr vert="horz" wrap="square" lIns="0" tIns="8255" rIns="0" bIns="0" rtlCol="0">
            <a:spAutoFit/>
          </a:bodyPr>
          <a:lstStyle/>
          <a:p>
            <a:pPr marL="12700" marR="5080">
              <a:lnSpc>
                <a:spcPct val="107200"/>
              </a:lnSpc>
              <a:spcBef>
                <a:spcPts val="65"/>
              </a:spcBef>
            </a:pPr>
            <a:r>
              <a:rPr lang="en-US" dirty="0" err="1">
                <a:latin typeface="Arial"/>
                <a:cs typeface="Arial"/>
              </a:rPr>
              <a:t>Prioritise</a:t>
            </a:r>
            <a:r>
              <a:rPr lang="en-US" dirty="0">
                <a:latin typeface="Arial"/>
                <a:cs typeface="Arial"/>
              </a:rPr>
              <a:t> promoting innovation in key sectors such as manufacturing, healthcare, and financial services, reflecting their commitment to advancing digital innovation, additionally contributing to areas like smart cities and energy, focusing on enhancing urban living and sustainability.</a:t>
            </a:r>
            <a:endParaRPr lang="en-US" sz="1800" dirty="0">
              <a:latin typeface="Arial"/>
              <a:cs typeface="Arial"/>
            </a:endParaRPr>
          </a:p>
        </p:txBody>
      </p:sp>
      <p:sp>
        <p:nvSpPr>
          <p:cNvPr id="23" name="object 13">
            <a:extLst>
              <a:ext uri="{FF2B5EF4-FFF2-40B4-BE49-F238E27FC236}">
                <a16:creationId xmlns:a16="http://schemas.microsoft.com/office/drawing/2014/main" id="{EBD5ED50-13AC-C254-A279-78046E45C4AD}"/>
              </a:ext>
            </a:extLst>
          </p:cNvPr>
          <p:cNvSpPr txBox="1"/>
          <p:nvPr/>
        </p:nvSpPr>
        <p:spPr>
          <a:xfrm>
            <a:off x="5499375" y="6903211"/>
            <a:ext cx="3400332" cy="2064604"/>
          </a:xfrm>
          <a:prstGeom prst="rect">
            <a:avLst/>
          </a:prstGeom>
        </p:spPr>
        <p:txBody>
          <a:bodyPr vert="horz" wrap="square" lIns="0" tIns="11430" rIns="0" bIns="0" rtlCol="0">
            <a:spAutoFit/>
          </a:bodyPr>
          <a:lstStyle/>
          <a:p>
            <a:pPr marL="12700" marR="5080">
              <a:lnSpc>
                <a:spcPct val="107100"/>
              </a:lnSpc>
              <a:spcBef>
                <a:spcPts val="90"/>
              </a:spcBef>
            </a:pPr>
            <a:r>
              <a:rPr lang="en-US" sz="1800" dirty="0">
                <a:latin typeface="Arial"/>
                <a:cs typeface="Arial"/>
              </a:rPr>
              <a:t>Actively support SMEs through initiatives in education and public administration, while also playing a pivotal role in advancing connectivity and technology within the telecommunications sector.</a:t>
            </a:r>
            <a:endParaRPr sz="1800" dirty="0">
              <a:latin typeface="Arial"/>
              <a:cs typeface="Arial"/>
            </a:endParaRPr>
          </a:p>
        </p:txBody>
      </p:sp>
      <p:sp>
        <p:nvSpPr>
          <p:cNvPr id="24" name="object 32">
            <a:extLst>
              <a:ext uri="{FF2B5EF4-FFF2-40B4-BE49-F238E27FC236}">
                <a16:creationId xmlns:a16="http://schemas.microsoft.com/office/drawing/2014/main" id="{ADEE405D-A0C5-05EE-0CDD-A8211FC41CB2}"/>
              </a:ext>
            </a:extLst>
          </p:cNvPr>
          <p:cNvSpPr/>
          <p:nvPr/>
        </p:nvSpPr>
        <p:spPr>
          <a:xfrm flipV="1">
            <a:off x="1441450" y="6758804"/>
            <a:ext cx="3608439" cy="45719"/>
          </a:xfrm>
          <a:custGeom>
            <a:avLst/>
            <a:gdLst/>
            <a:ahLst/>
            <a:cxnLst/>
            <a:rect l="l" t="t" r="r" b="b"/>
            <a:pathLst>
              <a:path w="2712720">
                <a:moveTo>
                  <a:pt x="0" y="0"/>
                </a:moveTo>
                <a:lnTo>
                  <a:pt x="2712501" y="1"/>
                </a:lnTo>
              </a:path>
            </a:pathLst>
          </a:custGeom>
          <a:ln w="25400">
            <a:solidFill>
              <a:srgbClr val="FF5A63"/>
            </a:solidFill>
          </a:ln>
        </p:spPr>
        <p:txBody>
          <a:bodyPr wrap="square" lIns="0" tIns="0" rIns="0" bIns="0" rtlCol="0"/>
          <a:lstStyle/>
          <a:p>
            <a:endParaRPr/>
          </a:p>
        </p:txBody>
      </p:sp>
      <p:sp>
        <p:nvSpPr>
          <p:cNvPr id="26" name="object 32">
            <a:extLst>
              <a:ext uri="{FF2B5EF4-FFF2-40B4-BE49-F238E27FC236}">
                <a16:creationId xmlns:a16="http://schemas.microsoft.com/office/drawing/2014/main" id="{AD3755A2-3BDE-C1FE-7916-8CAC48F3D879}"/>
              </a:ext>
            </a:extLst>
          </p:cNvPr>
          <p:cNvSpPr/>
          <p:nvPr/>
        </p:nvSpPr>
        <p:spPr>
          <a:xfrm flipV="1">
            <a:off x="5478130" y="6758420"/>
            <a:ext cx="3421577" cy="45719"/>
          </a:xfrm>
          <a:custGeom>
            <a:avLst/>
            <a:gdLst/>
            <a:ahLst/>
            <a:cxnLst/>
            <a:rect l="l" t="t" r="r" b="b"/>
            <a:pathLst>
              <a:path w="2712720">
                <a:moveTo>
                  <a:pt x="0" y="0"/>
                </a:moveTo>
                <a:lnTo>
                  <a:pt x="2712501" y="1"/>
                </a:lnTo>
              </a:path>
            </a:pathLst>
          </a:custGeom>
          <a:ln w="25400">
            <a:solidFill>
              <a:srgbClr val="0064FF"/>
            </a:solidFill>
          </a:ln>
        </p:spPr>
        <p:txBody>
          <a:bodyPr wrap="square" lIns="0" tIns="0" rIns="0" bIns="0" rtlCol="0"/>
          <a:lstStyle/>
          <a:p>
            <a:endParaRPr/>
          </a:p>
        </p:txBody>
      </p:sp>
    </p:spTree>
    <p:extLst>
      <p:ext uri="{BB962C8B-B14F-4D97-AF65-F5344CB8AC3E}">
        <p14:creationId xmlns:p14="http://schemas.microsoft.com/office/powerpoint/2010/main" val="395439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Diagonal Corner of Rectangle 25">
            <a:extLst>
              <a:ext uri="{FF2B5EF4-FFF2-40B4-BE49-F238E27FC236}">
                <a16:creationId xmlns:a16="http://schemas.microsoft.com/office/drawing/2014/main" id="{572D816B-F0D9-DA87-A332-3ED75FE09AAE}"/>
              </a:ext>
            </a:extLst>
          </p:cNvPr>
          <p:cNvSpPr/>
          <p:nvPr/>
        </p:nvSpPr>
        <p:spPr>
          <a:xfrm>
            <a:off x="812024" y="258720"/>
            <a:ext cx="18480049" cy="1031494"/>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ln>
                <a:solidFill>
                  <a:srgbClr val="FFFEFB"/>
                </a:solidFill>
              </a:ln>
            </a:endParaRPr>
          </a:p>
        </p:txBody>
      </p:sp>
      <p:sp>
        <p:nvSpPr>
          <p:cNvPr id="39" name="Text Placeholder 4">
            <a:extLst>
              <a:ext uri="{FF2B5EF4-FFF2-40B4-BE49-F238E27FC236}">
                <a16:creationId xmlns:a16="http://schemas.microsoft.com/office/drawing/2014/main" id="{3E89F624-CC8B-2F04-1F9C-2E2D7B2FCDF7}"/>
              </a:ext>
            </a:extLst>
          </p:cNvPr>
          <p:cNvSpPr txBox="1">
            <a:spLocks/>
          </p:cNvSpPr>
          <p:nvPr/>
        </p:nvSpPr>
        <p:spPr>
          <a:xfrm>
            <a:off x="1451721" y="396875"/>
            <a:ext cx="17200657" cy="838200"/>
          </a:xfrm>
          <a:prstGeom prst="rect">
            <a:avLst/>
          </a:prstGeom>
          <a:ln>
            <a:noFill/>
          </a:ln>
        </p:spPr>
        <p:txBody>
          <a:bodyPr>
            <a:normAutofit/>
          </a:bodyPr>
          <a:lstStyle>
            <a:lvl1pPr marL="0" indent="0" algn="l" defTabSz="914374" rtl="0" eaLnBrk="1" latinLnBrk="0" hangingPunct="1">
              <a:lnSpc>
                <a:spcPct val="90000"/>
              </a:lnSpc>
              <a:spcBef>
                <a:spcPts val="1000"/>
              </a:spcBef>
              <a:buFont typeface="Arial" panose="020B0604020202020204" pitchFamily="34" charset="0"/>
              <a:buNone/>
              <a:defRPr sz="5399" b="1" i="0" kern="1200">
                <a:solidFill>
                  <a:schemeClr val="bg1"/>
                </a:solidFill>
                <a:latin typeface="Arial" panose="020B0604020202020204" pitchFamily="34" charset="0"/>
                <a:ea typeface="+mn-ea"/>
                <a:cs typeface="Arial" panose="020B0604020202020204" pitchFamily="34" charset="0"/>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5400" dirty="0">
                <a:solidFill>
                  <a:schemeClr val="accent1"/>
                </a:solidFill>
              </a:rPr>
              <a:t>Network overview: 3 members – </a:t>
            </a:r>
            <a:r>
              <a:rPr lang="en-GB" sz="5400" dirty="0">
                <a:solidFill>
                  <a:schemeClr val="accent2"/>
                </a:solidFill>
              </a:rPr>
              <a:t>3 EDIHs</a:t>
            </a:r>
            <a:endParaRPr lang="en-GR" sz="5400" dirty="0">
              <a:solidFill>
                <a:schemeClr val="accent5"/>
              </a:solidFill>
            </a:endParaRPr>
          </a:p>
        </p:txBody>
      </p:sp>
      <p:sp>
        <p:nvSpPr>
          <p:cNvPr id="32" name="Round Diagonal Corner of Rectangle 31">
            <a:hlinkClick r:id="rId3"/>
            <a:extLst>
              <a:ext uri="{FF2B5EF4-FFF2-40B4-BE49-F238E27FC236}">
                <a16:creationId xmlns:a16="http://schemas.microsoft.com/office/drawing/2014/main" id="{5B4079D5-CE19-C649-1953-97877608166A}"/>
              </a:ext>
            </a:extLst>
          </p:cNvPr>
          <p:cNvSpPr/>
          <p:nvPr/>
        </p:nvSpPr>
        <p:spPr>
          <a:xfrm>
            <a:off x="5861050" y="4283075"/>
            <a:ext cx="2620285" cy="166605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600" dirty="0">
              <a:ln>
                <a:solidFill>
                  <a:srgbClr val="FFFEFB"/>
                </a:solidFill>
              </a:ln>
              <a:latin typeface="Arial" panose="020B0604020202020204" pitchFamily="34" charset="0"/>
              <a:cs typeface="Arial" panose="020B0604020202020204" pitchFamily="34" charset="0"/>
            </a:endParaRPr>
          </a:p>
        </p:txBody>
      </p:sp>
      <p:sp>
        <p:nvSpPr>
          <p:cNvPr id="554" name="Round Diagonal Corner of Rectangle 553">
            <a:hlinkClick r:id="rId4"/>
            <a:extLst>
              <a:ext uri="{FF2B5EF4-FFF2-40B4-BE49-F238E27FC236}">
                <a16:creationId xmlns:a16="http://schemas.microsoft.com/office/drawing/2014/main" id="{DDF0B533-CB9C-2EE8-41E0-282EF095A5F9}"/>
              </a:ext>
            </a:extLst>
          </p:cNvPr>
          <p:cNvSpPr/>
          <p:nvPr/>
        </p:nvSpPr>
        <p:spPr>
          <a:xfrm>
            <a:off x="11886466" y="4283075"/>
            <a:ext cx="2620285" cy="166605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600" dirty="0">
              <a:ln>
                <a:solidFill>
                  <a:srgbClr val="FFFEFB"/>
                </a:solidFill>
              </a:ln>
              <a:latin typeface="Arial" panose="020B0604020202020204" pitchFamily="34" charset="0"/>
              <a:cs typeface="Arial" panose="020B0604020202020204" pitchFamily="34" charset="0"/>
            </a:endParaRPr>
          </a:p>
        </p:txBody>
      </p:sp>
      <p:sp>
        <p:nvSpPr>
          <p:cNvPr id="549" name="Round Diagonal Corner of Rectangle 548">
            <a:hlinkClick r:id="rId5"/>
            <a:extLst>
              <a:ext uri="{FF2B5EF4-FFF2-40B4-BE49-F238E27FC236}">
                <a16:creationId xmlns:a16="http://schemas.microsoft.com/office/drawing/2014/main" id="{170D6EBA-3AE3-27C6-4115-F070CD38FA8D}"/>
              </a:ext>
            </a:extLst>
          </p:cNvPr>
          <p:cNvSpPr/>
          <p:nvPr/>
        </p:nvSpPr>
        <p:spPr>
          <a:xfrm>
            <a:off x="8877228" y="4283075"/>
            <a:ext cx="2620285" cy="166605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600" dirty="0">
              <a:ln>
                <a:solidFill>
                  <a:srgbClr val="FFFEFB"/>
                </a:solidFill>
              </a:ln>
              <a:latin typeface="Arial" panose="020B0604020202020204" pitchFamily="34" charset="0"/>
              <a:cs typeface="Arial" panose="020B0604020202020204" pitchFamily="34" charset="0"/>
            </a:endParaRPr>
          </a:p>
        </p:txBody>
      </p:sp>
      <p:sp>
        <p:nvSpPr>
          <p:cNvPr id="53" name="Round Diagonal Corner of Rectangle 52">
            <a:extLst>
              <a:ext uri="{FF2B5EF4-FFF2-40B4-BE49-F238E27FC236}">
                <a16:creationId xmlns:a16="http://schemas.microsoft.com/office/drawing/2014/main" id="{55384F43-046C-9512-6613-99765D6D2C89}"/>
              </a:ext>
            </a:extLst>
          </p:cNvPr>
          <p:cNvSpPr/>
          <p:nvPr/>
        </p:nvSpPr>
        <p:spPr>
          <a:xfrm>
            <a:off x="11886466" y="5799760"/>
            <a:ext cx="2620285"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a:t>EDIH4IAE.LT</a:t>
            </a:r>
            <a:endParaRPr lang="es-ES" sz="2400" dirty="0"/>
          </a:p>
        </p:txBody>
      </p:sp>
      <p:sp>
        <p:nvSpPr>
          <p:cNvPr id="55" name="Round Diagonal Corner of Rectangle 54">
            <a:extLst>
              <a:ext uri="{FF2B5EF4-FFF2-40B4-BE49-F238E27FC236}">
                <a16:creationId xmlns:a16="http://schemas.microsoft.com/office/drawing/2014/main" id="{29B49C4B-7F39-F43D-91A9-EF89101FE0FA}"/>
              </a:ext>
            </a:extLst>
          </p:cNvPr>
          <p:cNvSpPr/>
          <p:nvPr/>
        </p:nvSpPr>
        <p:spPr>
          <a:xfrm>
            <a:off x="8885093" y="5818743"/>
            <a:ext cx="2612420"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DI4 LITHUANIAN ID</a:t>
            </a:r>
          </a:p>
        </p:txBody>
      </p:sp>
      <p:sp>
        <p:nvSpPr>
          <p:cNvPr id="56" name="Round Diagonal Corner of Rectangle 55">
            <a:extLst>
              <a:ext uri="{FF2B5EF4-FFF2-40B4-BE49-F238E27FC236}">
                <a16:creationId xmlns:a16="http://schemas.microsoft.com/office/drawing/2014/main" id="{07FC13FF-EAD6-62FE-4B6D-AC37377E45EA}"/>
              </a:ext>
            </a:extLst>
          </p:cNvPr>
          <p:cNvSpPr/>
          <p:nvPr/>
        </p:nvSpPr>
        <p:spPr>
          <a:xfrm>
            <a:off x="5856886" y="5818743"/>
            <a:ext cx="2612420"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EDIH VILNIUS</a:t>
            </a:r>
          </a:p>
        </p:txBody>
      </p:sp>
      <p:pic>
        <p:nvPicPr>
          <p:cNvPr id="1026" name="Picture 2">
            <a:extLst>
              <a:ext uri="{FF2B5EF4-FFF2-40B4-BE49-F238E27FC236}">
                <a16:creationId xmlns:a16="http://schemas.microsoft.com/office/drawing/2014/main" id="{77EC28A7-9373-19FA-184C-6F9630490E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291" y="407349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5A6480-63CE-485D-C6DA-F00ABD4E8E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6487" y="4340125"/>
            <a:ext cx="1405334" cy="1405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F27C55-349E-8273-D2CA-9170D73662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13418" y="410230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2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24F116-E720-5BFC-2E4D-9660DE336669}"/>
              </a:ext>
            </a:extLst>
          </p:cNvPr>
          <p:cNvPicPr>
            <a:picLocks noChangeAspect="1"/>
          </p:cNvPicPr>
          <p:nvPr/>
        </p:nvPicPr>
        <p:blipFill>
          <a:blip r:embed="rId2"/>
          <a:stretch>
            <a:fillRect/>
          </a:stretch>
        </p:blipFill>
        <p:spPr>
          <a:xfrm>
            <a:off x="1573460" y="7839303"/>
            <a:ext cx="1549171" cy="1640624"/>
          </a:xfrm>
          <a:prstGeom prst="rect">
            <a:avLst/>
          </a:prstGeom>
        </p:spPr>
      </p:pic>
      <p:pic>
        <p:nvPicPr>
          <p:cNvPr id="14" name="Picture 13">
            <a:extLst>
              <a:ext uri="{FF2B5EF4-FFF2-40B4-BE49-F238E27FC236}">
                <a16:creationId xmlns:a16="http://schemas.microsoft.com/office/drawing/2014/main" id="{11EA094C-275E-156C-C6B8-6B0077593EFC}"/>
              </a:ext>
            </a:extLst>
          </p:cNvPr>
          <p:cNvPicPr>
            <a:picLocks noChangeAspect="1"/>
          </p:cNvPicPr>
          <p:nvPr/>
        </p:nvPicPr>
        <p:blipFill>
          <a:blip r:embed="rId2"/>
          <a:stretch>
            <a:fillRect/>
          </a:stretch>
        </p:blipFill>
        <p:spPr>
          <a:xfrm>
            <a:off x="1573460" y="5583676"/>
            <a:ext cx="1549171" cy="1640624"/>
          </a:xfrm>
          <a:prstGeom prst="rect">
            <a:avLst/>
          </a:prstGeom>
        </p:spPr>
      </p:pic>
      <p:pic>
        <p:nvPicPr>
          <p:cNvPr id="2" name="Picture 1">
            <a:extLst>
              <a:ext uri="{FF2B5EF4-FFF2-40B4-BE49-F238E27FC236}">
                <a16:creationId xmlns:a16="http://schemas.microsoft.com/office/drawing/2014/main" id="{1AEB1DD0-E785-237C-AA5C-01063FD78F51}"/>
              </a:ext>
            </a:extLst>
          </p:cNvPr>
          <p:cNvPicPr>
            <a:picLocks noChangeAspect="1"/>
          </p:cNvPicPr>
          <p:nvPr/>
        </p:nvPicPr>
        <p:blipFill>
          <a:blip r:embed="rId2"/>
          <a:stretch>
            <a:fillRect/>
          </a:stretch>
        </p:blipFill>
        <p:spPr>
          <a:xfrm>
            <a:off x="1573460" y="3435495"/>
            <a:ext cx="1549171" cy="1640624"/>
          </a:xfrm>
          <a:prstGeom prst="rect">
            <a:avLst/>
          </a:prstGeom>
        </p:spPr>
      </p:pic>
      <p:pic>
        <p:nvPicPr>
          <p:cNvPr id="16" name="Picture 15">
            <a:extLst>
              <a:ext uri="{FF2B5EF4-FFF2-40B4-BE49-F238E27FC236}">
                <a16:creationId xmlns:a16="http://schemas.microsoft.com/office/drawing/2014/main" id="{91007393-B82F-3BEF-49D6-0242B8F35145}"/>
              </a:ext>
            </a:extLst>
          </p:cNvPr>
          <p:cNvPicPr>
            <a:picLocks noChangeAspect="1"/>
          </p:cNvPicPr>
          <p:nvPr/>
        </p:nvPicPr>
        <p:blipFill>
          <a:blip r:embed="rId3"/>
          <a:stretch>
            <a:fillRect/>
          </a:stretch>
        </p:blipFill>
        <p:spPr>
          <a:xfrm>
            <a:off x="10292454" y="5558696"/>
            <a:ext cx="1524000" cy="1667077"/>
          </a:xfrm>
          <a:prstGeom prst="rect">
            <a:avLst/>
          </a:prstGeom>
        </p:spPr>
      </p:pic>
      <p:sp>
        <p:nvSpPr>
          <p:cNvPr id="27" name="Round Diagonal Corner of Rectangle 26">
            <a:extLst>
              <a:ext uri="{FF2B5EF4-FFF2-40B4-BE49-F238E27FC236}">
                <a16:creationId xmlns:a16="http://schemas.microsoft.com/office/drawing/2014/main" id="{0D1B7227-6BA2-A448-1347-1552C681DA23}"/>
              </a:ext>
            </a:extLst>
          </p:cNvPr>
          <p:cNvSpPr/>
          <p:nvPr/>
        </p:nvSpPr>
        <p:spPr>
          <a:xfrm>
            <a:off x="527049" y="1387475"/>
            <a:ext cx="9223628" cy="1348439"/>
          </a:xfrm>
          <a:prstGeom prst="round2DiagRect">
            <a:avLst/>
          </a:prstGeom>
          <a:solidFill>
            <a:schemeClr val="accent2"/>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ln>
                <a:solidFill>
                  <a:srgbClr val="FFFEFB"/>
                </a:solidFill>
              </a:ln>
            </a:endParaRPr>
          </a:p>
        </p:txBody>
      </p:sp>
      <p:pic>
        <p:nvPicPr>
          <p:cNvPr id="28" name="Picture 27">
            <a:extLst>
              <a:ext uri="{FF2B5EF4-FFF2-40B4-BE49-F238E27FC236}">
                <a16:creationId xmlns:a16="http://schemas.microsoft.com/office/drawing/2014/main" id="{C8C80BBA-57B1-80FE-140F-2DE9E5738359}"/>
              </a:ext>
            </a:extLst>
          </p:cNvPr>
          <p:cNvPicPr>
            <a:picLocks noChangeAspect="1"/>
          </p:cNvPicPr>
          <p:nvPr/>
        </p:nvPicPr>
        <p:blipFill>
          <a:blip r:embed="rId3"/>
          <a:stretch>
            <a:fillRect/>
          </a:stretch>
        </p:blipFill>
        <p:spPr>
          <a:xfrm>
            <a:off x="10292454" y="3460665"/>
            <a:ext cx="1524000" cy="1613967"/>
          </a:xfrm>
          <a:prstGeom prst="rect">
            <a:avLst/>
          </a:prstGeom>
        </p:spPr>
      </p:pic>
      <p:sp>
        <p:nvSpPr>
          <p:cNvPr id="31" name="Round Diagonal Corner of Rectangle 30">
            <a:extLst>
              <a:ext uri="{FF2B5EF4-FFF2-40B4-BE49-F238E27FC236}">
                <a16:creationId xmlns:a16="http://schemas.microsoft.com/office/drawing/2014/main" id="{49830F14-F74B-2DB9-BAB8-FF7194816517}"/>
              </a:ext>
            </a:extLst>
          </p:cNvPr>
          <p:cNvSpPr/>
          <p:nvPr/>
        </p:nvSpPr>
        <p:spPr>
          <a:xfrm>
            <a:off x="10375900" y="3359543"/>
            <a:ext cx="7989921" cy="162363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400" dirty="0">
              <a:ln>
                <a:solidFill>
                  <a:srgbClr val="FFFEFB"/>
                </a:solidFill>
              </a:ln>
            </a:endParaRPr>
          </a:p>
        </p:txBody>
      </p:sp>
      <p:sp>
        <p:nvSpPr>
          <p:cNvPr id="32" name="Round Diagonal Corner of Rectangle 31">
            <a:extLst>
              <a:ext uri="{FF2B5EF4-FFF2-40B4-BE49-F238E27FC236}">
                <a16:creationId xmlns:a16="http://schemas.microsoft.com/office/drawing/2014/main" id="{2C95B88A-47E0-5360-8B13-5726C4673632}"/>
              </a:ext>
            </a:extLst>
          </p:cNvPr>
          <p:cNvSpPr/>
          <p:nvPr/>
        </p:nvSpPr>
        <p:spPr>
          <a:xfrm>
            <a:off x="10375900" y="5499270"/>
            <a:ext cx="7989921" cy="162363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400" dirty="0">
              <a:ln>
                <a:solidFill>
                  <a:srgbClr val="FFFEFB"/>
                </a:solidFill>
              </a:ln>
            </a:endParaRPr>
          </a:p>
        </p:txBody>
      </p:sp>
      <p:cxnSp>
        <p:nvCxnSpPr>
          <p:cNvPr id="37" name="Straight Connector 36">
            <a:extLst>
              <a:ext uri="{FF2B5EF4-FFF2-40B4-BE49-F238E27FC236}">
                <a16:creationId xmlns:a16="http://schemas.microsoft.com/office/drawing/2014/main" id="{19C1C072-6681-4E61-B487-A887BB5E54D1}"/>
              </a:ext>
            </a:extLst>
          </p:cNvPr>
          <p:cNvCxnSpPr>
            <a:cxnSpLocks/>
          </p:cNvCxnSpPr>
          <p:nvPr/>
        </p:nvCxnSpPr>
        <p:spPr>
          <a:xfrm flipV="1">
            <a:off x="10756900" y="3561715"/>
            <a:ext cx="0" cy="1026160"/>
          </a:xfrm>
          <a:prstGeom prst="line">
            <a:avLst/>
          </a:prstGeom>
          <a:ln w="31750">
            <a:solidFill>
              <a:schemeClr val="accent1"/>
            </a:solidFill>
          </a:ln>
        </p:spPr>
        <p:style>
          <a:lnRef idx="1">
            <a:schemeClr val="accent2"/>
          </a:lnRef>
          <a:fillRef idx="0">
            <a:schemeClr val="accent2"/>
          </a:fillRef>
          <a:effectRef idx="0">
            <a:schemeClr val="accent2"/>
          </a:effectRef>
          <a:fontRef idx="minor">
            <a:schemeClr val="tx1"/>
          </a:fontRef>
        </p:style>
      </p:cxnSp>
      <p:sp>
        <p:nvSpPr>
          <p:cNvPr id="38" name="Round Same-side Corner of Rectangle 37">
            <a:extLst>
              <a:ext uri="{FF2B5EF4-FFF2-40B4-BE49-F238E27FC236}">
                <a16:creationId xmlns:a16="http://schemas.microsoft.com/office/drawing/2014/main" id="{E5DC4EA7-93FC-E171-3F93-B2906B82DEA3}"/>
              </a:ext>
            </a:extLst>
          </p:cNvPr>
          <p:cNvSpPr/>
          <p:nvPr/>
        </p:nvSpPr>
        <p:spPr>
          <a:xfrm rot="5400000">
            <a:off x="619947" y="1350050"/>
            <a:ext cx="1338204" cy="1524000"/>
          </a:xfrm>
          <a:prstGeom prst="round2SameRect">
            <a:avLst/>
          </a:prstGeom>
          <a:no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solidFill>
                <a:schemeClr val="accent2"/>
              </a:solidFill>
            </a:endParaRPr>
          </a:p>
        </p:txBody>
      </p:sp>
      <p:sp>
        <p:nvSpPr>
          <p:cNvPr id="43" name="Round Diagonal Corner of Rectangle 42">
            <a:extLst>
              <a:ext uri="{FF2B5EF4-FFF2-40B4-BE49-F238E27FC236}">
                <a16:creationId xmlns:a16="http://schemas.microsoft.com/office/drawing/2014/main" id="{F07A5C7A-782A-394B-9823-B6AE1B7FBC34}"/>
              </a:ext>
            </a:extLst>
          </p:cNvPr>
          <p:cNvSpPr/>
          <p:nvPr/>
        </p:nvSpPr>
        <p:spPr>
          <a:xfrm>
            <a:off x="10371698" y="1368417"/>
            <a:ext cx="7703830" cy="1363500"/>
          </a:xfrm>
          <a:prstGeom prst="round2DiagRect">
            <a:avLst/>
          </a:prstGeom>
          <a:solidFill>
            <a:schemeClr val="accent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solidFill>
                <a:schemeClr val="accent1"/>
              </a:solidFill>
            </a:endParaRPr>
          </a:p>
        </p:txBody>
      </p:sp>
      <p:sp>
        <p:nvSpPr>
          <p:cNvPr id="44" name="Text Placeholder 4">
            <a:extLst>
              <a:ext uri="{FF2B5EF4-FFF2-40B4-BE49-F238E27FC236}">
                <a16:creationId xmlns:a16="http://schemas.microsoft.com/office/drawing/2014/main" id="{EC64AB5C-08E4-C888-39F5-47086E447124}"/>
              </a:ext>
            </a:extLst>
          </p:cNvPr>
          <p:cNvSpPr txBox="1">
            <a:spLocks/>
          </p:cNvSpPr>
          <p:nvPr/>
        </p:nvSpPr>
        <p:spPr>
          <a:xfrm>
            <a:off x="11804242" y="1663868"/>
            <a:ext cx="7860967" cy="838200"/>
          </a:xfrm>
          <a:prstGeom prst="rect">
            <a:avLst/>
          </a:prstGeom>
        </p:spPr>
        <p:txBody>
          <a:bodyPr>
            <a:normAutofit/>
          </a:bodyPr>
          <a:lstStyle>
            <a:lvl1pPr marL="0" indent="0" algn="l" defTabSz="914374" rtl="0" eaLnBrk="1" latinLnBrk="0" hangingPunct="1">
              <a:lnSpc>
                <a:spcPct val="90000"/>
              </a:lnSpc>
              <a:spcBef>
                <a:spcPts val="1000"/>
              </a:spcBef>
              <a:buFont typeface="Arial" panose="020B0604020202020204" pitchFamily="34" charset="0"/>
              <a:buNone/>
              <a:defRPr sz="5399" b="1" i="0" kern="1200">
                <a:solidFill>
                  <a:schemeClr val="bg1"/>
                </a:solidFill>
                <a:latin typeface="Arial" panose="020B0604020202020204" pitchFamily="34" charset="0"/>
                <a:ea typeface="+mn-ea"/>
                <a:cs typeface="Arial" panose="020B0604020202020204" pitchFamily="34" charset="0"/>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R" sz="5400" dirty="0">
                <a:solidFill>
                  <a:schemeClr val="bg2"/>
                </a:solidFill>
              </a:rPr>
              <a:t>Services</a:t>
            </a:r>
          </a:p>
        </p:txBody>
      </p:sp>
      <p:sp>
        <p:nvSpPr>
          <p:cNvPr id="45" name="Round Diagonal Corner of Rectangle 44">
            <a:extLst>
              <a:ext uri="{FF2B5EF4-FFF2-40B4-BE49-F238E27FC236}">
                <a16:creationId xmlns:a16="http://schemas.microsoft.com/office/drawing/2014/main" id="{DE1424E7-9DDF-2FF8-9F17-4E38E2D690EB}"/>
              </a:ext>
            </a:extLst>
          </p:cNvPr>
          <p:cNvSpPr/>
          <p:nvPr/>
        </p:nvSpPr>
        <p:spPr>
          <a:xfrm>
            <a:off x="1670049" y="3435495"/>
            <a:ext cx="8080628" cy="162363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400" dirty="0">
              <a:ln>
                <a:solidFill>
                  <a:srgbClr val="FFFEFB"/>
                </a:solidFill>
              </a:ln>
            </a:endParaRPr>
          </a:p>
        </p:txBody>
      </p:sp>
      <p:sp>
        <p:nvSpPr>
          <p:cNvPr id="46" name="TextBox 45">
            <a:extLst>
              <a:ext uri="{FF2B5EF4-FFF2-40B4-BE49-F238E27FC236}">
                <a16:creationId xmlns:a16="http://schemas.microsoft.com/office/drawing/2014/main" id="{E6BBABE5-4E4B-F91B-6008-4A57ADE466B0}"/>
              </a:ext>
            </a:extLst>
          </p:cNvPr>
          <p:cNvSpPr txBox="1"/>
          <p:nvPr/>
        </p:nvSpPr>
        <p:spPr>
          <a:xfrm>
            <a:off x="2348047" y="3518752"/>
            <a:ext cx="7326822" cy="1462452"/>
          </a:xfrm>
          <a:prstGeom prst="rect">
            <a:avLst/>
          </a:prstGeom>
          <a:noFill/>
        </p:spPr>
        <p:txBody>
          <a:bodyPr wrap="square" rtlCol="0">
            <a:spAutoFit/>
          </a:bodyPr>
          <a:lstStyle/>
          <a:p>
            <a:pPr marL="12700" marR="5080">
              <a:lnSpc>
                <a:spcPct val="108200"/>
              </a:lnSpc>
              <a:spcBef>
                <a:spcPts val="50"/>
              </a:spcBef>
            </a:pPr>
            <a:r>
              <a:rPr lang="en-US" sz="2100" dirty="0">
                <a:latin typeface="Arial"/>
                <a:cs typeface="Arial"/>
              </a:rPr>
              <a:t>Commit to cutting-edge digital solutions using a wide range of technologies, including AI and decision support, cyber-physical systems, cybersecurity, high-performance computing, digital twins, and the internet of things.</a:t>
            </a:r>
          </a:p>
        </p:txBody>
      </p:sp>
      <p:sp>
        <p:nvSpPr>
          <p:cNvPr id="47" name="Round Diagonal Corner of Rectangle 46">
            <a:extLst>
              <a:ext uri="{FF2B5EF4-FFF2-40B4-BE49-F238E27FC236}">
                <a16:creationId xmlns:a16="http://schemas.microsoft.com/office/drawing/2014/main" id="{451501EA-DA60-74B9-15DF-FB59AF4CE395}"/>
              </a:ext>
            </a:extLst>
          </p:cNvPr>
          <p:cNvSpPr/>
          <p:nvPr/>
        </p:nvSpPr>
        <p:spPr>
          <a:xfrm>
            <a:off x="1670050" y="5499270"/>
            <a:ext cx="8080628" cy="162363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400" dirty="0">
              <a:ln>
                <a:solidFill>
                  <a:srgbClr val="FFFEFB"/>
                </a:solidFill>
              </a:ln>
            </a:endParaRPr>
          </a:p>
        </p:txBody>
      </p:sp>
      <p:sp>
        <p:nvSpPr>
          <p:cNvPr id="48" name="TextBox 47">
            <a:extLst>
              <a:ext uri="{FF2B5EF4-FFF2-40B4-BE49-F238E27FC236}">
                <a16:creationId xmlns:a16="http://schemas.microsoft.com/office/drawing/2014/main" id="{04054833-A593-954A-B968-AD153BD180FC}"/>
              </a:ext>
            </a:extLst>
          </p:cNvPr>
          <p:cNvSpPr txBox="1"/>
          <p:nvPr/>
        </p:nvSpPr>
        <p:spPr>
          <a:xfrm>
            <a:off x="2348047" y="5502275"/>
            <a:ext cx="7326822" cy="1450397"/>
          </a:xfrm>
          <a:prstGeom prst="rect">
            <a:avLst/>
          </a:prstGeom>
          <a:noFill/>
        </p:spPr>
        <p:txBody>
          <a:bodyPr wrap="square" rtlCol="0">
            <a:spAutoFit/>
          </a:bodyPr>
          <a:lstStyle/>
          <a:p>
            <a:pPr marL="12700" marR="5080">
              <a:lnSpc>
                <a:spcPct val="107000"/>
              </a:lnSpc>
              <a:spcBef>
                <a:spcPts val="80"/>
              </a:spcBef>
            </a:pPr>
            <a:r>
              <a:rPr lang="en-US" sz="2100" dirty="0">
                <a:latin typeface="Arial"/>
                <a:cs typeface="Arial"/>
              </a:rPr>
              <a:t>Place significant emphasis on artificial intelligence, cybersecurity, and cyber-physical systems, demonstrating their dedication to data-driven decision-making and security, with a strong focus on digital innovation.</a:t>
            </a:r>
          </a:p>
        </p:txBody>
      </p:sp>
      <p:sp>
        <p:nvSpPr>
          <p:cNvPr id="55" name="TextBox 54">
            <a:extLst>
              <a:ext uri="{FF2B5EF4-FFF2-40B4-BE49-F238E27FC236}">
                <a16:creationId xmlns:a16="http://schemas.microsoft.com/office/drawing/2014/main" id="{7B48A914-E057-5523-2B5B-48EC25E12E74}"/>
              </a:ext>
            </a:extLst>
          </p:cNvPr>
          <p:cNvSpPr txBox="1"/>
          <p:nvPr/>
        </p:nvSpPr>
        <p:spPr>
          <a:xfrm>
            <a:off x="10987630" y="3521075"/>
            <a:ext cx="7311925" cy="1450397"/>
          </a:xfrm>
          <a:prstGeom prst="rect">
            <a:avLst/>
          </a:prstGeom>
          <a:noFill/>
        </p:spPr>
        <p:txBody>
          <a:bodyPr wrap="square" rtlCol="0">
            <a:spAutoFit/>
          </a:bodyPr>
          <a:lstStyle/>
          <a:p>
            <a:pPr marL="12700" marR="5080">
              <a:lnSpc>
                <a:spcPct val="107300"/>
              </a:lnSpc>
              <a:spcBef>
                <a:spcPts val="50"/>
              </a:spcBef>
            </a:pPr>
            <a:r>
              <a:rPr lang="en-US" sz="2100" dirty="0" err="1">
                <a:latin typeface="Arial"/>
                <a:cs typeface="Arial"/>
              </a:rPr>
              <a:t>Prioritise</a:t>
            </a:r>
            <a:r>
              <a:rPr lang="en-US" sz="2100" dirty="0">
                <a:latin typeface="Arial"/>
                <a:cs typeface="Arial"/>
              </a:rPr>
              <a:t> the circular economy, SME support, technology transfer, and ecosystem building, underscoring their commitment to sustainability, SME growth, and fostering innovation ecosystems.</a:t>
            </a:r>
          </a:p>
        </p:txBody>
      </p:sp>
      <p:sp>
        <p:nvSpPr>
          <p:cNvPr id="56" name="TextBox 55">
            <a:extLst>
              <a:ext uri="{FF2B5EF4-FFF2-40B4-BE49-F238E27FC236}">
                <a16:creationId xmlns:a16="http://schemas.microsoft.com/office/drawing/2014/main" id="{A7C5F600-9C9F-0C0B-EC84-CAFCD263D044}"/>
              </a:ext>
            </a:extLst>
          </p:cNvPr>
          <p:cNvSpPr txBox="1"/>
          <p:nvPr/>
        </p:nvSpPr>
        <p:spPr>
          <a:xfrm>
            <a:off x="10987631" y="5689429"/>
            <a:ext cx="6913020" cy="1104598"/>
          </a:xfrm>
          <a:prstGeom prst="rect">
            <a:avLst/>
          </a:prstGeom>
          <a:noFill/>
        </p:spPr>
        <p:txBody>
          <a:bodyPr wrap="square" rtlCol="0">
            <a:spAutoFit/>
          </a:bodyPr>
          <a:lstStyle/>
          <a:p>
            <a:pPr marL="12700" marR="5080">
              <a:lnSpc>
                <a:spcPct val="107300"/>
              </a:lnSpc>
              <a:spcBef>
                <a:spcPts val="50"/>
              </a:spcBef>
            </a:pPr>
            <a:r>
              <a:rPr lang="en-US" sz="2100" dirty="0">
                <a:latin typeface="Arial"/>
                <a:cs typeface="Arial"/>
              </a:rPr>
              <a:t>Complement these services with innovation management, public sector innovation, and smart </a:t>
            </a:r>
            <a:r>
              <a:rPr lang="en-US" sz="2100" dirty="0" err="1">
                <a:latin typeface="Arial"/>
                <a:cs typeface="Arial"/>
              </a:rPr>
              <a:t>specialisation</a:t>
            </a:r>
            <a:r>
              <a:rPr lang="en-US" sz="2100" dirty="0">
                <a:latin typeface="Arial"/>
                <a:cs typeface="Arial"/>
              </a:rPr>
              <a:t> strategies.</a:t>
            </a:r>
          </a:p>
        </p:txBody>
      </p:sp>
      <p:sp>
        <p:nvSpPr>
          <p:cNvPr id="58" name="Text Placeholder 4">
            <a:extLst>
              <a:ext uri="{FF2B5EF4-FFF2-40B4-BE49-F238E27FC236}">
                <a16:creationId xmlns:a16="http://schemas.microsoft.com/office/drawing/2014/main" id="{E2A41F9D-9109-B337-35C8-2E9C46A897E3}"/>
              </a:ext>
            </a:extLst>
          </p:cNvPr>
          <p:cNvSpPr txBox="1">
            <a:spLocks/>
          </p:cNvSpPr>
          <p:nvPr/>
        </p:nvSpPr>
        <p:spPr>
          <a:xfrm>
            <a:off x="3083583" y="1715938"/>
            <a:ext cx="6199095" cy="838200"/>
          </a:xfrm>
          <a:prstGeom prst="rect">
            <a:avLst/>
          </a:prstGeom>
        </p:spPr>
        <p:txBody>
          <a:bodyPr>
            <a:normAutofit/>
          </a:bodyPr>
          <a:lstStyle>
            <a:lvl1pPr marL="0" indent="0" algn="l" defTabSz="914374" rtl="0" eaLnBrk="1" latinLnBrk="0" hangingPunct="1">
              <a:lnSpc>
                <a:spcPct val="90000"/>
              </a:lnSpc>
              <a:spcBef>
                <a:spcPts val="1000"/>
              </a:spcBef>
              <a:buFont typeface="Arial" panose="020B0604020202020204" pitchFamily="34" charset="0"/>
              <a:buNone/>
              <a:defRPr sz="5399" b="1" i="0" kern="1200">
                <a:solidFill>
                  <a:schemeClr val="bg1"/>
                </a:solidFill>
                <a:latin typeface="Arial" panose="020B0604020202020204" pitchFamily="34" charset="0"/>
                <a:ea typeface="+mn-ea"/>
                <a:cs typeface="Arial" panose="020B0604020202020204" pitchFamily="34" charset="0"/>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R" sz="5400" dirty="0">
                <a:solidFill>
                  <a:schemeClr val="bg2"/>
                </a:solidFill>
              </a:rPr>
              <a:t>Technologies</a:t>
            </a:r>
          </a:p>
        </p:txBody>
      </p:sp>
      <p:sp>
        <p:nvSpPr>
          <p:cNvPr id="59" name="TextBox 58">
            <a:extLst>
              <a:ext uri="{FF2B5EF4-FFF2-40B4-BE49-F238E27FC236}">
                <a16:creationId xmlns:a16="http://schemas.microsoft.com/office/drawing/2014/main" id="{758EDF19-BD72-B5B0-FDD5-CC903AE968A2}"/>
              </a:ext>
            </a:extLst>
          </p:cNvPr>
          <p:cNvSpPr txBox="1"/>
          <p:nvPr/>
        </p:nvSpPr>
        <p:spPr>
          <a:xfrm>
            <a:off x="1839490" y="1577372"/>
            <a:ext cx="1348965" cy="1015663"/>
          </a:xfrm>
          <a:prstGeom prst="rect">
            <a:avLst/>
          </a:prstGeom>
          <a:noFill/>
        </p:spPr>
        <p:txBody>
          <a:bodyPr wrap="square">
            <a:spAutoFit/>
          </a:bodyPr>
          <a:lstStyle/>
          <a:p>
            <a:pPr algn="ctr"/>
            <a:r>
              <a:rPr lang="de-CH" sz="6000" b="1" dirty="0">
                <a:solidFill>
                  <a:schemeClr val="bg2"/>
                </a:solidFill>
                <a:latin typeface="Arial" panose="020B0604020202020204" pitchFamily="34" charset="0"/>
                <a:cs typeface="Arial" panose="020B0604020202020204" pitchFamily="34" charset="0"/>
              </a:rPr>
              <a:t>7</a:t>
            </a:r>
            <a:endParaRPr lang="de-CH" sz="4400" b="1" dirty="0">
              <a:solidFill>
                <a:schemeClr val="bg2"/>
              </a:solidFill>
              <a:latin typeface="Arial" panose="020B0604020202020204" pitchFamily="34" charset="0"/>
              <a:cs typeface="Arial" panose="020B0604020202020204" pitchFamily="34" charset="0"/>
            </a:endParaRPr>
          </a:p>
        </p:txBody>
      </p:sp>
      <p:sp>
        <p:nvSpPr>
          <p:cNvPr id="60" name="CuadroTexto 8">
            <a:extLst>
              <a:ext uri="{FF2B5EF4-FFF2-40B4-BE49-F238E27FC236}">
                <a16:creationId xmlns:a16="http://schemas.microsoft.com/office/drawing/2014/main" id="{AA4F93F0-73DA-13F3-96AE-3F74B0331BC5}"/>
              </a:ext>
            </a:extLst>
          </p:cNvPr>
          <p:cNvSpPr txBox="1"/>
          <p:nvPr/>
        </p:nvSpPr>
        <p:spPr>
          <a:xfrm>
            <a:off x="450850" y="473076"/>
            <a:ext cx="8382000" cy="400110"/>
          </a:xfrm>
          <a:prstGeom prst="rect">
            <a:avLst/>
          </a:prstGeom>
          <a:noFill/>
        </p:spPr>
        <p:txBody>
          <a:bodyPr wrap="square" rtlCol="0">
            <a:spAutoFit/>
          </a:bodyPr>
          <a:lstStyle/>
          <a:p>
            <a:pPr algn="l"/>
            <a:r>
              <a:rPr lang="en-GB" sz="2000" dirty="0">
                <a:solidFill>
                  <a:schemeClr val="accent2">
                    <a:alpha val="50000"/>
                  </a:schemeClr>
                </a:solidFill>
                <a:latin typeface="Arial" panose="020B0604020202020204" pitchFamily="34" charset="0"/>
                <a:cs typeface="Arial" panose="020B0604020202020204" pitchFamily="34" charset="0"/>
              </a:rPr>
              <a:t>Driving the EU’s digital transformation</a:t>
            </a:r>
          </a:p>
        </p:txBody>
      </p:sp>
      <p:sp>
        <p:nvSpPr>
          <p:cNvPr id="61" name="CuadroTexto 7">
            <a:extLst>
              <a:ext uri="{FF2B5EF4-FFF2-40B4-BE49-F238E27FC236}">
                <a16:creationId xmlns:a16="http://schemas.microsoft.com/office/drawing/2014/main" id="{6A51E90A-9D97-68ED-80C7-B23E62E51FF7}"/>
              </a:ext>
            </a:extLst>
          </p:cNvPr>
          <p:cNvSpPr txBox="1"/>
          <p:nvPr/>
        </p:nvSpPr>
        <p:spPr>
          <a:xfrm>
            <a:off x="11271250" y="473076"/>
            <a:ext cx="8382000" cy="400110"/>
          </a:xfrm>
          <a:prstGeom prst="rect">
            <a:avLst/>
          </a:prstGeom>
          <a:noFill/>
        </p:spPr>
        <p:txBody>
          <a:bodyPr wrap="square" rtlCol="0">
            <a:spAutoFit/>
          </a:bodyPr>
          <a:lstStyle/>
          <a:p>
            <a:pPr algn="r"/>
            <a:r>
              <a:rPr lang="es-ES" sz="2000" dirty="0">
                <a:solidFill>
                  <a:schemeClr val="accent2">
                    <a:alpha val="50000"/>
                  </a:schemeClr>
                </a:solidFill>
                <a:latin typeface="Arial" panose="020B0604020202020204" pitchFamily="34" charset="0"/>
                <a:cs typeface="Arial" panose="020B0604020202020204" pitchFamily="34" charset="0"/>
              </a:rPr>
              <a:t>#</a:t>
            </a:r>
            <a:r>
              <a:rPr lang="en-GB" sz="2000" dirty="0">
                <a:solidFill>
                  <a:schemeClr val="accent2">
                    <a:alpha val="50000"/>
                  </a:schemeClr>
                </a:solidFill>
                <a:latin typeface="Arial" panose="020B0604020202020204" pitchFamily="34" charset="0"/>
                <a:cs typeface="Arial" panose="020B0604020202020204" pitchFamily="34" charset="0"/>
              </a:rPr>
              <a:t>EDIH_Network</a:t>
            </a:r>
          </a:p>
        </p:txBody>
      </p:sp>
      <p:sp>
        <p:nvSpPr>
          <p:cNvPr id="62" name="CuadroTexto 8">
            <a:extLst>
              <a:ext uri="{FF2B5EF4-FFF2-40B4-BE49-F238E27FC236}">
                <a16:creationId xmlns:a16="http://schemas.microsoft.com/office/drawing/2014/main" id="{7FCD217F-34D1-6739-3EA5-5DCE447CCA8C}"/>
              </a:ext>
            </a:extLst>
          </p:cNvPr>
          <p:cNvSpPr txBox="1"/>
          <p:nvPr/>
        </p:nvSpPr>
        <p:spPr>
          <a:xfrm>
            <a:off x="5861049" y="10405388"/>
            <a:ext cx="8382000" cy="400110"/>
          </a:xfrm>
          <a:prstGeom prst="rect">
            <a:avLst/>
          </a:prstGeom>
          <a:noFill/>
        </p:spPr>
        <p:txBody>
          <a:bodyPr wrap="square" rtlCol="0">
            <a:spAutoFit/>
          </a:bodyPr>
          <a:lstStyle/>
          <a:p>
            <a:pPr algn="ctr"/>
            <a:r>
              <a:rPr lang="es-ES" sz="20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european-digital-innovation-hubs.ec.europa.eu</a:t>
            </a:r>
            <a:endParaRPr lang="es-ES" sz="2000" dirty="0">
              <a:solidFill>
                <a:schemeClr val="accent1"/>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B06A82E3-E21E-ED38-C491-40A3C1EF1C77}"/>
              </a:ext>
            </a:extLst>
          </p:cNvPr>
          <p:cNvCxnSpPr>
            <a:cxnSpLocks/>
          </p:cNvCxnSpPr>
          <p:nvPr/>
        </p:nvCxnSpPr>
        <p:spPr>
          <a:xfrm flipV="1">
            <a:off x="10052050" y="1432712"/>
            <a:ext cx="22478" cy="7955762"/>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99F97E3B-9058-191B-62B1-65D200A3ABC8}"/>
              </a:ext>
            </a:extLst>
          </p:cNvPr>
          <p:cNvCxnSpPr>
            <a:cxnSpLocks/>
          </p:cNvCxnSpPr>
          <p:nvPr/>
        </p:nvCxnSpPr>
        <p:spPr>
          <a:xfrm flipV="1">
            <a:off x="2056423" y="5732520"/>
            <a:ext cx="0" cy="1066800"/>
          </a:xfrm>
          <a:prstGeom prst="line">
            <a:avLst/>
          </a:prstGeom>
          <a:ln w="3175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66" name="Picture 65">
            <a:extLst>
              <a:ext uri="{FF2B5EF4-FFF2-40B4-BE49-F238E27FC236}">
                <a16:creationId xmlns:a16="http://schemas.microsoft.com/office/drawing/2014/main" id="{2DD6DC13-AC0C-34BB-B1D3-8BBCB2AD1340}"/>
              </a:ext>
            </a:extLst>
          </p:cNvPr>
          <p:cNvPicPr>
            <a:picLocks noChangeAspect="1"/>
          </p:cNvPicPr>
          <p:nvPr/>
        </p:nvPicPr>
        <p:blipFill>
          <a:blip r:embed="rId5"/>
          <a:stretch>
            <a:fillRect/>
          </a:stretch>
        </p:blipFill>
        <p:spPr>
          <a:xfrm>
            <a:off x="825564" y="1667866"/>
            <a:ext cx="908869" cy="834676"/>
          </a:xfrm>
          <a:prstGeom prst="rect">
            <a:avLst/>
          </a:prstGeom>
        </p:spPr>
      </p:pic>
      <p:pic>
        <p:nvPicPr>
          <p:cNvPr id="69" name="Picture 68">
            <a:extLst>
              <a:ext uri="{FF2B5EF4-FFF2-40B4-BE49-F238E27FC236}">
                <a16:creationId xmlns:a16="http://schemas.microsoft.com/office/drawing/2014/main" id="{7B2FEA9C-803C-1E76-B18D-6562276FD939}"/>
              </a:ext>
            </a:extLst>
          </p:cNvPr>
          <p:cNvPicPr>
            <a:picLocks noChangeAspect="1"/>
          </p:cNvPicPr>
          <p:nvPr/>
        </p:nvPicPr>
        <p:blipFill>
          <a:blip r:embed="rId6"/>
          <a:stretch>
            <a:fillRect/>
          </a:stretch>
        </p:blipFill>
        <p:spPr>
          <a:xfrm>
            <a:off x="10617395" y="1651467"/>
            <a:ext cx="938511" cy="861898"/>
          </a:xfrm>
          <a:prstGeom prst="rect">
            <a:avLst/>
          </a:prstGeom>
        </p:spPr>
      </p:pic>
      <p:cxnSp>
        <p:nvCxnSpPr>
          <p:cNvPr id="70" name="Straight Connector 69">
            <a:extLst>
              <a:ext uri="{FF2B5EF4-FFF2-40B4-BE49-F238E27FC236}">
                <a16:creationId xmlns:a16="http://schemas.microsoft.com/office/drawing/2014/main" id="{C805D590-F404-CCE9-9850-7875AFD239B8}"/>
              </a:ext>
            </a:extLst>
          </p:cNvPr>
          <p:cNvCxnSpPr>
            <a:cxnSpLocks/>
          </p:cNvCxnSpPr>
          <p:nvPr/>
        </p:nvCxnSpPr>
        <p:spPr>
          <a:xfrm flipV="1">
            <a:off x="2056423" y="3561715"/>
            <a:ext cx="0" cy="1066800"/>
          </a:xfrm>
          <a:prstGeom prst="line">
            <a:avLst/>
          </a:prstGeom>
          <a:ln w="317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B455FA6E-581B-676A-25F5-89E286582E59}"/>
              </a:ext>
            </a:extLst>
          </p:cNvPr>
          <p:cNvCxnSpPr>
            <a:cxnSpLocks/>
          </p:cNvCxnSpPr>
          <p:nvPr/>
        </p:nvCxnSpPr>
        <p:spPr>
          <a:xfrm flipV="1">
            <a:off x="10756900" y="5732520"/>
            <a:ext cx="0" cy="1070739"/>
          </a:xfrm>
          <a:prstGeom prst="line">
            <a:avLst/>
          </a:prstGeom>
          <a:ln w="31750">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Round Diagonal Corner of Rectangle 46">
            <a:extLst>
              <a:ext uri="{FF2B5EF4-FFF2-40B4-BE49-F238E27FC236}">
                <a16:creationId xmlns:a16="http://schemas.microsoft.com/office/drawing/2014/main" id="{435B1A9B-7A32-0FBD-CFA7-C5C4E77EFBE3}"/>
              </a:ext>
            </a:extLst>
          </p:cNvPr>
          <p:cNvSpPr/>
          <p:nvPr/>
        </p:nvSpPr>
        <p:spPr>
          <a:xfrm>
            <a:off x="1670049" y="7764836"/>
            <a:ext cx="8080628" cy="162363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400" dirty="0">
              <a:ln>
                <a:solidFill>
                  <a:srgbClr val="FFFEFB"/>
                </a:solidFill>
              </a:ln>
            </a:endParaRPr>
          </a:p>
        </p:txBody>
      </p:sp>
      <p:sp>
        <p:nvSpPr>
          <p:cNvPr id="4" name="TextBox 3">
            <a:extLst>
              <a:ext uri="{FF2B5EF4-FFF2-40B4-BE49-F238E27FC236}">
                <a16:creationId xmlns:a16="http://schemas.microsoft.com/office/drawing/2014/main" id="{8E0992C7-D6F6-74D1-E0FE-47B7E91072DD}"/>
              </a:ext>
            </a:extLst>
          </p:cNvPr>
          <p:cNvSpPr txBox="1"/>
          <p:nvPr/>
        </p:nvSpPr>
        <p:spPr>
          <a:xfrm>
            <a:off x="2348046" y="7954995"/>
            <a:ext cx="7326822" cy="1113446"/>
          </a:xfrm>
          <a:prstGeom prst="rect">
            <a:avLst/>
          </a:prstGeom>
          <a:noFill/>
        </p:spPr>
        <p:txBody>
          <a:bodyPr wrap="square" rtlCol="0">
            <a:spAutoFit/>
          </a:bodyPr>
          <a:lstStyle/>
          <a:p>
            <a:pPr marL="12700" marR="5080">
              <a:lnSpc>
                <a:spcPct val="107700"/>
              </a:lnSpc>
              <a:spcBef>
                <a:spcPts val="40"/>
              </a:spcBef>
            </a:pPr>
            <a:r>
              <a:rPr lang="en-US" sz="2100" dirty="0">
                <a:latin typeface="Arial"/>
                <a:cs typeface="Arial"/>
              </a:rPr>
              <a:t>Contribute to a comprehensive approach to digital transformation and innovation through high-performance computing, digital twins, and the internet of things.</a:t>
            </a:r>
          </a:p>
        </p:txBody>
      </p:sp>
      <p:cxnSp>
        <p:nvCxnSpPr>
          <p:cNvPr id="5" name="Straight Connector 4">
            <a:extLst>
              <a:ext uri="{FF2B5EF4-FFF2-40B4-BE49-F238E27FC236}">
                <a16:creationId xmlns:a16="http://schemas.microsoft.com/office/drawing/2014/main" id="{535BA9DB-8381-E745-6DE2-05015482C646}"/>
              </a:ext>
            </a:extLst>
          </p:cNvPr>
          <p:cNvCxnSpPr>
            <a:cxnSpLocks/>
          </p:cNvCxnSpPr>
          <p:nvPr/>
        </p:nvCxnSpPr>
        <p:spPr>
          <a:xfrm flipV="1">
            <a:off x="2056422" y="7998086"/>
            <a:ext cx="0" cy="1066800"/>
          </a:xfrm>
          <a:prstGeom prst="line">
            <a:avLst/>
          </a:prstGeom>
          <a:ln w="317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938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E48D434-196C-0554-ABF6-6D111C4BD13E}"/>
              </a:ext>
            </a:extLst>
          </p:cNvPr>
          <p:cNvSpPr/>
          <p:nvPr/>
        </p:nvSpPr>
        <p:spPr>
          <a:xfrm>
            <a:off x="4109089" y="250782"/>
            <a:ext cx="15156852" cy="2096327"/>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sz="1799" dirty="0"/>
          </a:p>
        </p:txBody>
      </p:sp>
      <p:sp>
        <p:nvSpPr>
          <p:cNvPr id="11" name="object 30">
            <a:extLst>
              <a:ext uri="{FF2B5EF4-FFF2-40B4-BE49-F238E27FC236}">
                <a16:creationId xmlns:a16="http://schemas.microsoft.com/office/drawing/2014/main" id="{1566C5BF-9627-D9E6-E997-905E7309622D}"/>
              </a:ext>
            </a:extLst>
          </p:cNvPr>
          <p:cNvSpPr/>
          <p:nvPr/>
        </p:nvSpPr>
        <p:spPr>
          <a:xfrm>
            <a:off x="5641" y="250783"/>
            <a:ext cx="4103447" cy="2111911"/>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sz="1799" dirty="0"/>
          </a:p>
        </p:txBody>
      </p:sp>
      <p:sp>
        <p:nvSpPr>
          <p:cNvPr id="32" name="Rectángulo: esquinas redondeadas 31">
            <a:extLst>
              <a:ext uri="{FF2B5EF4-FFF2-40B4-BE49-F238E27FC236}">
                <a16:creationId xmlns:a16="http://schemas.microsoft.com/office/drawing/2014/main" id="{6FBF3EEC-00B1-CA83-4886-CC53B57AF0C4}"/>
              </a:ext>
            </a:extLst>
          </p:cNvPr>
          <p:cNvSpPr/>
          <p:nvPr/>
        </p:nvSpPr>
        <p:spPr>
          <a:xfrm>
            <a:off x="11694398" y="6340090"/>
            <a:ext cx="7571542" cy="94479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Rectángulo: esquinas redondeadas 29">
            <a:extLst>
              <a:ext uri="{FF2B5EF4-FFF2-40B4-BE49-F238E27FC236}">
                <a16:creationId xmlns:a16="http://schemas.microsoft.com/office/drawing/2014/main" id="{18293C7C-033B-9A00-88A0-7D0A6D1251C5}"/>
              </a:ext>
            </a:extLst>
          </p:cNvPr>
          <p:cNvSpPr/>
          <p:nvPr/>
        </p:nvSpPr>
        <p:spPr>
          <a:xfrm>
            <a:off x="11694399" y="3314551"/>
            <a:ext cx="7571542" cy="94479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 name="Round Diagonal Corner of Rectangle 22">
            <a:extLst>
              <a:ext uri="{FF2B5EF4-FFF2-40B4-BE49-F238E27FC236}">
                <a16:creationId xmlns:a16="http://schemas.microsoft.com/office/drawing/2014/main" id="{4ADF89D8-0430-B498-F5FE-96D6A6D22EB1}"/>
              </a:ext>
            </a:extLst>
          </p:cNvPr>
          <p:cNvSpPr/>
          <p:nvPr/>
        </p:nvSpPr>
        <p:spPr>
          <a:xfrm>
            <a:off x="6066115" y="8193536"/>
            <a:ext cx="5256631" cy="183535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21" name="Round Diagonal Corner of Rectangle 28">
            <a:extLst>
              <a:ext uri="{FF2B5EF4-FFF2-40B4-BE49-F238E27FC236}">
                <a16:creationId xmlns:a16="http://schemas.microsoft.com/office/drawing/2014/main" id="{A8E6501D-4164-88D3-9412-997D62E582C1}"/>
              </a:ext>
            </a:extLst>
          </p:cNvPr>
          <p:cNvSpPr/>
          <p:nvPr/>
        </p:nvSpPr>
        <p:spPr>
          <a:xfrm>
            <a:off x="1141653" y="3316950"/>
            <a:ext cx="4295744" cy="2093928"/>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13" name="object 30">
            <a:extLst>
              <a:ext uri="{FF2B5EF4-FFF2-40B4-BE49-F238E27FC236}">
                <a16:creationId xmlns:a16="http://schemas.microsoft.com/office/drawing/2014/main" id="{60970399-4C94-A849-2967-C3EBB882083A}"/>
              </a:ext>
            </a:extLst>
          </p:cNvPr>
          <p:cNvSpPr/>
          <p:nvPr/>
        </p:nvSpPr>
        <p:spPr>
          <a:xfrm>
            <a:off x="824000" y="3545421"/>
            <a:ext cx="1343079" cy="1526312"/>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sz="1799" dirty="0"/>
          </a:p>
        </p:txBody>
      </p:sp>
      <p:pic>
        <p:nvPicPr>
          <p:cNvPr id="10" name="Imagen 9">
            <a:extLst>
              <a:ext uri="{FF2B5EF4-FFF2-40B4-BE49-F238E27FC236}">
                <a16:creationId xmlns:a16="http://schemas.microsoft.com/office/drawing/2014/main" id="{7580DF1C-C080-D637-3C70-14CA729F7403}"/>
              </a:ext>
            </a:extLst>
          </p:cNvPr>
          <p:cNvPicPr>
            <a:picLocks/>
          </p:cNvPicPr>
          <p:nvPr/>
        </p:nvPicPr>
        <p:blipFill rotWithShape="1">
          <a:blip r:embed="rId2"/>
          <a:srcRect r="41667"/>
          <a:stretch/>
        </p:blipFill>
        <p:spPr>
          <a:xfrm>
            <a:off x="5708650" y="8604689"/>
            <a:ext cx="1057806" cy="1057806"/>
          </a:xfrm>
          <a:prstGeom prst="rect">
            <a:avLst/>
          </a:prstGeom>
        </p:spPr>
      </p:pic>
      <p:sp>
        <p:nvSpPr>
          <p:cNvPr id="15" name="object 20">
            <a:extLst>
              <a:ext uri="{FF2B5EF4-FFF2-40B4-BE49-F238E27FC236}">
                <a16:creationId xmlns:a16="http://schemas.microsoft.com/office/drawing/2014/main" id="{AA21B63E-ED3E-5852-412B-76941F97D89A}"/>
              </a:ext>
            </a:extLst>
          </p:cNvPr>
          <p:cNvSpPr txBox="1"/>
          <p:nvPr/>
        </p:nvSpPr>
        <p:spPr>
          <a:xfrm>
            <a:off x="747843" y="3896433"/>
            <a:ext cx="1523146" cy="628024"/>
          </a:xfrm>
          <a:prstGeom prst="rect">
            <a:avLst/>
          </a:prstGeom>
        </p:spPr>
        <p:txBody>
          <a:bodyPr vert="horz" wrap="square" lIns="0" tIns="12693" rIns="0" bIns="0" rtlCol="0">
            <a:spAutoFit/>
          </a:bodyPr>
          <a:lstStyle/>
          <a:p>
            <a:pPr algn="ctr">
              <a:spcBef>
                <a:spcPts val="100"/>
              </a:spcBef>
            </a:pPr>
            <a:r>
              <a:rPr lang="en-US" sz="3998" b="1" spc="-50" dirty="0">
                <a:solidFill>
                  <a:srgbClr val="FFFEFB"/>
                </a:solidFill>
                <a:latin typeface="Arial"/>
                <a:cs typeface="Arial"/>
              </a:rPr>
              <a:t>EDIH</a:t>
            </a:r>
            <a:endParaRPr sz="3998" dirty="0">
              <a:solidFill>
                <a:srgbClr val="FFFEFB"/>
              </a:solidFill>
              <a:latin typeface="Arial"/>
              <a:cs typeface="Arial"/>
            </a:endParaRPr>
          </a:p>
        </p:txBody>
      </p:sp>
      <p:sp>
        <p:nvSpPr>
          <p:cNvPr id="120" name="Round Diagonal Corner of Rectangle 22">
            <a:extLst>
              <a:ext uri="{FF2B5EF4-FFF2-40B4-BE49-F238E27FC236}">
                <a16:creationId xmlns:a16="http://schemas.microsoft.com/office/drawing/2014/main" id="{00C7E32F-6CE9-698C-B415-8DECE1E6425A}"/>
              </a:ext>
            </a:extLst>
          </p:cNvPr>
          <p:cNvSpPr/>
          <p:nvPr/>
        </p:nvSpPr>
        <p:spPr>
          <a:xfrm>
            <a:off x="6066115" y="3314551"/>
            <a:ext cx="5256631" cy="209632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latin typeface="Arial" panose="020B0604020202020204" pitchFamily="34" charset="0"/>
              <a:cs typeface="Arial" panose="020B0604020202020204" pitchFamily="34" charset="0"/>
            </a:endParaRPr>
          </a:p>
        </p:txBody>
      </p:sp>
      <p:sp>
        <p:nvSpPr>
          <p:cNvPr id="93" name="Round Diagonal Corner of Rectangle 8">
            <a:extLst>
              <a:ext uri="{FF2B5EF4-FFF2-40B4-BE49-F238E27FC236}">
                <a16:creationId xmlns:a16="http://schemas.microsoft.com/office/drawing/2014/main" id="{0F4F9754-ACD6-6474-E5A8-D3588CFA4739}"/>
              </a:ext>
            </a:extLst>
          </p:cNvPr>
          <p:cNvSpPr/>
          <p:nvPr/>
        </p:nvSpPr>
        <p:spPr>
          <a:xfrm flipH="1">
            <a:off x="1206325" y="5897525"/>
            <a:ext cx="4115211" cy="4146124"/>
          </a:xfrm>
          <a:prstGeom prst="round2DiagRect">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26" name="object 13">
            <a:extLst>
              <a:ext uri="{FF2B5EF4-FFF2-40B4-BE49-F238E27FC236}">
                <a16:creationId xmlns:a16="http://schemas.microsoft.com/office/drawing/2014/main" id="{E4C4069B-1193-0B01-E9A3-A71A26B2B57C}"/>
              </a:ext>
            </a:extLst>
          </p:cNvPr>
          <p:cNvSpPr txBox="1"/>
          <p:nvPr/>
        </p:nvSpPr>
        <p:spPr>
          <a:xfrm>
            <a:off x="1795654" y="6104161"/>
            <a:ext cx="3481249" cy="3189585"/>
          </a:xfrm>
          <a:prstGeom prst="rect">
            <a:avLst/>
          </a:prstGeom>
        </p:spPr>
        <p:txBody>
          <a:bodyPr vert="horz" wrap="square" lIns="0" tIns="11424" rIns="0" bIns="0" rtlCol="0">
            <a:spAutoFit/>
          </a:bodyPr>
          <a:lstStyle/>
          <a:p>
            <a:pPr marL="12692" marR="5077">
              <a:lnSpc>
                <a:spcPct val="107100"/>
              </a:lnSpc>
              <a:spcBef>
                <a:spcPts val="90"/>
              </a:spcBef>
              <a:spcAft>
                <a:spcPts val="1200"/>
              </a:spcAft>
            </a:pPr>
            <a:r>
              <a:rPr lang="en-US" sz="2798" b="1" dirty="0">
                <a:solidFill>
                  <a:srgbClr val="FFFEFB"/>
                </a:solidFill>
                <a:latin typeface="Arial"/>
                <a:cs typeface="Arial"/>
              </a:rPr>
              <a:t>CUSTOMER</a:t>
            </a:r>
          </a:p>
          <a:p>
            <a:pPr marL="271300" marR="5077" indent="-258608">
              <a:lnSpc>
                <a:spcPct val="107100"/>
              </a:lnSpc>
              <a:spcBef>
                <a:spcPts val="90"/>
              </a:spcBef>
              <a:spcAft>
                <a:spcPts val="600"/>
              </a:spcAft>
              <a:buFont typeface="Arial" panose="020B0604020202020204" pitchFamily="34" charset="0"/>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GTV Projects</a:t>
            </a:r>
          </a:p>
          <a:p>
            <a:pPr marL="271300" marR="5077" indent="-258608">
              <a:lnSpc>
                <a:spcPct val="107100"/>
              </a:lnSpc>
              <a:spcBef>
                <a:spcPts val="90"/>
              </a:spcBef>
              <a:spcAft>
                <a:spcPts val="600"/>
              </a:spcAft>
              <a:buFont typeface="Arial" panose="020B0604020202020204" pitchFamily="34" charset="0"/>
              <a:buChar char="•"/>
            </a:pP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Specialised in pre-owned cars and cars components sales</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71300" marR="5077" indent="-258608">
              <a:lnSpc>
                <a:spcPct val="107100"/>
              </a:lnSpc>
              <a:spcBef>
                <a:spcPts val="90"/>
              </a:spcBef>
              <a:spcAft>
                <a:spcPts val="600"/>
              </a:spcAft>
              <a:buFont typeface="Arial" panose="020B0604020202020204" pitchFamily="34" charset="0"/>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Small-sized enterprise with 11-49 employees</a:t>
            </a:r>
          </a:p>
          <a:p>
            <a:pPr marL="271300" marR="5077" indent="-258608">
              <a:lnSpc>
                <a:spcPct val="107100"/>
              </a:lnSpc>
              <a:spcBef>
                <a:spcPts val="90"/>
              </a:spcBef>
              <a:spcAft>
                <a:spcPts val="600"/>
              </a:spcAft>
              <a:buFont typeface="Arial" panose="020B0604020202020204" pitchFamily="34" charset="0"/>
              <a:buChar char="•"/>
            </a:pP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schemeClr val="bg2"/>
              </a:solidFill>
              <a:latin typeface="Arial" panose="020B0604020202020204" pitchFamily="34" charset="0"/>
              <a:cs typeface="Arial" panose="020B0604020202020204" pitchFamily="34" charset="0"/>
            </a:endParaRPr>
          </a:p>
        </p:txBody>
      </p:sp>
      <p:sp>
        <p:nvSpPr>
          <p:cNvPr id="31" name="object 16">
            <a:extLst>
              <a:ext uri="{FF2B5EF4-FFF2-40B4-BE49-F238E27FC236}">
                <a16:creationId xmlns:a16="http://schemas.microsoft.com/office/drawing/2014/main" id="{9A496795-BBD8-8AD8-0132-68B9389A2973}"/>
              </a:ext>
            </a:extLst>
          </p:cNvPr>
          <p:cNvSpPr txBox="1"/>
          <p:nvPr/>
        </p:nvSpPr>
        <p:spPr>
          <a:xfrm>
            <a:off x="11627376" y="4510172"/>
            <a:ext cx="7638564" cy="1449303"/>
          </a:xfrm>
          <a:prstGeom prst="rect">
            <a:avLst/>
          </a:prstGeom>
        </p:spPr>
        <p:txBody>
          <a:bodyPr vert="horz" wrap="square" lIns="0" tIns="6346" rIns="0" bIns="0" rtlCol="0">
            <a:spAutoFit/>
          </a:bodyPr>
          <a:lstStyle/>
          <a:p>
            <a:pPr marL="12692" marR="5077" algn="just">
              <a:lnSpc>
                <a:spcPct val="120000"/>
              </a:lnSpc>
              <a:spcBef>
                <a:spcPts val="50"/>
              </a:spcBef>
              <a:spcAft>
                <a:spcPts val="600"/>
              </a:spcAft>
              <a:buClr>
                <a:srgbClr val="0064FF"/>
              </a:buClr>
            </a:pPr>
            <a:r>
              <a:rPr lang="en-US" sz="1999" b="1" dirty="0">
                <a:solidFill>
                  <a:schemeClr val="accent2"/>
                </a:solidFill>
                <a:latin typeface="Arial"/>
                <a:cs typeface="Arial"/>
              </a:rPr>
              <a:t>Refurbishing and preparing used auto parts </a:t>
            </a:r>
            <a:r>
              <a:rPr lang="en-US" sz="1999" dirty="0">
                <a:latin typeface="Arial"/>
                <a:cs typeface="Arial"/>
              </a:rPr>
              <a:t>for reuse. Partnering with EDIH4IAE.LT, they developed a solution to </a:t>
            </a:r>
            <a:r>
              <a:rPr lang="en-US" sz="1999" b="1" dirty="0" err="1">
                <a:solidFill>
                  <a:schemeClr val="accent2"/>
                </a:solidFill>
                <a:latin typeface="Arial"/>
                <a:cs typeface="Arial"/>
              </a:rPr>
              <a:t>analyse</a:t>
            </a:r>
            <a:r>
              <a:rPr lang="en-US" sz="1999" b="1" dirty="0">
                <a:solidFill>
                  <a:schemeClr val="accent2"/>
                </a:solidFill>
                <a:latin typeface="Arial"/>
                <a:cs typeface="Arial"/>
              </a:rPr>
              <a:t> and predict refurbishment time and costs</a:t>
            </a:r>
            <a:r>
              <a:rPr lang="en-US" sz="1999" dirty="0">
                <a:latin typeface="Arial"/>
                <a:cs typeface="Arial"/>
              </a:rPr>
              <a:t>, ensuring traceability and efficient transmission to international sales.</a:t>
            </a:r>
            <a:endParaRPr lang="en-GB" sz="1999" dirty="0">
              <a:latin typeface="Arial"/>
              <a:cs typeface="Arial"/>
            </a:endParaRPr>
          </a:p>
        </p:txBody>
      </p:sp>
      <p:sp>
        <p:nvSpPr>
          <p:cNvPr id="73" name="object 16">
            <a:extLst>
              <a:ext uri="{FF2B5EF4-FFF2-40B4-BE49-F238E27FC236}">
                <a16:creationId xmlns:a16="http://schemas.microsoft.com/office/drawing/2014/main" id="{25E50347-ACB6-D80C-EC28-B743A1F3657F}"/>
              </a:ext>
            </a:extLst>
          </p:cNvPr>
          <p:cNvSpPr txBox="1"/>
          <p:nvPr/>
        </p:nvSpPr>
        <p:spPr>
          <a:xfrm>
            <a:off x="7147276" y="4085379"/>
            <a:ext cx="4175470" cy="1088884"/>
          </a:xfrm>
          <a:prstGeom prst="rect">
            <a:avLst/>
          </a:prstGeom>
        </p:spPr>
        <p:txBody>
          <a:bodyPr vert="horz" wrap="square" lIns="0" tIns="6346" rIns="0" bIns="0" rtlCol="0">
            <a:spAutoFit/>
          </a:bodyPr>
          <a:lstStyle/>
          <a:p>
            <a:pPr marL="12692" marR="5077">
              <a:lnSpc>
                <a:spcPct val="108200"/>
              </a:lnSpc>
              <a:spcBef>
                <a:spcPts val="50"/>
              </a:spcBef>
            </a:pPr>
            <a:r>
              <a:rPr lang="en-US" sz="2200" dirty="0">
                <a:latin typeface="Arial" panose="020B0604020202020204" pitchFamily="34" charset="0"/>
                <a:cs typeface="Arial" panose="020B0604020202020204" pitchFamily="34" charset="0"/>
              </a:rPr>
              <a:t>Networking and access to innovation ecosystems,</a:t>
            </a:r>
          </a:p>
          <a:p>
            <a:pPr marL="12692" marR="5077">
              <a:lnSpc>
                <a:spcPct val="108200"/>
              </a:lnSpc>
              <a:spcBef>
                <a:spcPts val="50"/>
              </a:spcBef>
            </a:pPr>
            <a:r>
              <a:rPr lang="en-US" sz="2200" dirty="0">
                <a:latin typeface="Arial" panose="020B0604020202020204" pitchFamily="34" charset="0"/>
                <a:cs typeface="Arial" panose="020B0604020202020204" pitchFamily="34" charset="0"/>
              </a:rPr>
              <a:t>support to find investment</a:t>
            </a:r>
          </a:p>
        </p:txBody>
      </p:sp>
      <p:pic>
        <p:nvPicPr>
          <p:cNvPr id="92" name="Picture 91">
            <a:extLst>
              <a:ext uri="{FF2B5EF4-FFF2-40B4-BE49-F238E27FC236}">
                <a16:creationId xmlns:a16="http://schemas.microsoft.com/office/drawing/2014/main" id="{65F685D6-A53B-C54D-1CB3-E3D203DEE614}"/>
              </a:ext>
            </a:extLst>
          </p:cNvPr>
          <p:cNvPicPr>
            <a:picLocks noChangeAspect="1"/>
          </p:cNvPicPr>
          <p:nvPr/>
        </p:nvPicPr>
        <p:blipFill>
          <a:blip r:embed="rId4"/>
          <a:stretch>
            <a:fillRect/>
          </a:stretch>
        </p:blipFill>
        <p:spPr>
          <a:xfrm>
            <a:off x="415822" y="5800052"/>
            <a:ext cx="1379832" cy="1383141"/>
          </a:xfrm>
          <a:prstGeom prst="rect">
            <a:avLst/>
          </a:prstGeom>
        </p:spPr>
      </p:pic>
      <p:sp>
        <p:nvSpPr>
          <p:cNvPr id="99" name="Round Diagonal Corner of Rectangle 22">
            <a:extLst>
              <a:ext uri="{FF2B5EF4-FFF2-40B4-BE49-F238E27FC236}">
                <a16:creationId xmlns:a16="http://schemas.microsoft.com/office/drawing/2014/main" id="{8F534E9A-C1EB-6C0D-90FF-577BA1AA9700}"/>
              </a:ext>
            </a:extLst>
          </p:cNvPr>
          <p:cNvSpPr/>
          <p:nvPr/>
        </p:nvSpPr>
        <p:spPr>
          <a:xfrm>
            <a:off x="6066115" y="5831819"/>
            <a:ext cx="5256631" cy="183535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100" name="Picture 99">
            <a:extLst>
              <a:ext uri="{FF2B5EF4-FFF2-40B4-BE49-F238E27FC236}">
                <a16:creationId xmlns:a16="http://schemas.microsoft.com/office/drawing/2014/main" id="{4013B2B6-CECC-475A-ED47-B5EA63E1B61E}"/>
              </a:ext>
            </a:extLst>
          </p:cNvPr>
          <p:cNvPicPr>
            <a:picLocks noChangeAspect="1"/>
          </p:cNvPicPr>
          <p:nvPr/>
        </p:nvPicPr>
        <p:blipFill>
          <a:blip r:embed="rId5"/>
          <a:stretch>
            <a:fillRect/>
          </a:stretch>
        </p:blipFill>
        <p:spPr>
          <a:xfrm>
            <a:off x="5761485" y="6233210"/>
            <a:ext cx="1058937" cy="1058937"/>
          </a:xfrm>
          <a:prstGeom prst="rect">
            <a:avLst/>
          </a:prstGeom>
        </p:spPr>
      </p:pic>
      <p:sp>
        <p:nvSpPr>
          <p:cNvPr id="102" name="object 12">
            <a:extLst>
              <a:ext uri="{FF2B5EF4-FFF2-40B4-BE49-F238E27FC236}">
                <a16:creationId xmlns:a16="http://schemas.microsoft.com/office/drawing/2014/main" id="{5F4069FD-7167-D7FA-3730-39EDA5E20BEB}"/>
              </a:ext>
            </a:extLst>
          </p:cNvPr>
          <p:cNvSpPr txBox="1"/>
          <p:nvPr/>
        </p:nvSpPr>
        <p:spPr>
          <a:xfrm>
            <a:off x="7125052" y="6803873"/>
            <a:ext cx="3691728" cy="344256"/>
          </a:xfrm>
          <a:prstGeom prst="rect">
            <a:avLst/>
          </a:prstGeom>
        </p:spPr>
        <p:txBody>
          <a:bodyPr vert="horz" wrap="square" lIns="0" tIns="8250" rIns="0" bIns="0" rtlCol="0">
            <a:spAutoFit/>
          </a:bodyPr>
          <a:lstStyle/>
          <a:p>
            <a:pPr>
              <a:lnSpc>
                <a:spcPct val="107000"/>
              </a:lnSpc>
              <a:spcAft>
                <a:spcPts val="800"/>
              </a:spcAft>
            </a:pPr>
            <a:r>
              <a:rPr lang="en-GB" sz="2200" dirty="0">
                <a:latin typeface="Arial" panose="020B0604020202020204" pitchFamily="34" charset="0"/>
                <a:cs typeface="Arial" panose="020B0604020202020204" pitchFamily="34" charset="0"/>
              </a:rPr>
              <a:t>AI and decision support</a:t>
            </a:r>
          </a:p>
        </p:txBody>
      </p:sp>
      <p:sp>
        <p:nvSpPr>
          <p:cNvPr id="104" name="object 24">
            <a:extLst>
              <a:ext uri="{FF2B5EF4-FFF2-40B4-BE49-F238E27FC236}">
                <a16:creationId xmlns:a16="http://schemas.microsoft.com/office/drawing/2014/main" id="{617527E1-D1A2-F7DB-EA0A-EBD7C3DF0E0E}"/>
              </a:ext>
            </a:extLst>
          </p:cNvPr>
          <p:cNvSpPr txBox="1"/>
          <p:nvPr/>
        </p:nvSpPr>
        <p:spPr>
          <a:xfrm>
            <a:off x="7148034" y="6104161"/>
            <a:ext cx="3053046" cy="628024"/>
          </a:xfrm>
          <a:prstGeom prst="rect">
            <a:avLst/>
          </a:prstGeom>
        </p:spPr>
        <p:txBody>
          <a:bodyPr vert="horz" wrap="square" lIns="0" tIns="12693" rIns="0" bIns="0" rtlCol="0">
            <a:spAutoFit/>
          </a:bodyPr>
          <a:lstStyle/>
          <a:p>
            <a:pPr marL="12692">
              <a:spcBef>
                <a:spcPts val="100"/>
              </a:spcBef>
            </a:pPr>
            <a:r>
              <a:rPr lang="en-US" sz="3998" dirty="0">
                <a:solidFill>
                  <a:srgbClr val="FFD000"/>
                </a:solidFill>
                <a:latin typeface="Arial"/>
                <a:cs typeface="Arial"/>
              </a:rPr>
              <a:t>Technologies</a:t>
            </a:r>
          </a:p>
        </p:txBody>
      </p:sp>
      <p:sp>
        <p:nvSpPr>
          <p:cNvPr id="108" name="object 24">
            <a:extLst>
              <a:ext uri="{FF2B5EF4-FFF2-40B4-BE49-F238E27FC236}">
                <a16:creationId xmlns:a16="http://schemas.microsoft.com/office/drawing/2014/main" id="{16D04336-BA18-BC76-042E-42B7B943F006}"/>
              </a:ext>
            </a:extLst>
          </p:cNvPr>
          <p:cNvSpPr txBox="1"/>
          <p:nvPr/>
        </p:nvSpPr>
        <p:spPr>
          <a:xfrm>
            <a:off x="12898956" y="3448727"/>
            <a:ext cx="3441555" cy="628024"/>
          </a:xfrm>
          <a:prstGeom prst="rect">
            <a:avLst/>
          </a:prstGeom>
        </p:spPr>
        <p:txBody>
          <a:bodyPr vert="horz" wrap="square" lIns="0" tIns="12693" rIns="0" bIns="0" rtlCol="0">
            <a:spAutoFit/>
          </a:bodyPr>
          <a:lstStyle/>
          <a:p>
            <a:pPr marL="12692">
              <a:spcBef>
                <a:spcPts val="100"/>
              </a:spcBef>
            </a:pPr>
            <a:r>
              <a:rPr lang="en-US" sz="3998" dirty="0">
                <a:solidFill>
                  <a:srgbClr val="FFFEFB"/>
                </a:solidFill>
                <a:latin typeface="Arial"/>
                <a:cs typeface="Arial"/>
              </a:rPr>
              <a:t>Challenges</a:t>
            </a:r>
          </a:p>
        </p:txBody>
      </p:sp>
      <p:pic>
        <p:nvPicPr>
          <p:cNvPr id="110" name="Graphic 109">
            <a:extLst>
              <a:ext uri="{FF2B5EF4-FFF2-40B4-BE49-F238E27FC236}">
                <a16:creationId xmlns:a16="http://schemas.microsoft.com/office/drawing/2014/main" id="{075AD032-115D-F99C-D268-61BB9D103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15970" y="3375330"/>
            <a:ext cx="814574" cy="823240"/>
          </a:xfrm>
          <a:prstGeom prst="rect">
            <a:avLst/>
          </a:prstGeom>
        </p:spPr>
      </p:pic>
      <p:pic>
        <p:nvPicPr>
          <p:cNvPr id="122" name="Picture 121">
            <a:hlinkClick r:id="rId8"/>
            <a:extLst>
              <a:ext uri="{FF2B5EF4-FFF2-40B4-BE49-F238E27FC236}">
                <a16:creationId xmlns:a16="http://schemas.microsoft.com/office/drawing/2014/main" id="{AD16A3E3-79D5-E0B4-8AB6-84704006A612}"/>
              </a:ext>
            </a:extLst>
          </p:cNvPr>
          <p:cNvPicPr preferRelativeResize="0">
            <a:picLocks/>
          </p:cNvPicPr>
          <p:nvPr/>
        </p:nvPicPr>
        <p:blipFill>
          <a:blip r:embed="rId9"/>
          <a:stretch>
            <a:fillRect/>
          </a:stretch>
        </p:blipFill>
        <p:spPr>
          <a:xfrm rot="10800000">
            <a:off x="5761485" y="3894035"/>
            <a:ext cx="1057806" cy="1057806"/>
          </a:xfrm>
          <a:prstGeom prst="rect">
            <a:avLst/>
          </a:prstGeom>
        </p:spPr>
      </p:pic>
      <p:grpSp>
        <p:nvGrpSpPr>
          <p:cNvPr id="123" name="object 38">
            <a:extLst>
              <a:ext uri="{FF2B5EF4-FFF2-40B4-BE49-F238E27FC236}">
                <a16:creationId xmlns:a16="http://schemas.microsoft.com/office/drawing/2014/main" id="{38B3C644-FF25-DD56-03D9-46DA8DF746E9}"/>
              </a:ext>
            </a:extLst>
          </p:cNvPr>
          <p:cNvGrpSpPr/>
          <p:nvPr/>
        </p:nvGrpSpPr>
        <p:grpSpPr>
          <a:xfrm>
            <a:off x="5903377" y="4097245"/>
            <a:ext cx="768581" cy="710664"/>
            <a:chOff x="10617394" y="1651467"/>
            <a:chExt cx="938530" cy="862330"/>
          </a:xfrm>
        </p:grpSpPr>
        <p:sp>
          <p:nvSpPr>
            <p:cNvPr id="124" name="object 39">
              <a:extLst>
                <a:ext uri="{FF2B5EF4-FFF2-40B4-BE49-F238E27FC236}">
                  <a16:creationId xmlns:a16="http://schemas.microsoft.com/office/drawing/2014/main" id="{A51C0F91-F1FB-A4EB-7BA0-D5074A19C239}"/>
                </a:ext>
              </a:extLst>
            </p:cNvPr>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sz="1799" dirty="0"/>
            </a:p>
          </p:txBody>
        </p:sp>
        <p:pic>
          <p:nvPicPr>
            <p:cNvPr id="125" name="object 40">
              <a:extLst>
                <a:ext uri="{FF2B5EF4-FFF2-40B4-BE49-F238E27FC236}">
                  <a16:creationId xmlns:a16="http://schemas.microsoft.com/office/drawing/2014/main" id="{E12B4E43-B85E-276C-A504-22A7404AD123}"/>
                </a:ext>
              </a:extLst>
            </p:cNvPr>
            <p:cNvPicPr/>
            <p:nvPr/>
          </p:nvPicPr>
          <p:blipFill>
            <a:blip r:embed="rId10" cstate="print"/>
            <a:stretch>
              <a:fillRect/>
            </a:stretch>
          </p:blipFill>
          <p:spPr>
            <a:xfrm>
              <a:off x="10944898" y="1817072"/>
              <a:ext cx="285516" cy="285649"/>
            </a:xfrm>
            <a:prstGeom prst="rect">
              <a:avLst/>
            </a:prstGeom>
          </p:spPr>
        </p:pic>
      </p:grpSp>
      <p:sp>
        <p:nvSpPr>
          <p:cNvPr id="127" name="object 24">
            <a:extLst>
              <a:ext uri="{FF2B5EF4-FFF2-40B4-BE49-F238E27FC236}">
                <a16:creationId xmlns:a16="http://schemas.microsoft.com/office/drawing/2014/main" id="{A017DC5A-BD64-E651-B91F-99887285ED5A}"/>
              </a:ext>
            </a:extLst>
          </p:cNvPr>
          <p:cNvSpPr txBox="1"/>
          <p:nvPr/>
        </p:nvSpPr>
        <p:spPr>
          <a:xfrm>
            <a:off x="7147277" y="3442477"/>
            <a:ext cx="3183642" cy="628024"/>
          </a:xfrm>
          <a:prstGeom prst="rect">
            <a:avLst/>
          </a:prstGeom>
        </p:spPr>
        <p:txBody>
          <a:bodyPr vert="horz" wrap="square" lIns="0" tIns="12693" rIns="0" bIns="0" rtlCol="0">
            <a:spAutoFit/>
          </a:bodyPr>
          <a:lstStyle/>
          <a:p>
            <a:pPr marL="12692">
              <a:spcBef>
                <a:spcPts val="100"/>
              </a:spcBef>
            </a:pPr>
            <a:r>
              <a:rPr lang="en-US" sz="3998" dirty="0">
                <a:solidFill>
                  <a:srgbClr val="8A4F50"/>
                </a:solidFill>
                <a:latin typeface="Arial"/>
                <a:cs typeface="Arial"/>
              </a:rPr>
              <a:t>Service type</a:t>
            </a:r>
          </a:p>
        </p:txBody>
      </p:sp>
      <p:sp>
        <p:nvSpPr>
          <p:cNvPr id="6" name="object 37">
            <a:extLst>
              <a:ext uri="{FF2B5EF4-FFF2-40B4-BE49-F238E27FC236}">
                <a16:creationId xmlns:a16="http://schemas.microsoft.com/office/drawing/2014/main" id="{8223AC19-21BA-BA94-7684-69DEBCF62772}"/>
              </a:ext>
            </a:extLst>
          </p:cNvPr>
          <p:cNvSpPr/>
          <p:nvPr/>
        </p:nvSpPr>
        <p:spPr>
          <a:xfrm>
            <a:off x="5942265" y="8805172"/>
            <a:ext cx="715281" cy="656841"/>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sz="1799" dirty="0"/>
          </a:p>
        </p:txBody>
      </p:sp>
      <p:sp>
        <p:nvSpPr>
          <p:cNvPr id="7" name="object 12">
            <a:extLst>
              <a:ext uri="{FF2B5EF4-FFF2-40B4-BE49-F238E27FC236}">
                <a16:creationId xmlns:a16="http://schemas.microsoft.com/office/drawing/2014/main" id="{ADEC8F06-6DFE-5C83-8E4E-5DB1C191FE5B}"/>
              </a:ext>
            </a:extLst>
          </p:cNvPr>
          <p:cNvSpPr txBox="1"/>
          <p:nvPr/>
        </p:nvSpPr>
        <p:spPr>
          <a:xfrm>
            <a:off x="7147276" y="9268141"/>
            <a:ext cx="3994929" cy="344256"/>
          </a:xfrm>
          <a:prstGeom prst="rect">
            <a:avLst/>
          </a:prstGeom>
        </p:spPr>
        <p:txBody>
          <a:bodyPr vert="horz" wrap="square" lIns="0" tIns="8250" rIns="0" bIns="0" rtlCol="0">
            <a:spAutoFit/>
          </a:bodyPr>
          <a:lstStyle/>
          <a:p>
            <a:pPr>
              <a:lnSpc>
                <a:spcPct val="107000"/>
              </a:lnSpc>
              <a:spcAft>
                <a:spcPts val="800"/>
              </a:spcAft>
            </a:pPr>
            <a:r>
              <a:rPr lang="en-GB" sz="2200" dirty="0">
                <a:latin typeface="Arial" panose="020B0604020202020204" pitchFamily="34" charset="0"/>
                <a:cs typeface="Arial" panose="020B0604020202020204" pitchFamily="34" charset="0"/>
              </a:rPr>
              <a:t>Automotive</a:t>
            </a:r>
          </a:p>
        </p:txBody>
      </p:sp>
      <p:sp>
        <p:nvSpPr>
          <p:cNvPr id="8" name="object 24">
            <a:extLst>
              <a:ext uri="{FF2B5EF4-FFF2-40B4-BE49-F238E27FC236}">
                <a16:creationId xmlns:a16="http://schemas.microsoft.com/office/drawing/2014/main" id="{417B19EB-A564-9CD3-D710-800ED3F83B22}"/>
              </a:ext>
            </a:extLst>
          </p:cNvPr>
          <p:cNvSpPr txBox="1"/>
          <p:nvPr/>
        </p:nvSpPr>
        <p:spPr>
          <a:xfrm>
            <a:off x="7147276" y="8465878"/>
            <a:ext cx="3053804" cy="628024"/>
          </a:xfrm>
          <a:prstGeom prst="rect">
            <a:avLst/>
          </a:prstGeom>
        </p:spPr>
        <p:txBody>
          <a:bodyPr vert="horz" wrap="square" lIns="0" tIns="12693" rIns="0" bIns="0" rtlCol="0">
            <a:spAutoFit/>
          </a:bodyPr>
          <a:lstStyle/>
          <a:p>
            <a:pPr marL="12692">
              <a:spcBef>
                <a:spcPts val="100"/>
              </a:spcBef>
            </a:pPr>
            <a:r>
              <a:rPr lang="en-US" sz="3998" dirty="0">
                <a:solidFill>
                  <a:srgbClr val="FF5A63"/>
                </a:solidFill>
                <a:latin typeface="Arial"/>
                <a:cs typeface="Arial"/>
              </a:rPr>
              <a:t>Sectors</a:t>
            </a:r>
          </a:p>
        </p:txBody>
      </p:sp>
      <p:sp>
        <p:nvSpPr>
          <p:cNvPr id="25" name="object 16">
            <a:extLst>
              <a:ext uri="{FF2B5EF4-FFF2-40B4-BE49-F238E27FC236}">
                <a16:creationId xmlns:a16="http://schemas.microsoft.com/office/drawing/2014/main" id="{FA88EC73-39F0-ACF3-5F4C-BCB9DC079525}"/>
              </a:ext>
            </a:extLst>
          </p:cNvPr>
          <p:cNvSpPr txBox="1"/>
          <p:nvPr/>
        </p:nvSpPr>
        <p:spPr>
          <a:xfrm>
            <a:off x="11715970" y="7407275"/>
            <a:ext cx="7549970" cy="2929131"/>
          </a:xfrm>
          <a:prstGeom prst="rect">
            <a:avLst/>
          </a:prstGeom>
        </p:spPr>
        <p:txBody>
          <a:bodyPr vert="horz" wrap="square" lIns="0" tIns="6346" rIns="0" bIns="0" rtlCol="0">
            <a:spAutoFit/>
          </a:bodyPr>
          <a:lstStyle/>
          <a:p>
            <a:pPr marL="355592" marR="5077" indent="-342900" algn="just">
              <a:spcBef>
                <a:spcPts val="600"/>
              </a:spcBef>
              <a:spcAft>
                <a:spcPts val="600"/>
              </a:spcAft>
              <a:buClr>
                <a:srgbClr val="0064FF"/>
              </a:buClr>
              <a:buFont typeface="Arial" panose="020B0604020202020204" pitchFamily="34" charset="0"/>
              <a:buChar char="•"/>
            </a:pPr>
            <a:r>
              <a:rPr lang="en-US" sz="1999" dirty="0">
                <a:latin typeface="Arial"/>
                <a:cs typeface="Arial"/>
              </a:rPr>
              <a:t>The company's digital transformation </a:t>
            </a:r>
            <a:r>
              <a:rPr lang="en-US" sz="1999" b="1" dirty="0">
                <a:solidFill>
                  <a:schemeClr val="accent2"/>
                </a:solidFill>
                <a:latin typeface="Arial"/>
                <a:cs typeface="Arial"/>
              </a:rPr>
              <a:t>automated the analysis and forecasting of repair time and costs for auto parts</a:t>
            </a:r>
            <a:r>
              <a:rPr lang="en-US" sz="1999" dirty="0">
                <a:latin typeface="Arial"/>
                <a:cs typeface="Arial"/>
              </a:rPr>
              <a:t>, ensuring traceability and efficient transfer to international markets.</a:t>
            </a:r>
          </a:p>
          <a:p>
            <a:pPr marL="355592" marR="5077" indent="-342900" algn="just">
              <a:spcBef>
                <a:spcPts val="600"/>
              </a:spcBef>
              <a:spcAft>
                <a:spcPts val="600"/>
              </a:spcAft>
              <a:buClr>
                <a:srgbClr val="0064FF"/>
              </a:buClr>
              <a:buFont typeface="Arial" panose="020B0604020202020204" pitchFamily="34" charset="0"/>
              <a:buChar char="•"/>
            </a:pPr>
            <a:r>
              <a:rPr lang="en-US" sz="1999" dirty="0">
                <a:latin typeface="Arial"/>
                <a:cs typeface="Arial"/>
              </a:rPr>
              <a:t>With EDIH4IAE.LT's expertise, </a:t>
            </a:r>
            <a:r>
              <a:rPr lang="en-US" sz="1999" b="1" dirty="0">
                <a:solidFill>
                  <a:schemeClr val="accent2"/>
                </a:solidFill>
                <a:latin typeface="Arial"/>
                <a:cs typeface="Arial"/>
              </a:rPr>
              <a:t>AI was used to digitally transform production planning, warehouse management, sales, and logistics</a:t>
            </a:r>
            <a:r>
              <a:rPr lang="en-US" sz="1999" dirty="0">
                <a:latin typeface="Arial"/>
                <a:cs typeface="Arial"/>
              </a:rPr>
              <a:t>. Key features included sales statistics, eBay integration, connections to major sales platforms, mass uploads, price analysis, and an API interface.</a:t>
            </a:r>
          </a:p>
        </p:txBody>
      </p:sp>
      <p:sp>
        <p:nvSpPr>
          <p:cNvPr id="27" name="object 24">
            <a:extLst>
              <a:ext uri="{FF2B5EF4-FFF2-40B4-BE49-F238E27FC236}">
                <a16:creationId xmlns:a16="http://schemas.microsoft.com/office/drawing/2014/main" id="{CC77C351-750C-8C91-D7A2-1B84A1CC897F}"/>
              </a:ext>
            </a:extLst>
          </p:cNvPr>
          <p:cNvSpPr txBox="1"/>
          <p:nvPr/>
        </p:nvSpPr>
        <p:spPr>
          <a:xfrm>
            <a:off x="12920259" y="6491623"/>
            <a:ext cx="3441555" cy="628024"/>
          </a:xfrm>
          <a:prstGeom prst="rect">
            <a:avLst/>
          </a:prstGeom>
        </p:spPr>
        <p:txBody>
          <a:bodyPr vert="horz" wrap="square" lIns="0" tIns="12693" rIns="0" bIns="0" rtlCol="0">
            <a:spAutoFit/>
          </a:bodyPr>
          <a:lstStyle/>
          <a:p>
            <a:pPr marL="12692">
              <a:spcBef>
                <a:spcPts val="100"/>
              </a:spcBef>
            </a:pPr>
            <a:r>
              <a:rPr lang="en-US" sz="3998" dirty="0">
                <a:solidFill>
                  <a:srgbClr val="FFFEFB"/>
                </a:solidFill>
                <a:latin typeface="Arial"/>
                <a:cs typeface="Arial"/>
              </a:rPr>
              <a:t>Solutions</a:t>
            </a:r>
          </a:p>
        </p:txBody>
      </p:sp>
      <p:pic>
        <p:nvPicPr>
          <p:cNvPr id="34" name="Gráfico 33" descr="Bombilla y engranaje">
            <a:extLst>
              <a:ext uri="{FF2B5EF4-FFF2-40B4-BE49-F238E27FC236}">
                <a16:creationId xmlns:a16="http://schemas.microsoft.com/office/drawing/2014/main" id="{7F572B6F-C5A9-D652-F9D2-A1D4373953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14638" y="6355545"/>
            <a:ext cx="913887" cy="913887"/>
          </a:xfrm>
          <a:prstGeom prst="rect">
            <a:avLst/>
          </a:prstGeom>
        </p:spPr>
      </p:pic>
      <p:sp>
        <p:nvSpPr>
          <p:cNvPr id="5" name="object 18">
            <a:extLst>
              <a:ext uri="{FF2B5EF4-FFF2-40B4-BE49-F238E27FC236}">
                <a16:creationId xmlns:a16="http://schemas.microsoft.com/office/drawing/2014/main" id="{648EC0C8-230F-9C52-5E84-6AB75CDE4C0B}"/>
              </a:ext>
            </a:extLst>
          </p:cNvPr>
          <p:cNvSpPr txBox="1">
            <a:spLocks/>
          </p:cNvSpPr>
          <p:nvPr/>
        </p:nvSpPr>
        <p:spPr>
          <a:xfrm>
            <a:off x="303923" y="491895"/>
            <a:ext cx="3805164" cy="1673877"/>
          </a:xfrm>
          <a:prstGeom prst="rect">
            <a:avLst/>
          </a:prstGeom>
        </p:spPr>
        <p:txBody>
          <a:bodyPr vert="horz" wrap="square" lIns="0" tIns="12693" rIns="0" bIns="0" rtlCol="0">
            <a:spAutoFit/>
          </a:bodyPr>
          <a:lstStyle>
            <a:lvl1pPr>
              <a:defRPr sz="5000" b="1" i="0">
                <a:solidFill>
                  <a:srgbClr val="F7F6F1"/>
                </a:solidFill>
                <a:latin typeface="Arial"/>
                <a:ea typeface="+mj-ea"/>
                <a:cs typeface="Arial"/>
              </a:defRPr>
            </a:lvl1pPr>
          </a:lstStyle>
          <a:p>
            <a:pPr marL="12692" algn="ctr">
              <a:spcBef>
                <a:spcPts val="100"/>
              </a:spcBef>
            </a:pPr>
            <a:r>
              <a:rPr lang="en-US" sz="5397" dirty="0">
                <a:solidFill>
                  <a:srgbClr val="FFFEFB"/>
                </a:solidFill>
              </a:rPr>
              <a:t>Success stories</a:t>
            </a:r>
          </a:p>
        </p:txBody>
      </p:sp>
      <p:sp>
        <p:nvSpPr>
          <p:cNvPr id="9" name="CuadroTexto 8">
            <a:extLst>
              <a:ext uri="{FF2B5EF4-FFF2-40B4-BE49-F238E27FC236}">
                <a16:creationId xmlns:a16="http://schemas.microsoft.com/office/drawing/2014/main" id="{AC29B4C7-E98D-C502-BF68-2B520198EB71}"/>
              </a:ext>
            </a:extLst>
          </p:cNvPr>
          <p:cNvSpPr txBox="1"/>
          <p:nvPr/>
        </p:nvSpPr>
        <p:spPr>
          <a:xfrm>
            <a:off x="4416415" y="491895"/>
            <a:ext cx="14935863" cy="1488677"/>
          </a:xfrm>
          <a:prstGeom prst="rect">
            <a:avLst/>
          </a:prstGeom>
          <a:noFill/>
        </p:spPr>
        <p:txBody>
          <a:bodyPr wrap="square">
            <a:spAutoFit/>
          </a:bodyPr>
          <a:lstStyle/>
          <a:p>
            <a:pPr marR="0" lvl="0" algn="just">
              <a:lnSpc>
                <a:spcPct val="107000"/>
              </a:lnSpc>
              <a:spcBef>
                <a:spcPts val="300"/>
              </a:spcBef>
              <a:spcAft>
                <a:spcPts val="300"/>
              </a:spcAft>
            </a:pPr>
            <a:r>
              <a:rPr lang="en-US" sz="4400" b="1" u="sng" kern="100" dirty="0">
                <a:solidFill>
                  <a:srgbClr val="FFCF00"/>
                </a:solidFill>
                <a:effectLst/>
                <a:latin typeface="Arial" panose="020B0604020202020204" pitchFamily="34" charset="0"/>
                <a:ea typeface="Calibri" panose="020F0502020204030204" pitchFamily="34" charset="0"/>
                <a:cs typeface="Arial" panose="020B0604020202020204" pitchFamily="34" charset="0"/>
                <a:hlinkClick r:id="rId13"/>
              </a:rPr>
              <a:t>Using digital technologies to extend the lifespan of primary automotive products</a:t>
            </a:r>
            <a:endParaRPr lang="es-ES" sz="1600" b="1" u="sng" kern="100" dirty="0">
              <a:solidFill>
                <a:srgbClr val="0064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Gráfico 2" descr="Robot">
            <a:extLst>
              <a:ext uri="{FF2B5EF4-FFF2-40B4-BE49-F238E27FC236}">
                <a16:creationId xmlns:a16="http://schemas.microsoft.com/office/drawing/2014/main" id="{4E90F985-423A-A12D-64F1-902F6327FA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30467" y="6284668"/>
            <a:ext cx="914400" cy="914400"/>
          </a:xfrm>
          <a:prstGeom prst="rect">
            <a:avLst/>
          </a:prstGeom>
        </p:spPr>
      </p:pic>
      <p:pic>
        <p:nvPicPr>
          <p:cNvPr id="16" name="Picture 6">
            <a:extLst>
              <a:ext uri="{FF2B5EF4-FFF2-40B4-BE49-F238E27FC236}">
                <a16:creationId xmlns:a16="http://schemas.microsoft.com/office/drawing/2014/main" id="{9AA636FF-C246-7846-1014-A7E3C2F9C1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55695" y="3140075"/>
            <a:ext cx="2524878" cy="2524878"/>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06C08A54-D54C-D652-692A-81F3303F9C68}"/>
              </a:ext>
            </a:extLst>
          </p:cNvPr>
          <p:cNvPicPr>
            <a:picLocks noChangeAspect="1"/>
          </p:cNvPicPr>
          <p:nvPr/>
        </p:nvPicPr>
        <p:blipFill>
          <a:blip r:embed="rId17"/>
          <a:stretch>
            <a:fillRect/>
          </a:stretch>
        </p:blipFill>
        <p:spPr>
          <a:xfrm>
            <a:off x="3551055" y="9123656"/>
            <a:ext cx="1433090" cy="633226"/>
          </a:xfrm>
          <a:prstGeom prst="rect">
            <a:avLst/>
          </a:prstGeom>
        </p:spPr>
      </p:pic>
    </p:spTree>
    <p:extLst>
      <p:ext uri="{BB962C8B-B14F-4D97-AF65-F5344CB8AC3E}">
        <p14:creationId xmlns:p14="http://schemas.microsoft.com/office/powerpoint/2010/main" val="44513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 Diagonal Corner of Rectangle 25">
            <a:extLst>
              <a:ext uri="{FF2B5EF4-FFF2-40B4-BE49-F238E27FC236}">
                <a16:creationId xmlns:a16="http://schemas.microsoft.com/office/drawing/2014/main" id="{49409763-1038-2A36-7377-B92F5A6C197F}"/>
              </a:ext>
            </a:extLst>
          </p:cNvPr>
          <p:cNvSpPr/>
          <p:nvPr/>
        </p:nvSpPr>
        <p:spPr>
          <a:xfrm>
            <a:off x="7034005" y="2778583"/>
            <a:ext cx="12231935" cy="5227856"/>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84" name="Picture 83">
            <a:extLst>
              <a:ext uri="{FF2B5EF4-FFF2-40B4-BE49-F238E27FC236}">
                <a16:creationId xmlns:a16="http://schemas.microsoft.com/office/drawing/2014/main" id="{16F8501A-9C01-9F34-2CF8-69D7BD875C6B}"/>
              </a:ext>
            </a:extLst>
          </p:cNvPr>
          <p:cNvPicPr>
            <a:picLocks noChangeAspect="1"/>
          </p:cNvPicPr>
          <p:nvPr/>
        </p:nvPicPr>
        <p:blipFill>
          <a:blip r:embed="rId3"/>
          <a:stretch>
            <a:fillRect/>
          </a:stretch>
        </p:blipFill>
        <p:spPr>
          <a:xfrm>
            <a:off x="6885487" y="2937394"/>
            <a:ext cx="1077455" cy="1077455"/>
          </a:xfrm>
          <a:prstGeom prst="rect">
            <a:avLst/>
          </a:prstGeom>
        </p:spPr>
      </p:pic>
      <p:sp>
        <p:nvSpPr>
          <p:cNvPr id="16" name="object 24">
            <a:extLst>
              <a:ext uri="{FF2B5EF4-FFF2-40B4-BE49-F238E27FC236}">
                <a16:creationId xmlns:a16="http://schemas.microsoft.com/office/drawing/2014/main" id="{921206F8-94A7-348D-3713-11B6C9E7A66E}"/>
              </a:ext>
            </a:extLst>
          </p:cNvPr>
          <p:cNvSpPr txBox="1"/>
          <p:nvPr/>
        </p:nvSpPr>
        <p:spPr>
          <a:xfrm>
            <a:off x="8342550" y="3169811"/>
            <a:ext cx="7167275" cy="628024"/>
          </a:xfrm>
          <a:prstGeom prst="rect">
            <a:avLst/>
          </a:prstGeom>
        </p:spPr>
        <p:txBody>
          <a:bodyPr vert="horz" wrap="square" lIns="0" tIns="12693" rIns="0" bIns="0" rtlCol="0">
            <a:spAutoFit/>
          </a:bodyPr>
          <a:lstStyle/>
          <a:p>
            <a:pPr marL="12692">
              <a:spcBef>
                <a:spcPts val="100"/>
              </a:spcBef>
            </a:pPr>
            <a:r>
              <a:rPr lang="en-US" sz="3998" dirty="0">
                <a:solidFill>
                  <a:srgbClr val="0064FF"/>
                </a:solidFill>
                <a:latin typeface="Arial"/>
                <a:cs typeface="Arial"/>
              </a:rPr>
              <a:t>Results and benefits</a:t>
            </a:r>
          </a:p>
        </p:txBody>
      </p:sp>
      <p:sp>
        <p:nvSpPr>
          <p:cNvPr id="86" name="Round Diagonal Corner of Rectangle 8">
            <a:extLst>
              <a:ext uri="{FF2B5EF4-FFF2-40B4-BE49-F238E27FC236}">
                <a16:creationId xmlns:a16="http://schemas.microsoft.com/office/drawing/2014/main" id="{E68D9832-220F-CD10-C4BB-D9597D9E7538}"/>
              </a:ext>
            </a:extLst>
          </p:cNvPr>
          <p:cNvSpPr/>
          <p:nvPr/>
        </p:nvSpPr>
        <p:spPr>
          <a:xfrm flipH="1">
            <a:off x="671618" y="2778583"/>
            <a:ext cx="5945450" cy="7293212"/>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87" name="object 24">
            <a:extLst>
              <a:ext uri="{FF2B5EF4-FFF2-40B4-BE49-F238E27FC236}">
                <a16:creationId xmlns:a16="http://schemas.microsoft.com/office/drawing/2014/main" id="{D1552B47-3D3F-407B-B9F3-DFB55F036155}"/>
              </a:ext>
            </a:extLst>
          </p:cNvPr>
          <p:cNvSpPr txBox="1"/>
          <p:nvPr/>
        </p:nvSpPr>
        <p:spPr>
          <a:xfrm>
            <a:off x="1714636" y="2893329"/>
            <a:ext cx="4199706" cy="1858515"/>
          </a:xfrm>
          <a:prstGeom prst="rect">
            <a:avLst/>
          </a:prstGeom>
        </p:spPr>
        <p:txBody>
          <a:bodyPr vert="horz" wrap="square" lIns="0" tIns="12693" rIns="0" bIns="0" rtlCol="0">
            <a:spAutoFit/>
          </a:bodyPr>
          <a:lstStyle/>
          <a:p>
            <a:pPr marL="12692">
              <a:spcBef>
                <a:spcPts val="100"/>
              </a:spcBef>
            </a:pPr>
            <a:r>
              <a:rPr lang="en-US" sz="3998" dirty="0">
                <a:solidFill>
                  <a:schemeClr val="bg2"/>
                </a:solidFill>
                <a:latin typeface="Arial"/>
                <a:cs typeface="Arial"/>
              </a:rPr>
              <a:t>Thanks to EDIH.LT the SME achieved:</a:t>
            </a:r>
            <a:r>
              <a:rPr lang="en-US" sz="3998" dirty="0">
                <a:solidFill>
                  <a:srgbClr val="0064FF"/>
                </a:solidFill>
                <a:latin typeface="Arial"/>
                <a:cs typeface="Arial"/>
              </a:rPr>
              <a:t>:</a:t>
            </a:r>
          </a:p>
        </p:txBody>
      </p:sp>
      <p:pic>
        <p:nvPicPr>
          <p:cNvPr id="17" name="Picture 118">
            <a:extLst>
              <a:ext uri="{FF2B5EF4-FFF2-40B4-BE49-F238E27FC236}">
                <a16:creationId xmlns:a16="http://schemas.microsoft.com/office/drawing/2014/main" id="{F914222C-D65F-101A-42C1-91CEC42A00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77324" y="3031449"/>
            <a:ext cx="895223" cy="904748"/>
          </a:xfrm>
          <a:prstGeom prst="rect">
            <a:avLst/>
          </a:prstGeom>
          <a:noFill/>
          <a:ln>
            <a:noFill/>
          </a:ln>
        </p:spPr>
      </p:pic>
      <p:sp>
        <p:nvSpPr>
          <p:cNvPr id="19" name="object 12">
            <a:extLst>
              <a:ext uri="{FF2B5EF4-FFF2-40B4-BE49-F238E27FC236}">
                <a16:creationId xmlns:a16="http://schemas.microsoft.com/office/drawing/2014/main" id="{564A0588-0146-6490-0335-713F04B8BD0C}"/>
              </a:ext>
            </a:extLst>
          </p:cNvPr>
          <p:cNvSpPr txBox="1"/>
          <p:nvPr/>
        </p:nvSpPr>
        <p:spPr>
          <a:xfrm>
            <a:off x="870707" y="5059089"/>
            <a:ext cx="5579447" cy="4412870"/>
          </a:xfrm>
          <a:prstGeom prst="rect">
            <a:avLst/>
          </a:prstGeom>
        </p:spPr>
        <p:txBody>
          <a:bodyPr vert="horz" wrap="square" lIns="0" tIns="8250" rIns="0" bIns="0" rtlCol="0">
            <a:spAutoFit/>
          </a:bodyPr>
          <a:lstStyle/>
          <a:p>
            <a:pPr marL="457200" indent="-457200" algn="just">
              <a:lnSpc>
                <a:spcPct val="107000"/>
              </a:lnSpc>
              <a:spcBef>
                <a:spcPts val="1000"/>
              </a:spcBef>
              <a:spcAft>
                <a:spcPts val="400"/>
              </a:spcAft>
              <a:buFont typeface="Arial" panose="020B0604020202020204" pitchFamily="34" charset="0"/>
              <a:buChar char="•"/>
            </a:pPr>
            <a:r>
              <a:rPr lang="en-GB" sz="2798" b="1" dirty="0">
                <a:solidFill>
                  <a:srgbClr val="FFFEFB"/>
                </a:solidFill>
                <a:latin typeface="Arial" panose="020B0604020202020204" pitchFamily="34" charset="0"/>
                <a:cs typeface="Arial" panose="020B0604020202020204" pitchFamily="34" charset="0"/>
              </a:rPr>
              <a:t>alternative financing:</a:t>
            </a:r>
          </a:p>
          <a:p>
            <a:pPr algn="just">
              <a:lnSpc>
                <a:spcPct val="110000"/>
              </a:lnSpc>
              <a:spcBef>
                <a:spcPts val="300"/>
              </a:spcBef>
              <a:spcAft>
                <a:spcPts val="600"/>
              </a:spcAft>
            </a:pPr>
            <a:r>
              <a:rPr lang="en-GB" sz="1999" dirty="0">
                <a:solidFill>
                  <a:schemeClr val="bg2"/>
                </a:solidFill>
                <a:latin typeface="Arial" panose="020B0604020202020204" pitchFamily="34" charset="0"/>
                <a:cs typeface="Arial" panose="020B0604020202020204" pitchFamily="34" charset="0"/>
              </a:rPr>
              <a:t>the SME leveraged partial financial support through a development programme financed by the Ministry of Economy and Innovation;</a:t>
            </a:r>
          </a:p>
          <a:p>
            <a:pPr marL="457200" indent="-457200" algn="just">
              <a:lnSpc>
                <a:spcPct val="107000"/>
              </a:lnSpc>
              <a:spcBef>
                <a:spcPts val="1000"/>
              </a:spcBef>
              <a:spcAft>
                <a:spcPts val="400"/>
              </a:spcAft>
              <a:buFont typeface="Arial" panose="020B0604020202020204" pitchFamily="34" charset="0"/>
              <a:buChar char="•"/>
            </a:pPr>
            <a:r>
              <a:rPr lang="en-GB" sz="2798" b="1" dirty="0">
                <a:solidFill>
                  <a:srgbClr val="FFFEFB"/>
                </a:solidFill>
                <a:latin typeface="Arial" panose="020B0604020202020204" pitchFamily="34" charset="0"/>
                <a:cs typeface="Arial" panose="020B0604020202020204" pitchFamily="34" charset="0"/>
              </a:rPr>
              <a:t>increased sales:</a:t>
            </a:r>
          </a:p>
          <a:p>
            <a:pPr algn="just">
              <a:lnSpc>
                <a:spcPct val="110000"/>
              </a:lnSpc>
              <a:spcBef>
                <a:spcPts val="300"/>
              </a:spcBef>
              <a:spcAft>
                <a:spcPts val="600"/>
              </a:spcAft>
            </a:pPr>
            <a:r>
              <a:rPr lang="es-ES" sz="1999" dirty="0">
                <a:solidFill>
                  <a:schemeClr val="bg2"/>
                </a:solidFill>
                <a:latin typeface="Arial" panose="020B0604020202020204" pitchFamily="34" charset="0"/>
                <a:cs typeface="Arial" panose="020B0604020202020204" pitchFamily="34" charset="0"/>
              </a:rPr>
              <a:t>sales </a:t>
            </a:r>
            <a:r>
              <a:rPr lang="es-ES" sz="1999" dirty="0" err="1">
                <a:solidFill>
                  <a:schemeClr val="bg2"/>
                </a:solidFill>
                <a:latin typeface="Arial" panose="020B0604020202020204" pitchFamily="34" charset="0"/>
                <a:cs typeface="Arial" panose="020B0604020202020204" pitchFamily="34" charset="0"/>
              </a:rPr>
              <a:t>increased</a:t>
            </a:r>
            <a:r>
              <a:rPr lang="es-ES" sz="1999" dirty="0">
                <a:solidFill>
                  <a:schemeClr val="bg2"/>
                </a:solidFill>
                <a:latin typeface="Arial" panose="020B0604020202020204" pitchFamily="34" charset="0"/>
                <a:cs typeface="Arial" panose="020B0604020202020204" pitchFamily="34" charset="0"/>
              </a:rPr>
              <a:t> 35% </a:t>
            </a:r>
            <a:r>
              <a:rPr lang="es-ES" sz="1999" dirty="0" err="1">
                <a:solidFill>
                  <a:schemeClr val="bg2"/>
                </a:solidFill>
                <a:latin typeface="Arial" panose="020B0604020202020204" pitchFamily="34" charset="0"/>
                <a:cs typeface="Arial" panose="020B0604020202020204" pitchFamily="34" charset="0"/>
              </a:rPr>
              <a:t>with</a:t>
            </a:r>
            <a:r>
              <a:rPr lang="es-ES" sz="1999" dirty="0">
                <a:solidFill>
                  <a:schemeClr val="bg2"/>
                </a:solidFill>
                <a:latin typeface="Arial" panose="020B0604020202020204" pitchFamily="34" charset="0"/>
                <a:cs typeface="Arial" panose="020B0604020202020204" pitchFamily="34" charset="0"/>
              </a:rPr>
              <a:t> a </a:t>
            </a:r>
            <a:r>
              <a:rPr lang="es-ES" sz="1999" dirty="0" err="1">
                <a:solidFill>
                  <a:schemeClr val="bg2"/>
                </a:solidFill>
                <a:latin typeface="Arial" panose="020B0604020202020204" pitchFamily="34" charset="0"/>
                <a:cs typeface="Arial" panose="020B0604020202020204" pitchFamily="34" charset="0"/>
              </a:rPr>
              <a:t>significant</a:t>
            </a:r>
            <a:r>
              <a:rPr lang="es-ES" sz="1999" dirty="0">
                <a:solidFill>
                  <a:schemeClr val="bg2"/>
                </a:solidFill>
                <a:latin typeface="Arial" panose="020B0604020202020204" pitchFamily="34" charset="0"/>
                <a:cs typeface="Arial" panose="020B0604020202020204" pitchFamily="34" charset="0"/>
              </a:rPr>
              <a:t> </a:t>
            </a:r>
            <a:r>
              <a:rPr lang="es-ES" sz="1999" dirty="0" err="1">
                <a:solidFill>
                  <a:schemeClr val="bg2"/>
                </a:solidFill>
                <a:latin typeface="Arial" panose="020B0604020202020204" pitchFamily="34" charset="0"/>
                <a:cs typeface="Arial" panose="020B0604020202020204" pitchFamily="34" charset="0"/>
              </a:rPr>
              <a:t>expansion</a:t>
            </a:r>
            <a:r>
              <a:rPr lang="es-ES" sz="1999" dirty="0">
                <a:solidFill>
                  <a:schemeClr val="bg2"/>
                </a:solidFill>
                <a:latin typeface="Arial" panose="020B0604020202020204" pitchFamily="34" charset="0"/>
                <a:cs typeface="Arial" panose="020B0604020202020204" pitchFamily="34" charset="0"/>
              </a:rPr>
              <a:t> </a:t>
            </a:r>
            <a:r>
              <a:rPr lang="es-ES" sz="1999" dirty="0" err="1">
                <a:solidFill>
                  <a:schemeClr val="bg2"/>
                </a:solidFill>
                <a:latin typeface="Arial" panose="020B0604020202020204" pitchFamily="34" charset="0"/>
                <a:cs typeface="Arial" panose="020B0604020202020204" pitchFamily="34" charset="0"/>
              </a:rPr>
              <a:t>of</a:t>
            </a:r>
            <a:r>
              <a:rPr lang="es-ES" sz="1999" dirty="0">
                <a:solidFill>
                  <a:schemeClr val="bg2"/>
                </a:solidFill>
                <a:latin typeface="Arial" panose="020B0604020202020204" pitchFamily="34" charset="0"/>
                <a:cs typeface="Arial" panose="020B0604020202020204" pitchFamily="34" charset="0"/>
              </a:rPr>
              <a:t> 20% in </a:t>
            </a:r>
            <a:r>
              <a:rPr lang="es-ES" sz="1999" dirty="0" err="1">
                <a:solidFill>
                  <a:schemeClr val="bg2"/>
                </a:solidFill>
                <a:latin typeface="Arial" panose="020B0604020202020204" pitchFamily="34" charset="0"/>
                <a:cs typeface="Arial" panose="020B0604020202020204" pitchFamily="34" charset="0"/>
              </a:rPr>
              <a:t>production</a:t>
            </a:r>
            <a:r>
              <a:rPr lang="es-ES" sz="1999" dirty="0">
                <a:solidFill>
                  <a:schemeClr val="bg2"/>
                </a:solidFill>
                <a:latin typeface="Arial" panose="020B0604020202020204" pitchFamily="34" charset="0"/>
                <a:cs typeface="Arial" panose="020B0604020202020204" pitchFamily="34" charset="0"/>
              </a:rPr>
              <a:t> </a:t>
            </a:r>
            <a:r>
              <a:rPr lang="es-ES" sz="1999" dirty="0" err="1">
                <a:solidFill>
                  <a:schemeClr val="bg2"/>
                </a:solidFill>
                <a:latin typeface="Arial" panose="020B0604020202020204" pitchFamily="34" charset="0"/>
                <a:cs typeface="Arial" panose="020B0604020202020204" pitchFamily="34" charset="0"/>
              </a:rPr>
              <a:t>volumes</a:t>
            </a:r>
            <a:r>
              <a:rPr lang="es-ES" sz="1999" dirty="0">
                <a:solidFill>
                  <a:schemeClr val="bg2"/>
                </a:solidFill>
                <a:latin typeface="Arial" panose="020B0604020202020204" pitchFamily="34" charset="0"/>
                <a:cs typeface="Arial" panose="020B0604020202020204" pitchFamily="34" charset="0"/>
              </a:rPr>
              <a:t>;</a:t>
            </a:r>
            <a:endParaRPr lang="en-GB" sz="1999" dirty="0">
              <a:solidFill>
                <a:schemeClr val="bg2"/>
              </a:solidFill>
              <a:latin typeface="Arial" panose="020B0604020202020204" pitchFamily="34" charset="0"/>
              <a:cs typeface="Arial" panose="020B0604020202020204" pitchFamily="34" charset="0"/>
            </a:endParaRPr>
          </a:p>
          <a:p>
            <a:pPr marL="457200" indent="-457200" algn="just">
              <a:lnSpc>
                <a:spcPct val="107000"/>
              </a:lnSpc>
              <a:spcBef>
                <a:spcPts val="1000"/>
              </a:spcBef>
              <a:spcAft>
                <a:spcPts val="400"/>
              </a:spcAft>
              <a:buFont typeface="Arial" panose="020B0604020202020204" pitchFamily="34" charset="0"/>
              <a:buChar char="•"/>
            </a:pPr>
            <a:r>
              <a:rPr lang="en-GB" sz="2798" b="1" dirty="0">
                <a:solidFill>
                  <a:srgbClr val="FFFEFB"/>
                </a:solidFill>
                <a:latin typeface="Arial" panose="020B0604020202020204" pitchFamily="34" charset="0"/>
                <a:cs typeface="Arial" panose="020B0604020202020204" pitchFamily="34" charset="0"/>
              </a:rPr>
              <a:t>improved  sustainability:</a:t>
            </a:r>
          </a:p>
          <a:p>
            <a:pPr algn="just">
              <a:lnSpc>
                <a:spcPct val="110000"/>
              </a:lnSpc>
              <a:spcBef>
                <a:spcPts val="300"/>
              </a:spcBef>
              <a:spcAft>
                <a:spcPts val="600"/>
              </a:spcAft>
            </a:pPr>
            <a:r>
              <a:rPr lang="en-GB" sz="1999" dirty="0">
                <a:solidFill>
                  <a:schemeClr val="bg2"/>
                </a:solidFill>
                <a:latin typeface="Arial" panose="020B0604020202020204" pitchFamily="34" charset="0"/>
                <a:cs typeface="Arial" panose="020B0604020202020204" pitchFamily="34" charset="0"/>
              </a:rPr>
              <a:t>the resulting products are more environmentally sustainable.</a:t>
            </a:r>
          </a:p>
        </p:txBody>
      </p:sp>
      <p:sp>
        <p:nvSpPr>
          <p:cNvPr id="20" name="object 30">
            <a:extLst>
              <a:ext uri="{FF2B5EF4-FFF2-40B4-BE49-F238E27FC236}">
                <a16:creationId xmlns:a16="http://schemas.microsoft.com/office/drawing/2014/main" id="{E7667C24-77BA-5964-DD9E-46B9808DD891}"/>
              </a:ext>
            </a:extLst>
          </p:cNvPr>
          <p:cNvSpPr/>
          <p:nvPr/>
        </p:nvSpPr>
        <p:spPr>
          <a:xfrm>
            <a:off x="354863" y="2934723"/>
            <a:ext cx="1088119" cy="108012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sz="1799" dirty="0"/>
          </a:p>
        </p:txBody>
      </p:sp>
      <p:pic>
        <p:nvPicPr>
          <p:cNvPr id="24" name="Graphic 23">
            <a:extLst>
              <a:ext uri="{FF2B5EF4-FFF2-40B4-BE49-F238E27FC236}">
                <a16:creationId xmlns:a16="http://schemas.microsoft.com/office/drawing/2014/main" id="{3101FE1D-B129-0D74-99F1-E200753F0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499" y="3022602"/>
            <a:ext cx="894848" cy="904367"/>
          </a:xfrm>
          <a:prstGeom prst="rect">
            <a:avLst/>
          </a:prstGeom>
        </p:spPr>
      </p:pic>
      <p:sp>
        <p:nvSpPr>
          <p:cNvPr id="2" name="Round Diagonal Corner of Rectangle 8">
            <a:extLst>
              <a:ext uri="{FF2B5EF4-FFF2-40B4-BE49-F238E27FC236}">
                <a16:creationId xmlns:a16="http://schemas.microsoft.com/office/drawing/2014/main" id="{02B1FC2E-4D81-E026-8AA5-8D9F188EC541}"/>
              </a:ext>
            </a:extLst>
          </p:cNvPr>
          <p:cNvSpPr/>
          <p:nvPr/>
        </p:nvSpPr>
        <p:spPr>
          <a:xfrm flipH="1">
            <a:off x="6977323" y="8225357"/>
            <a:ext cx="12344797" cy="1848837"/>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3" name="object 30">
            <a:extLst>
              <a:ext uri="{FF2B5EF4-FFF2-40B4-BE49-F238E27FC236}">
                <a16:creationId xmlns:a16="http://schemas.microsoft.com/office/drawing/2014/main" id="{D978581E-6F55-2A40-6EA2-AEF9C54CCD21}"/>
              </a:ext>
            </a:extLst>
          </p:cNvPr>
          <p:cNvSpPr/>
          <p:nvPr/>
        </p:nvSpPr>
        <p:spPr>
          <a:xfrm>
            <a:off x="6885490" y="8349262"/>
            <a:ext cx="1088119" cy="108012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sz="1799" dirty="0"/>
          </a:p>
        </p:txBody>
      </p:sp>
      <p:sp>
        <p:nvSpPr>
          <p:cNvPr id="6" name="object 24">
            <a:extLst>
              <a:ext uri="{FF2B5EF4-FFF2-40B4-BE49-F238E27FC236}">
                <a16:creationId xmlns:a16="http://schemas.microsoft.com/office/drawing/2014/main" id="{11874505-093A-AAB8-D4FC-74B544C96D35}"/>
              </a:ext>
            </a:extLst>
          </p:cNvPr>
          <p:cNvSpPr txBox="1"/>
          <p:nvPr/>
        </p:nvSpPr>
        <p:spPr>
          <a:xfrm>
            <a:off x="8179087" y="8225357"/>
            <a:ext cx="7236222" cy="628050"/>
          </a:xfrm>
          <a:prstGeom prst="rect">
            <a:avLst/>
          </a:prstGeom>
        </p:spPr>
        <p:txBody>
          <a:bodyPr vert="horz" wrap="square" lIns="0" tIns="12693" rIns="0" bIns="0" rtlCol="0">
            <a:spAutoFit/>
          </a:bodyPr>
          <a:lstStyle/>
          <a:p>
            <a:pPr marL="12692">
              <a:spcBef>
                <a:spcPts val="100"/>
              </a:spcBef>
            </a:pPr>
            <a:r>
              <a:rPr lang="en-US" sz="3998" dirty="0">
                <a:solidFill>
                  <a:srgbClr val="FFFEFB"/>
                </a:solidFill>
                <a:latin typeface="Arial"/>
                <a:cs typeface="Arial"/>
              </a:rPr>
              <a:t>Lessons learnt</a:t>
            </a:r>
          </a:p>
        </p:txBody>
      </p:sp>
      <p:sp>
        <p:nvSpPr>
          <p:cNvPr id="7" name="object 12">
            <a:extLst>
              <a:ext uri="{FF2B5EF4-FFF2-40B4-BE49-F238E27FC236}">
                <a16:creationId xmlns:a16="http://schemas.microsoft.com/office/drawing/2014/main" id="{F8D875A7-ED2E-F15C-C84B-7ECFA627B7DD}"/>
              </a:ext>
            </a:extLst>
          </p:cNvPr>
          <p:cNvSpPr txBox="1"/>
          <p:nvPr/>
        </p:nvSpPr>
        <p:spPr>
          <a:xfrm>
            <a:off x="8131517" y="8959498"/>
            <a:ext cx="10989515" cy="1080932"/>
          </a:xfrm>
          <a:prstGeom prst="rect">
            <a:avLst/>
          </a:prstGeom>
        </p:spPr>
        <p:txBody>
          <a:bodyPr vert="horz" wrap="square" lIns="0" tIns="8250" rIns="0" bIns="0" rtlCol="0">
            <a:spAutoFit/>
          </a:bodyPr>
          <a:lstStyle/>
          <a:p>
            <a:pPr marL="436300" indent="-342694" algn="just">
              <a:spcAft>
                <a:spcPts val="600"/>
              </a:spcAft>
              <a:buClr>
                <a:srgbClr val="FFFEFB"/>
              </a:buClr>
              <a:buFont typeface="Wingdings" panose="05000000000000000000" pitchFamily="2" charset="2"/>
              <a:buChar char="ü"/>
            </a:pPr>
            <a:r>
              <a:rPr lang="en-US" sz="1990" dirty="0">
                <a:solidFill>
                  <a:schemeClr val="bg1"/>
                </a:solidFill>
                <a:latin typeface="Arial" panose="020B0604020202020204" pitchFamily="34" charset="0"/>
                <a:cs typeface="Arial" panose="020B0604020202020204" pitchFamily="34" charset="0"/>
              </a:rPr>
              <a:t>EDIH4IAE.LT's expertise was essential for successful digital transformation.</a:t>
            </a:r>
          </a:p>
          <a:p>
            <a:pPr marL="436300" indent="-342694" algn="just">
              <a:spcAft>
                <a:spcPts val="600"/>
              </a:spcAft>
              <a:buClr>
                <a:srgbClr val="FFFEFB"/>
              </a:buClr>
              <a:buFont typeface="Wingdings" panose="05000000000000000000" pitchFamily="2" charset="2"/>
              <a:buChar char="ü"/>
            </a:pPr>
            <a:r>
              <a:rPr lang="en-US" sz="1990" dirty="0">
                <a:solidFill>
                  <a:schemeClr val="bg1"/>
                </a:solidFill>
                <a:latin typeface="Arial" panose="020B0604020202020204" pitchFamily="34" charset="0"/>
                <a:cs typeface="Arial" panose="020B0604020202020204" pitchFamily="34" charset="0"/>
              </a:rPr>
              <a:t>Collaboration with partners led to a more comprehensive understanding of client needs.</a:t>
            </a:r>
          </a:p>
          <a:p>
            <a:pPr marL="436300" indent="-342694" algn="just">
              <a:spcAft>
                <a:spcPts val="600"/>
              </a:spcAft>
              <a:buClr>
                <a:srgbClr val="FFFEFB"/>
              </a:buClr>
              <a:buFont typeface="Wingdings" panose="05000000000000000000" pitchFamily="2" charset="2"/>
              <a:buChar char="ü"/>
            </a:pPr>
            <a:r>
              <a:rPr lang="en-US" sz="1990" dirty="0">
                <a:solidFill>
                  <a:schemeClr val="bg1"/>
                </a:solidFill>
                <a:latin typeface="Arial" panose="020B0604020202020204" pitchFamily="34" charset="0"/>
                <a:cs typeface="Arial" panose="020B0604020202020204" pitchFamily="34" charset="0"/>
              </a:rPr>
              <a:t>Service quality improved due to a collaborative approach.</a:t>
            </a:r>
            <a:endParaRPr lang="en-GB" sz="1990" dirty="0">
              <a:solidFill>
                <a:schemeClr val="bg1"/>
              </a:solidFill>
              <a:latin typeface="Arial" panose="020B0604020202020204" pitchFamily="34" charset="0"/>
              <a:cs typeface="Arial" panose="020B0604020202020204" pitchFamily="34" charset="0"/>
            </a:endParaRPr>
          </a:p>
        </p:txBody>
      </p:sp>
      <p:pic>
        <p:nvPicPr>
          <p:cNvPr id="15" name="Graphic 47">
            <a:extLst>
              <a:ext uri="{FF2B5EF4-FFF2-40B4-BE49-F238E27FC236}">
                <a16:creationId xmlns:a16="http://schemas.microsoft.com/office/drawing/2014/main" id="{7CBC088A-36F8-3051-E0E0-7D6B8E5F93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56116" y="8416244"/>
            <a:ext cx="936203" cy="946163"/>
          </a:xfrm>
          <a:prstGeom prst="rect">
            <a:avLst/>
          </a:prstGeom>
        </p:spPr>
      </p:pic>
      <p:sp>
        <p:nvSpPr>
          <p:cNvPr id="21" name="object 2">
            <a:extLst>
              <a:ext uri="{FF2B5EF4-FFF2-40B4-BE49-F238E27FC236}">
                <a16:creationId xmlns:a16="http://schemas.microsoft.com/office/drawing/2014/main" id="{CEEF4D69-5824-1547-F9A1-018B2BE4F12E}"/>
              </a:ext>
            </a:extLst>
          </p:cNvPr>
          <p:cNvSpPr/>
          <p:nvPr/>
        </p:nvSpPr>
        <p:spPr>
          <a:xfrm>
            <a:off x="4109089" y="250782"/>
            <a:ext cx="15156852" cy="2096327"/>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sz="1799" dirty="0"/>
          </a:p>
        </p:txBody>
      </p:sp>
      <p:sp>
        <p:nvSpPr>
          <p:cNvPr id="4" name="object 30">
            <a:extLst>
              <a:ext uri="{FF2B5EF4-FFF2-40B4-BE49-F238E27FC236}">
                <a16:creationId xmlns:a16="http://schemas.microsoft.com/office/drawing/2014/main" id="{7DFDC43A-939E-A1A5-09E5-374284CDC3E0}"/>
              </a:ext>
            </a:extLst>
          </p:cNvPr>
          <p:cNvSpPr/>
          <p:nvPr/>
        </p:nvSpPr>
        <p:spPr>
          <a:xfrm>
            <a:off x="5641" y="250783"/>
            <a:ext cx="4103447" cy="2111911"/>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sz="1799" dirty="0"/>
          </a:p>
        </p:txBody>
      </p:sp>
      <p:sp>
        <p:nvSpPr>
          <p:cNvPr id="5" name="object 18">
            <a:extLst>
              <a:ext uri="{FF2B5EF4-FFF2-40B4-BE49-F238E27FC236}">
                <a16:creationId xmlns:a16="http://schemas.microsoft.com/office/drawing/2014/main" id="{16748C65-3BC3-7033-BFE5-CD30D70F5966}"/>
              </a:ext>
            </a:extLst>
          </p:cNvPr>
          <p:cNvSpPr txBox="1">
            <a:spLocks/>
          </p:cNvSpPr>
          <p:nvPr/>
        </p:nvSpPr>
        <p:spPr>
          <a:xfrm>
            <a:off x="225069" y="439347"/>
            <a:ext cx="3884019" cy="1673877"/>
          </a:xfrm>
          <a:prstGeom prst="rect">
            <a:avLst/>
          </a:prstGeom>
        </p:spPr>
        <p:txBody>
          <a:bodyPr vert="horz" wrap="square" lIns="0" tIns="12693" rIns="0" bIns="0" rtlCol="0">
            <a:spAutoFit/>
          </a:bodyPr>
          <a:lstStyle>
            <a:lvl1pPr>
              <a:defRPr sz="5000" b="1" i="0">
                <a:solidFill>
                  <a:srgbClr val="F7F6F1"/>
                </a:solidFill>
                <a:latin typeface="Arial"/>
                <a:ea typeface="+mj-ea"/>
                <a:cs typeface="Arial"/>
              </a:defRPr>
            </a:lvl1pPr>
          </a:lstStyle>
          <a:p>
            <a:pPr marL="12692" algn="ctr">
              <a:spcBef>
                <a:spcPts val="100"/>
              </a:spcBef>
            </a:pPr>
            <a:r>
              <a:rPr lang="en-US" sz="5397" dirty="0">
                <a:solidFill>
                  <a:srgbClr val="FFFEFB"/>
                </a:solidFill>
              </a:rPr>
              <a:t>Success stories</a:t>
            </a:r>
          </a:p>
        </p:txBody>
      </p:sp>
      <p:sp>
        <p:nvSpPr>
          <p:cNvPr id="8" name="CuadroTexto 8">
            <a:extLst>
              <a:ext uri="{FF2B5EF4-FFF2-40B4-BE49-F238E27FC236}">
                <a16:creationId xmlns:a16="http://schemas.microsoft.com/office/drawing/2014/main" id="{0F2B6677-2539-124B-FD67-45669486040E}"/>
              </a:ext>
            </a:extLst>
          </p:cNvPr>
          <p:cNvSpPr txBox="1"/>
          <p:nvPr/>
        </p:nvSpPr>
        <p:spPr>
          <a:xfrm>
            <a:off x="4328516" y="439348"/>
            <a:ext cx="14993605" cy="1509196"/>
          </a:xfrm>
          <a:prstGeom prst="rect">
            <a:avLst/>
          </a:prstGeom>
          <a:noFill/>
        </p:spPr>
        <p:txBody>
          <a:bodyPr wrap="square">
            <a:spAutoFit/>
          </a:bodyPr>
          <a:lstStyle/>
          <a:p>
            <a:pPr marR="0" lvl="0" algn="just">
              <a:lnSpc>
                <a:spcPct val="107000"/>
              </a:lnSpc>
              <a:spcBef>
                <a:spcPts val="300"/>
              </a:spcBef>
              <a:spcAft>
                <a:spcPts val="300"/>
              </a:spcAft>
            </a:pPr>
            <a:r>
              <a:rPr lang="en-US" sz="4400" b="1" u="sng" kern="100" dirty="0">
                <a:solidFill>
                  <a:srgbClr val="FFCF00"/>
                </a:solidFill>
                <a:effectLst/>
                <a:latin typeface="Arial" panose="020B0604020202020204" pitchFamily="34" charset="0"/>
                <a:ea typeface="Calibri" panose="020F0502020204030204" pitchFamily="34" charset="0"/>
                <a:cs typeface="Arial" panose="020B0604020202020204" pitchFamily="34" charset="0"/>
                <a:hlinkClick r:id="rId10"/>
              </a:rPr>
              <a:t>Using digital technologies to extend the lifespan of primary automotive products</a:t>
            </a:r>
            <a:endParaRPr lang="es-ES" sz="1600" b="1" u="sng" kern="100" dirty="0">
              <a:solidFill>
                <a:srgbClr val="0064F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BCD47EDA-FBB4-8AB3-3F08-C1FC651B43B3}"/>
              </a:ext>
            </a:extLst>
          </p:cNvPr>
          <p:cNvSpPr>
            <a:spLocks noChangeArrowheads="1"/>
          </p:cNvSpPr>
          <p:nvPr/>
        </p:nvSpPr>
        <p:spPr bwMode="auto">
          <a:xfrm>
            <a:off x="8045930" y="3875113"/>
            <a:ext cx="10921520" cy="39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10000"/>
              </a:lnSpc>
              <a:spcBef>
                <a:spcPct val="0"/>
              </a:spcBef>
              <a:spcAft>
                <a:spcPts val="600"/>
              </a:spcAft>
              <a:buClrTx/>
              <a:buSzTx/>
              <a:buFont typeface="Arial" panose="020B0604020202020204" pitchFamily="34" charset="0"/>
              <a:buChar char="•"/>
              <a:tabLst/>
            </a:pPr>
            <a:r>
              <a:rPr lang="en-GB" altLang="es-ES" sz="2000" b="1" dirty="0">
                <a:solidFill>
                  <a:schemeClr val="accent2"/>
                </a:solidFill>
                <a:latin typeface="Arial" panose="020B0604020202020204" pitchFamily="34" charset="0"/>
              </a:rPr>
              <a:t>More efficient operation</a:t>
            </a:r>
            <a:endParaRPr kumimoji="0" lang="en-GB" altLang="es-ES" sz="2000" b="0" i="0" u="none" strike="noStrike" cap="none" normalizeH="0" baseline="0" dirty="0">
              <a:ln>
                <a:noFill/>
              </a:ln>
              <a:solidFill>
                <a:schemeClr val="accent2"/>
              </a:solidFill>
              <a:effectLst/>
              <a:latin typeface="Arial" panose="020B0604020202020204" pitchFamily="34" charset="0"/>
            </a:endParaRPr>
          </a:p>
          <a:p>
            <a:pPr marL="261938" algn="just" defTabSz="914400" eaLnBrk="0" fontAlgn="base" hangingPunct="0">
              <a:lnSpc>
                <a:spcPct val="110000"/>
              </a:lnSpc>
              <a:spcBef>
                <a:spcPct val="0"/>
              </a:spcBef>
              <a:spcAft>
                <a:spcPts val="1200"/>
              </a:spcAft>
            </a:pPr>
            <a:r>
              <a:rPr lang="en-US" altLang="es-ES" sz="1999" dirty="0">
                <a:latin typeface="Arial" panose="020B0604020202020204" pitchFamily="34" charset="0"/>
              </a:rPr>
              <a:t>Leveraging</a:t>
            </a:r>
            <a:r>
              <a:rPr lang="es-ES" altLang="es-ES" sz="1999" dirty="0">
                <a:latin typeface="Arial" panose="020B0604020202020204" pitchFamily="34" charset="0"/>
              </a:rPr>
              <a:t> </a:t>
            </a:r>
            <a:r>
              <a:rPr lang="en-US" altLang="es-ES" sz="1999" dirty="0">
                <a:latin typeface="Arial" panose="020B0604020202020204" pitchFamily="34" charset="0"/>
              </a:rPr>
              <a:t>advanced technologies to streamline processes and reduce manual, repetitive tasks.</a:t>
            </a:r>
            <a:endParaRPr lang="en-GB" altLang="es-ES" sz="1999" dirty="0">
              <a:latin typeface="Arial" panose="020B0604020202020204" pitchFamily="34" charset="0"/>
            </a:endParaRPr>
          </a:p>
          <a:p>
            <a:pPr marL="285750" indent="-285750" algn="just" defTabSz="914400" eaLnBrk="0" fontAlgn="base" hangingPunct="0">
              <a:lnSpc>
                <a:spcPct val="110000"/>
              </a:lnSpc>
              <a:spcBef>
                <a:spcPct val="0"/>
              </a:spcBef>
              <a:spcAft>
                <a:spcPts val="600"/>
              </a:spcAft>
              <a:buFont typeface="Arial" panose="020B0604020202020204" pitchFamily="34" charset="0"/>
              <a:buChar char="•"/>
            </a:pPr>
            <a:r>
              <a:rPr lang="en-GB" altLang="es-ES" sz="2000" b="1" dirty="0">
                <a:solidFill>
                  <a:schemeClr val="accent2"/>
                </a:solidFill>
                <a:latin typeface="Arial" panose="020B0604020202020204" pitchFamily="34" charset="0"/>
              </a:rPr>
              <a:t>More sustainable products</a:t>
            </a:r>
            <a:endParaRPr lang="en-GB" altLang="es-ES" sz="2000" dirty="0">
              <a:solidFill>
                <a:schemeClr val="accent2"/>
              </a:solidFill>
              <a:latin typeface="Arial" panose="020B0604020202020204" pitchFamily="34" charset="0"/>
            </a:endParaRPr>
          </a:p>
          <a:p>
            <a:pPr marL="261938" marR="0" lvl="0" algn="just" defTabSz="914400" eaLnBrk="0" fontAlgn="base" hangingPunct="0">
              <a:lnSpc>
                <a:spcPct val="110000"/>
              </a:lnSpc>
              <a:spcBef>
                <a:spcPct val="0"/>
              </a:spcBef>
              <a:spcAft>
                <a:spcPts val="1200"/>
              </a:spcAft>
              <a:buClrTx/>
              <a:buSzTx/>
              <a:tabLst/>
            </a:pPr>
            <a:r>
              <a:rPr lang="en-GB" altLang="es-ES" sz="1999" dirty="0">
                <a:latin typeface="Arial" panose="020B0604020202020204" pitchFamily="34" charset="0"/>
              </a:rPr>
              <a:t>Aligned with sustainability objectives by optimising resource use and reducing environmental impact, as well as </a:t>
            </a:r>
            <a:r>
              <a:rPr lang="en-US" altLang="es-ES" sz="1999" dirty="0">
                <a:latin typeface="Arial" panose="020B0604020202020204" pitchFamily="34" charset="0"/>
              </a:rPr>
              <a:t>aligning with the growing consumer demand for environmentally friendly options.</a:t>
            </a:r>
            <a:endParaRPr lang="en-GB" altLang="es-ES" sz="1999" dirty="0">
              <a:latin typeface="Arial" panose="020B0604020202020204" pitchFamily="34" charset="0"/>
            </a:endParaRPr>
          </a:p>
          <a:p>
            <a:pPr marL="285750" marR="0" lvl="0" indent="-285750" algn="just" defTabSz="914400" rtl="0" eaLnBrk="0" fontAlgn="base" latinLnBrk="0" hangingPunct="0">
              <a:lnSpc>
                <a:spcPct val="110000"/>
              </a:lnSpc>
              <a:spcBef>
                <a:spcPct val="0"/>
              </a:spcBef>
              <a:spcAft>
                <a:spcPts val="600"/>
              </a:spcAft>
              <a:buClrTx/>
              <a:buSzTx/>
              <a:buFont typeface="Arial" panose="020B0604020202020204" pitchFamily="34" charset="0"/>
              <a:buChar char="•"/>
              <a:tabLst/>
            </a:pPr>
            <a:r>
              <a:rPr kumimoji="0" lang="en-GB" altLang="es-ES" sz="2000" b="1" i="0" u="none" strike="noStrike" cap="none" normalizeH="0" baseline="0" dirty="0">
                <a:ln>
                  <a:noFill/>
                </a:ln>
                <a:solidFill>
                  <a:schemeClr val="accent2"/>
                </a:solidFill>
                <a:effectLst/>
                <a:latin typeface="Arial" panose="020B0604020202020204" pitchFamily="34" charset="0"/>
              </a:rPr>
              <a:t>Perceived social/economic impact</a:t>
            </a:r>
            <a:endParaRPr kumimoji="0" lang="en-GB" altLang="es-ES" sz="2000" b="0" i="0" u="none" strike="noStrike" cap="none" normalizeH="0" baseline="0" dirty="0">
              <a:ln>
                <a:noFill/>
              </a:ln>
              <a:solidFill>
                <a:schemeClr val="accent2"/>
              </a:solidFill>
              <a:effectLst/>
              <a:latin typeface="Arial" panose="020B0604020202020204" pitchFamily="34" charset="0"/>
            </a:endParaRPr>
          </a:p>
          <a:p>
            <a:pPr marL="261938" algn="just" defTabSz="914400" eaLnBrk="0" fontAlgn="base" hangingPunct="0">
              <a:lnSpc>
                <a:spcPct val="110000"/>
              </a:lnSpc>
              <a:spcBef>
                <a:spcPct val="0"/>
              </a:spcBef>
              <a:spcAft>
                <a:spcPts val="600"/>
              </a:spcAft>
            </a:pPr>
            <a:r>
              <a:rPr lang="en-US" altLang="es-ES" sz="1999" dirty="0">
                <a:latin typeface="Arial" panose="020B0604020202020204" pitchFamily="34" charset="0"/>
              </a:rPr>
              <a:t>Perceive a significant 20% expansion in production volumes. Moreover, this transformation led to a 35% increase in sales.</a:t>
            </a:r>
            <a:endParaRPr lang="en-GB" altLang="es-ES" sz="1999" dirty="0">
              <a:latin typeface="Arial" panose="020B0604020202020204" pitchFamily="34" charset="0"/>
            </a:endParaRPr>
          </a:p>
        </p:txBody>
      </p:sp>
    </p:spTree>
    <p:extLst>
      <p:ext uri="{BB962C8B-B14F-4D97-AF65-F5344CB8AC3E}">
        <p14:creationId xmlns:p14="http://schemas.microsoft.com/office/powerpoint/2010/main" val="128332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BA2C121-584D-A05F-006B-B2EF57C40A4A}"/>
              </a:ext>
            </a:extLst>
          </p:cNvPr>
          <p:cNvSpPr/>
          <p:nvPr/>
        </p:nvSpPr>
        <p:spPr>
          <a:xfrm>
            <a:off x="3959471" y="250782"/>
            <a:ext cx="15306469" cy="2096327"/>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sz="1799"/>
          </a:p>
        </p:txBody>
      </p:sp>
      <p:sp>
        <p:nvSpPr>
          <p:cNvPr id="11" name="object 30">
            <a:extLst>
              <a:ext uri="{FF2B5EF4-FFF2-40B4-BE49-F238E27FC236}">
                <a16:creationId xmlns:a16="http://schemas.microsoft.com/office/drawing/2014/main" id="{8DE63860-0209-71CA-38C5-B0D16A2868E2}"/>
              </a:ext>
            </a:extLst>
          </p:cNvPr>
          <p:cNvSpPr/>
          <p:nvPr/>
        </p:nvSpPr>
        <p:spPr>
          <a:xfrm>
            <a:off x="5641" y="203151"/>
            <a:ext cx="4103447" cy="2067095"/>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sz="1799" dirty="0"/>
          </a:p>
        </p:txBody>
      </p:sp>
      <p:sp>
        <p:nvSpPr>
          <p:cNvPr id="31" name="Round Diagonal Corner of Rectangle 28">
            <a:extLst>
              <a:ext uri="{FF2B5EF4-FFF2-40B4-BE49-F238E27FC236}">
                <a16:creationId xmlns:a16="http://schemas.microsoft.com/office/drawing/2014/main" id="{9F7582B1-A171-AE00-2344-E9D352F1D53E}"/>
              </a:ext>
            </a:extLst>
          </p:cNvPr>
          <p:cNvSpPr/>
          <p:nvPr/>
        </p:nvSpPr>
        <p:spPr>
          <a:xfrm>
            <a:off x="1088421" y="6426056"/>
            <a:ext cx="5460396" cy="201611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dirty="0"/>
          </a:p>
        </p:txBody>
      </p:sp>
      <p:sp>
        <p:nvSpPr>
          <p:cNvPr id="30" name="Round Diagonal Corner of Rectangle 28">
            <a:extLst>
              <a:ext uri="{FF2B5EF4-FFF2-40B4-BE49-F238E27FC236}">
                <a16:creationId xmlns:a16="http://schemas.microsoft.com/office/drawing/2014/main" id="{B63ECC6E-E650-3486-C37F-3D46786B1D27}"/>
              </a:ext>
            </a:extLst>
          </p:cNvPr>
          <p:cNvSpPr/>
          <p:nvPr/>
        </p:nvSpPr>
        <p:spPr>
          <a:xfrm>
            <a:off x="934713" y="4892675"/>
            <a:ext cx="5614104" cy="126827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29" name="Round Diagonal Corner of Rectangle 28">
            <a:extLst>
              <a:ext uri="{FF2B5EF4-FFF2-40B4-BE49-F238E27FC236}">
                <a16:creationId xmlns:a16="http://schemas.microsoft.com/office/drawing/2014/main" id="{239959EB-2894-2F5C-3580-4C2424685579}"/>
              </a:ext>
            </a:extLst>
          </p:cNvPr>
          <p:cNvSpPr/>
          <p:nvPr/>
        </p:nvSpPr>
        <p:spPr>
          <a:xfrm>
            <a:off x="1088420" y="2969862"/>
            <a:ext cx="5460397" cy="170795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12" name="Picture 11">
            <a:hlinkClick r:id="rId3"/>
            <a:extLst>
              <a:ext uri="{FF2B5EF4-FFF2-40B4-BE49-F238E27FC236}">
                <a16:creationId xmlns:a16="http://schemas.microsoft.com/office/drawing/2014/main" id="{32A8CC3F-C005-DFEC-AC6F-056C6028AAF3}"/>
              </a:ext>
            </a:extLst>
          </p:cNvPr>
          <p:cNvPicPr>
            <a:picLocks noChangeAspect="1"/>
          </p:cNvPicPr>
          <p:nvPr/>
        </p:nvPicPr>
        <p:blipFill>
          <a:blip r:embed="rId4"/>
          <a:stretch>
            <a:fillRect/>
          </a:stretch>
        </p:blipFill>
        <p:spPr>
          <a:xfrm rot="10800000">
            <a:off x="813773" y="5022641"/>
            <a:ext cx="1057806" cy="1057806"/>
          </a:xfrm>
          <a:prstGeom prst="rect">
            <a:avLst/>
          </a:prstGeom>
        </p:spPr>
      </p:pic>
      <p:sp>
        <p:nvSpPr>
          <p:cNvPr id="62" name="Round Diagonal Corner of Rectangle 25">
            <a:extLst>
              <a:ext uri="{FF2B5EF4-FFF2-40B4-BE49-F238E27FC236}">
                <a16:creationId xmlns:a16="http://schemas.microsoft.com/office/drawing/2014/main" id="{06C1F5A1-CAEE-E9BF-C8DC-DACC22671707}"/>
              </a:ext>
            </a:extLst>
          </p:cNvPr>
          <p:cNvSpPr/>
          <p:nvPr/>
        </p:nvSpPr>
        <p:spPr>
          <a:xfrm>
            <a:off x="7267015" y="2969861"/>
            <a:ext cx="5527970" cy="718946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50" name="object 12">
            <a:extLst>
              <a:ext uri="{FF2B5EF4-FFF2-40B4-BE49-F238E27FC236}">
                <a16:creationId xmlns:a16="http://schemas.microsoft.com/office/drawing/2014/main" id="{F5DE6321-A61B-8A55-B2C4-9127D3ED4749}"/>
              </a:ext>
            </a:extLst>
          </p:cNvPr>
          <p:cNvSpPr txBox="1"/>
          <p:nvPr/>
        </p:nvSpPr>
        <p:spPr>
          <a:xfrm>
            <a:off x="2032800" y="5505523"/>
            <a:ext cx="4397439" cy="344256"/>
          </a:xfrm>
          <a:prstGeom prst="rect">
            <a:avLst/>
          </a:prstGeom>
        </p:spPr>
        <p:txBody>
          <a:bodyPr vert="horz" wrap="square" lIns="0" tIns="8250" rIns="0" bIns="0" rtlCol="0">
            <a:spAutoFit/>
          </a:bodyPr>
          <a:lstStyle/>
          <a:p>
            <a:pPr>
              <a:lnSpc>
                <a:spcPct val="107000"/>
              </a:lnSpc>
              <a:spcAft>
                <a:spcPts val="800"/>
              </a:spcAft>
            </a:pPr>
            <a:r>
              <a:rPr lang="en-GB" sz="2200" dirty="0">
                <a:latin typeface="Arial" panose="020B0604020202020204" pitchFamily="34" charset="0"/>
                <a:ea typeface="Aptos" panose="020B0004020202020204" pitchFamily="34" charset="0"/>
                <a:cs typeface="Arial" panose="020B0604020202020204" pitchFamily="34" charset="0"/>
              </a:rPr>
              <a:t>Training and skills development</a:t>
            </a:r>
            <a:endParaRPr lang="en-US" sz="2200" dirty="0">
              <a:latin typeface="Arial" panose="020B0604020202020204" pitchFamily="34" charset="0"/>
              <a:ea typeface="Aptos" panose="020B0004020202020204" pitchFamily="34" charset="0"/>
              <a:cs typeface="Arial" panose="020B0604020202020204" pitchFamily="34" charset="0"/>
            </a:endParaRPr>
          </a:p>
        </p:txBody>
      </p:sp>
      <p:grpSp>
        <p:nvGrpSpPr>
          <p:cNvPr id="71" name="object 38">
            <a:extLst>
              <a:ext uri="{FF2B5EF4-FFF2-40B4-BE49-F238E27FC236}">
                <a16:creationId xmlns:a16="http://schemas.microsoft.com/office/drawing/2014/main" id="{7DDDC0B0-A961-B496-3BC8-8F2DDD0357F3}"/>
              </a:ext>
            </a:extLst>
          </p:cNvPr>
          <p:cNvGrpSpPr/>
          <p:nvPr/>
        </p:nvGrpSpPr>
        <p:grpSpPr>
          <a:xfrm>
            <a:off x="996871" y="5212745"/>
            <a:ext cx="737471" cy="677596"/>
            <a:chOff x="10617394" y="1651467"/>
            <a:chExt cx="938530" cy="862330"/>
          </a:xfrm>
        </p:grpSpPr>
        <p:sp>
          <p:nvSpPr>
            <p:cNvPr id="72" name="object 39">
              <a:extLst>
                <a:ext uri="{FF2B5EF4-FFF2-40B4-BE49-F238E27FC236}">
                  <a16:creationId xmlns:a16="http://schemas.microsoft.com/office/drawing/2014/main" id="{AE598B8A-5CA8-70A6-2452-1FB1D66F96DF}"/>
                </a:ext>
              </a:extLst>
            </p:cNvPr>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sz="1799" dirty="0"/>
            </a:p>
          </p:txBody>
        </p:sp>
        <p:pic>
          <p:nvPicPr>
            <p:cNvPr id="73" name="object 40">
              <a:extLst>
                <a:ext uri="{FF2B5EF4-FFF2-40B4-BE49-F238E27FC236}">
                  <a16:creationId xmlns:a16="http://schemas.microsoft.com/office/drawing/2014/main" id="{E6FE0153-4A51-7068-61CF-085491748D77}"/>
                </a:ext>
              </a:extLst>
            </p:cNvPr>
            <p:cNvPicPr/>
            <p:nvPr/>
          </p:nvPicPr>
          <p:blipFill>
            <a:blip r:embed="rId5" cstate="print"/>
            <a:stretch>
              <a:fillRect/>
            </a:stretch>
          </p:blipFill>
          <p:spPr>
            <a:xfrm>
              <a:off x="10944898" y="1817072"/>
              <a:ext cx="285516" cy="285649"/>
            </a:xfrm>
            <a:prstGeom prst="rect">
              <a:avLst/>
            </a:prstGeom>
          </p:spPr>
        </p:pic>
      </p:grpSp>
      <p:sp>
        <p:nvSpPr>
          <p:cNvPr id="79" name="object 24">
            <a:extLst>
              <a:ext uri="{FF2B5EF4-FFF2-40B4-BE49-F238E27FC236}">
                <a16:creationId xmlns:a16="http://schemas.microsoft.com/office/drawing/2014/main" id="{24F9164C-22D7-B798-5467-0371BFD7FCEF}"/>
              </a:ext>
            </a:extLst>
          </p:cNvPr>
          <p:cNvSpPr txBox="1"/>
          <p:nvPr/>
        </p:nvSpPr>
        <p:spPr>
          <a:xfrm>
            <a:off x="2014413" y="4929231"/>
            <a:ext cx="3183265" cy="505259"/>
          </a:xfrm>
          <a:prstGeom prst="rect">
            <a:avLst/>
          </a:prstGeom>
        </p:spPr>
        <p:txBody>
          <a:bodyPr vert="horz" wrap="square" lIns="0" tIns="12693" rIns="0" bIns="0" rtlCol="0">
            <a:spAutoFit/>
          </a:bodyPr>
          <a:lstStyle/>
          <a:p>
            <a:pPr marL="12692">
              <a:spcBef>
                <a:spcPts val="100"/>
              </a:spcBef>
            </a:pPr>
            <a:r>
              <a:rPr lang="en-US" sz="3200" dirty="0">
                <a:solidFill>
                  <a:srgbClr val="8A4F50"/>
                </a:solidFill>
                <a:latin typeface="Arial"/>
                <a:cs typeface="Arial"/>
              </a:rPr>
              <a:t>Services</a:t>
            </a:r>
          </a:p>
        </p:txBody>
      </p:sp>
      <p:sp>
        <p:nvSpPr>
          <p:cNvPr id="3" name="object 30">
            <a:extLst>
              <a:ext uri="{FF2B5EF4-FFF2-40B4-BE49-F238E27FC236}">
                <a16:creationId xmlns:a16="http://schemas.microsoft.com/office/drawing/2014/main" id="{0092FD9F-0339-07C2-E81B-39D0ED31925A}"/>
              </a:ext>
            </a:extLst>
          </p:cNvPr>
          <p:cNvSpPr/>
          <p:nvPr/>
        </p:nvSpPr>
        <p:spPr>
          <a:xfrm>
            <a:off x="872469" y="3157552"/>
            <a:ext cx="1343079" cy="1337829"/>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sz="1799" dirty="0"/>
          </a:p>
        </p:txBody>
      </p:sp>
      <p:sp>
        <p:nvSpPr>
          <p:cNvPr id="5" name="object 20">
            <a:extLst>
              <a:ext uri="{FF2B5EF4-FFF2-40B4-BE49-F238E27FC236}">
                <a16:creationId xmlns:a16="http://schemas.microsoft.com/office/drawing/2014/main" id="{6CDC5CB8-8E5A-4449-E7E6-780D1AAA2968}"/>
              </a:ext>
            </a:extLst>
          </p:cNvPr>
          <p:cNvSpPr txBox="1"/>
          <p:nvPr/>
        </p:nvSpPr>
        <p:spPr>
          <a:xfrm>
            <a:off x="787633" y="3512455"/>
            <a:ext cx="1523146" cy="628024"/>
          </a:xfrm>
          <a:prstGeom prst="rect">
            <a:avLst/>
          </a:prstGeom>
        </p:spPr>
        <p:txBody>
          <a:bodyPr vert="horz" wrap="square" lIns="0" tIns="12693" rIns="0" bIns="0" rtlCol="0">
            <a:spAutoFit/>
          </a:bodyPr>
          <a:lstStyle/>
          <a:p>
            <a:pPr algn="ctr">
              <a:spcBef>
                <a:spcPts val="100"/>
              </a:spcBef>
            </a:pPr>
            <a:r>
              <a:rPr lang="en-US" sz="3998" b="1" spc="-50" dirty="0">
                <a:solidFill>
                  <a:srgbClr val="FFFEFB"/>
                </a:solidFill>
                <a:latin typeface="Arial"/>
                <a:cs typeface="Arial"/>
              </a:rPr>
              <a:t>EDIH</a:t>
            </a:r>
            <a:endParaRPr sz="3998" dirty="0">
              <a:solidFill>
                <a:srgbClr val="FFFEFB"/>
              </a:solidFill>
              <a:latin typeface="Arial"/>
              <a:cs typeface="Arial"/>
            </a:endParaRPr>
          </a:p>
        </p:txBody>
      </p:sp>
      <p:sp>
        <p:nvSpPr>
          <p:cNvPr id="7" name="TextBox 6">
            <a:extLst>
              <a:ext uri="{FF2B5EF4-FFF2-40B4-BE49-F238E27FC236}">
                <a16:creationId xmlns:a16="http://schemas.microsoft.com/office/drawing/2014/main" id="{B2BF54D9-5F0D-08B7-0DC5-03A6A7588180}"/>
              </a:ext>
            </a:extLst>
          </p:cNvPr>
          <p:cNvSpPr txBox="1"/>
          <p:nvPr/>
        </p:nvSpPr>
        <p:spPr>
          <a:xfrm>
            <a:off x="8630691" y="3451600"/>
            <a:ext cx="3877432" cy="707489"/>
          </a:xfrm>
          <a:prstGeom prst="rect">
            <a:avLst/>
          </a:prstGeom>
          <a:noFill/>
        </p:spPr>
        <p:txBody>
          <a:bodyPr wrap="square" rtlCol="0">
            <a:spAutoFit/>
          </a:bodyPr>
          <a:lstStyle/>
          <a:p>
            <a:pPr>
              <a:spcAft>
                <a:spcPts val="600"/>
              </a:spcAft>
            </a:pPr>
            <a:r>
              <a:rPr lang="en-US" sz="3998" kern="100" dirty="0">
                <a:solidFill>
                  <a:schemeClr val="accent1"/>
                </a:solidFill>
                <a:latin typeface="Arial" panose="020B0604020202020204" pitchFamily="34" charset="0"/>
                <a:ea typeface="Calibri" panose="020F0502020204030204" pitchFamily="34" charset="0"/>
                <a:cs typeface="Arial" panose="020B0604020202020204" pitchFamily="34" charset="0"/>
              </a:rPr>
              <a:t>Challenges</a:t>
            </a:r>
            <a:endParaRPr lang="en-GR" sz="3998"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4A81275-3A66-5874-BE7B-58386ECC10FE}"/>
              </a:ext>
            </a:extLst>
          </p:cNvPr>
          <p:cNvSpPr txBox="1"/>
          <p:nvPr/>
        </p:nvSpPr>
        <p:spPr>
          <a:xfrm>
            <a:off x="7497992" y="4587875"/>
            <a:ext cx="5071718" cy="5480924"/>
          </a:xfrm>
          <a:prstGeom prst="rect">
            <a:avLst/>
          </a:prstGeom>
          <a:noFill/>
        </p:spPr>
        <p:txBody>
          <a:bodyPr wrap="square" rtlCol="0">
            <a:spAutoFit/>
          </a:bodyPr>
          <a:lstStyle/>
          <a:p>
            <a:pPr marL="12692" marR="5077" algn="just">
              <a:lnSpc>
                <a:spcPct val="110000"/>
              </a:lnSpc>
              <a:spcBef>
                <a:spcPts val="50"/>
              </a:spcBef>
              <a:spcAft>
                <a:spcPts val="1199"/>
              </a:spcAft>
            </a:pPr>
            <a:r>
              <a:rPr lang="en-GB" sz="1999" dirty="0">
                <a:latin typeface="Arial"/>
                <a:cs typeface="Arial"/>
              </a:rPr>
              <a:t>Manufacturing SMEs struggle to adopt digital technologies due to </a:t>
            </a:r>
            <a:r>
              <a:rPr lang="en-GB" sz="1999" b="1" dirty="0">
                <a:solidFill>
                  <a:schemeClr val="accent1"/>
                </a:solidFill>
                <a:latin typeface="Arial"/>
                <a:cs typeface="Arial"/>
              </a:rPr>
              <a:t>lack of understanding of how advanced digital tools like AI, digital twins, and blockchain can be applied to their specific business contexts.</a:t>
            </a:r>
            <a:r>
              <a:rPr lang="en-GB" sz="1999" dirty="0">
                <a:latin typeface="Arial"/>
                <a:cs typeface="Arial"/>
              </a:rPr>
              <a:t> This knowledge gap is compounded by the absence of internal expertise, which prevents them from independently exploring and implementing these technologies. Additionally, SMEs often question the costs and benefits, making them hesitant to invest in digital transformation, fearing that the return on investment may not justify the effort and financial outlay. </a:t>
            </a:r>
            <a:endParaRPr lang="en-GB" sz="1799" b="1" dirty="0">
              <a:solidFill>
                <a:schemeClr val="accent1"/>
              </a:solidFill>
              <a:latin typeface="Arial"/>
              <a:cs typeface="Arial"/>
            </a:endParaRPr>
          </a:p>
        </p:txBody>
      </p:sp>
      <p:pic>
        <p:nvPicPr>
          <p:cNvPr id="9" name="Picture 8">
            <a:hlinkClick r:id="rId6"/>
            <a:extLst>
              <a:ext uri="{FF2B5EF4-FFF2-40B4-BE49-F238E27FC236}">
                <a16:creationId xmlns:a16="http://schemas.microsoft.com/office/drawing/2014/main" id="{64010CBF-4D7F-36FD-B2B4-0A41261C3310}"/>
              </a:ext>
            </a:extLst>
          </p:cNvPr>
          <p:cNvPicPr>
            <a:picLocks noChangeAspect="1"/>
          </p:cNvPicPr>
          <p:nvPr/>
        </p:nvPicPr>
        <p:blipFill>
          <a:blip r:embed="rId7"/>
          <a:stretch>
            <a:fillRect/>
          </a:stretch>
        </p:blipFill>
        <p:spPr>
          <a:xfrm>
            <a:off x="7098041" y="3145823"/>
            <a:ext cx="1345445" cy="1345445"/>
          </a:xfrm>
          <a:prstGeom prst="rect">
            <a:avLst/>
          </a:prstGeom>
        </p:spPr>
      </p:pic>
      <p:pic>
        <p:nvPicPr>
          <p:cNvPr id="69" name="Graphic 68">
            <a:extLst>
              <a:ext uri="{FF2B5EF4-FFF2-40B4-BE49-F238E27FC236}">
                <a16:creationId xmlns:a16="http://schemas.microsoft.com/office/drawing/2014/main" id="{41E1063C-F1F3-2943-1DBC-3B55073583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208603" y="3312153"/>
            <a:ext cx="1001261" cy="1011913"/>
          </a:xfrm>
          <a:prstGeom prst="rect">
            <a:avLst/>
          </a:prstGeom>
        </p:spPr>
      </p:pic>
      <p:sp>
        <p:nvSpPr>
          <p:cNvPr id="17" name="TextBox 16">
            <a:extLst>
              <a:ext uri="{FF2B5EF4-FFF2-40B4-BE49-F238E27FC236}">
                <a16:creationId xmlns:a16="http://schemas.microsoft.com/office/drawing/2014/main" id="{D5131DA3-2136-F310-66E4-4869114B9EFD}"/>
              </a:ext>
            </a:extLst>
          </p:cNvPr>
          <p:cNvSpPr txBox="1"/>
          <p:nvPr/>
        </p:nvSpPr>
        <p:spPr>
          <a:xfrm>
            <a:off x="2010055" y="6422293"/>
            <a:ext cx="3326087" cy="584775"/>
          </a:xfrm>
          <a:prstGeom prst="rect">
            <a:avLst/>
          </a:prstGeom>
          <a:noFill/>
        </p:spPr>
        <p:txBody>
          <a:bodyPr wrap="square" lIns="0" rtlCol="0">
            <a:spAutoFit/>
          </a:bodyPr>
          <a:lstStyle/>
          <a:p>
            <a:pPr>
              <a:spcAft>
                <a:spcPts val="600"/>
              </a:spcAft>
            </a:pPr>
            <a:r>
              <a:rPr lang="en-US" sz="3200" kern="100" dirty="0">
                <a:solidFill>
                  <a:schemeClr val="accent3"/>
                </a:solidFill>
                <a:latin typeface="Arial" panose="020B0604020202020204" pitchFamily="34" charset="0"/>
                <a:ea typeface="Calibri" panose="020F0502020204030204" pitchFamily="34" charset="0"/>
                <a:cs typeface="Arial" panose="020B0604020202020204" pitchFamily="34" charset="0"/>
              </a:rPr>
              <a:t>Technologies</a:t>
            </a:r>
            <a:endParaRPr lang="en-GR" sz="3200" kern="100" dirty="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3449CFE-9B19-B9C4-70F3-FE7880074B81}"/>
              </a:ext>
            </a:extLst>
          </p:cNvPr>
          <p:cNvSpPr txBox="1"/>
          <p:nvPr/>
        </p:nvSpPr>
        <p:spPr>
          <a:xfrm>
            <a:off x="2126022" y="6955693"/>
            <a:ext cx="4366054" cy="1446550"/>
          </a:xfrm>
          <a:prstGeom prst="rect">
            <a:avLst/>
          </a:prstGeom>
          <a:noFill/>
        </p:spPr>
        <p:txBody>
          <a:bodyPr wrap="square" lIns="0" rtlCol="0">
            <a:spAutoFit/>
          </a:bodyPr>
          <a:lstStyle/>
          <a:p>
            <a:pPr>
              <a:spcAft>
                <a:spcPts val="600"/>
              </a:spcAft>
            </a:pPr>
            <a:r>
              <a:rPr lang="en-US" sz="2200" kern="100" dirty="0">
                <a:latin typeface="Arial" panose="020B0604020202020204" pitchFamily="34" charset="0"/>
                <a:ea typeface="Calibri" panose="020F0502020204030204" pitchFamily="34" charset="0"/>
                <a:cs typeface="Arial" panose="020B0604020202020204" pitchFamily="34" charset="0"/>
              </a:rPr>
              <a:t>AI and decision support, blockchain and distributed ledger technology, cybersecurity and digital twins</a:t>
            </a:r>
          </a:p>
        </p:txBody>
      </p:sp>
      <p:pic>
        <p:nvPicPr>
          <p:cNvPr id="21" name="Picture 20">
            <a:extLst>
              <a:ext uri="{FF2B5EF4-FFF2-40B4-BE49-F238E27FC236}">
                <a16:creationId xmlns:a16="http://schemas.microsoft.com/office/drawing/2014/main" id="{C6BE205E-FB16-EFF8-FEAA-EA2397B5343C}"/>
              </a:ext>
            </a:extLst>
          </p:cNvPr>
          <p:cNvPicPr>
            <a:picLocks noChangeAspect="1"/>
          </p:cNvPicPr>
          <p:nvPr/>
        </p:nvPicPr>
        <p:blipFill>
          <a:blip r:embed="rId10"/>
          <a:stretch>
            <a:fillRect/>
          </a:stretch>
        </p:blipFill>
        <p:spPr>
          <a:xfrm>
            <a:off x="793805" y="6939259"/>
            <a:ext cx="1057806" cy="1057806"/>
          </a:xfrm>
          <a:prstGeom prst="rect">
            <a:avLst/>
          </a:prstGeom>
        </p:spPr>
      </p:pic>
      <p:sp>
        <p:nvSpPr>
          <p:cNvPr id="27" name="Round Diagonal Corner of Rectangle 22">
            <a:extLst>
              <a:ext uri="{FF2B5EF4-FFF2-40B4-BE49-F238E27FC236}">
                <a16:creationId xmlns:a16="http://schemas.microsoft.com/office/drawing/2014/main" id="{AD6055AC-893A-6CB1-6854-3C5F41DECD5E}"/>
              </a:ext>
            </a:extLst>
          </p:cNvPr>
          <p:cNvSpPr/>
          <p:nvPr/>
        </p:nvSpPr>
        <p:spPr>
          <a:xfrm>
            <a:off x="1020847" y="8712772"/>
            <a:ext cx="5527970" cy="144655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28" name="Imagen 27">
            <a:extLst>
              <a:ext uri="{FF2B5EF4-FFF2-40B4-BE49-F238E27FC236}">
                <a16:creationId xmlns:a16="http://schemas.microsoft.com/office/drawing/2014/main" id="{53D97F62-58BB-EFBF-BF86-5675E7EB54FB}"/>
              </a:ext>
            </a:extLst>
          </p:cNvPr>
          <p:cNvPicPr>
            <a:picLocks/>
          </p:cNvPicPr>
          <p:nvPr/>
        </p:nvPicPr>
        <p:blipFill rotWithShape="1">
          <a:blip r:embed="rId11"/>
          <a:srcRect r="41667"/>
          <a:stretch/>
        </p:blipFill>
        <p:spPr>
          <a:xfrm>
            <a:off x="806881" y="8910513"/>
            <a:ext cx="1057806" cy="1057806"/>
          </a:xfrm>
          <a:prstGeom prst="rect">
            <a:avLst/>
          </a:prstGeom>
        </p:spPr>
      </p:pic>
      <p:sp>
        <p:nvSpPr>
          <p:cNvPr id="32" name="object 37">
            <a:extLst>
              <a:ext uri="{FF2B5EF4-FFF2-40B4-BE49-F238E27FC236}">
                <a16:creationId xmlns:a16="http://schemas.microsoft.com/office/drawing/2014/main" id="{A51C399B-3477-07E2-8F85-715E8DFDB3F9}"/>
              </a:ext>
            </a:extLst>
          </p:cNvPr>
          <p:cNvSpPr/>
          <p:nvPr/>
        </p:nvSpPr>
        <p:spPr>
          <a:xfrm>
            <a:off x="982904" y="9133378"/>
            <a:ext cx="715281" cy="656841"/>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sz="1799" dirty="0"/>
          </a:p>
        </p:txBody>
      </p:sp>
      <p:sp>
        <p:nvSpPr>
          <p:cNvPr id="33" name="object 12">
            <a:extLst>
              <a:ext uri="{FF2B5EF4-FFF2-40B4-BE49-F238E27FC236}">
                <a16:creationId xmlns:a16="http://schemas.microsoft.com/office/drawing/2014/main" id="{B31D2EC6-94F1-EE20-A75D-B483D729BA83}"/>
              </a:ext>
            </a:extLst>
          </p:cNvPr>
          <p:cNvSpPr txBox="1"/>
          <p:nvPr/>
        </p:nvSpPr>
        <p:spPr>
          <a:xfrm>
            <a:off x="1964720" y="9439416"/>
            <a:ext cx="4527356" cy="374778"/>
          </a:xfrm>
          <a:prstGeom prst="rect">
            <a:avLst/>
          </a:prstGeom>
        </p:spPr>
        <p:txBody>
          <a:bodyPr vert="horz" wrap="square" lIns="0" tIns="8250" rIns="0" bIns="0" rtlCol="0">
            <a:spAutoFit/>
          </a:bodyPr>
          <a:lstStyle/>
          <a:p>
            <a:pPr>
              <a:lnSpc>
                <a:spcPct val="107000"/>
              </a:lnSpc>
              <a:spcAft>
                <a:spcPts val="800"/>
              </a:spcAft>
            </a:pPr>
            <a:r>
              <a:rPr lang="en-GB" sz="2200" dirty="0">
                <a:latin typeface="Arial" panose="020B0604020202020204" pitchFamily="34" charset="0"/>
                <a:ea typeface="Aptos" panose="020B0004020202020204" pitchFamily="34" charset="0"/>
                <a:cs typeface="Arial" panose="020B0604020202020204" pitchFamily="34" charset="0"/>
              </a:rPr>
              <a:t>Manufacturing</a:t>
            </a:r>
            <a:r>
              <a:rPr lang="en-GB" sz="2400" dirty="0">
                <a:latin typeface="Arial" panose="020B0604020202020204" pitchFamily="34" charset="0"/>
                <a:ea typeface="Aptos" panose="020B0004020202020204" pitchFamily="34" charset="0"/>
                <a:cs typeface="Arial" panose="020B0604020202020204" pitchFamily="34" charset="0"/>
              </a:rPr>
              <a:t> and processing</a:t>
            </a:r>
            <a:endParaRPr lang="en-GB" sz="2400" dirty="0">
              <a:highlight>
                <a:srgbClr val="FFFF00"/>
              </a:highlight>
              <a:latin typeface="Arial" panose="020B0604020202020204" pitchFamily="34" charset="0"/>
              <a:ea typeface="Aptos" panose="020B0004020202020204" pitchFamily="34" charset="0"/>
              <a:cs typeface="Arial" panose="020B0604020202020204" pitchFamily="34" charset="0"/>
            </a:endParaRPr>
          </a:p>
        </p:txBody>
      </p:sp>
      <p:sp>
        <p:nvSpPr>
          <p:cNvPr id="34" name="object 24">
            <a:extLst>
              <a:ext uri="{FF2B5EF4-FFF2-40B4-BE49-F238E27FC236}">
                <a16:creationId xmlns:a16="http://schemas.microsoft.com/office/drawing/2014/main" id="{E986FF1B-870A-9EB7-B633-F422FED103A0}"/>
              </a:ext>
            </a:extLst>
          </p:cNvPr>
          <p:cNvSpPr txBox="1"/>
          <p:nvPr/>
        </p:nvSpPr>
        <p:spPr>
          <a:xfrm>
            <a:off x="2014413" y="8740661"/>
            <a:ext cx="3053804" cy="505259"/>
          </a:xfrm>
          <a:prstGeom prst="rect">
            <a:avLst/>
          </a:prstGeom>
        </p:spPr>
        <p:txBody>
          <a:bodyPr vert="horz" wrap="square" lIns="0" tIns="12693" rIns="0" bIns="0" rtlCol="0">
            <a:spAutoFit/>
          </a:bodyPr>
          <a:lstStyle/>
          <a:p>
            <a:pPr marL="12692">
              <a:spcBef>
                <a:spcPts val="100"/>
              </a:spcBef>
            </a:pPr>
            <a:r>
              <a:rPr lang="en-US" sz="3200" dirty="0">
                <a:solidFill>
                  <a:srgbClr val="FF5A63"/>
                </a:solidFill>
                <a:latin typeface="Arial"/>
                <a:cs typeface="Arial"/>
              </a:rPr>
              <a:t>Sectors</a:t>
            </a:r>
          </a:p>
        </p:txBody>
      </p:sp>
      <p:sp>
        <p:nvSpPr>
          <p:cNvPr id="35" name="Round Diagonal Corner of Rectangle 25">
            <a:extLst>
              <a:ext uri="{FF2B5EF4-FFF2-40B4-BE49-F238E27FC236}">
                <a16:creationId xmlns:a16="http://schemas.microsoft.com/office/drawing/2014/main" id="{0425D64C-BC9B-06E4-C2A0-05C2B9DA74F6}"/>
              </a:ext>
            </a:extLst>
          </p:cNvPr>
          <p:cNvSpPr/>
          <p:nvPr/>
        </p:nvSpPr>
        <p:spPr>
          <a:xfrm>
            <a:off x="13438235" y="2969860"/>
            <a:ext cx="5827705" cy="718946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36" name="TextBox 6">
            <a:extLst>
              <a:ext uri="{FF2B5EF4-FFF2-40B4-BE49-F238E27FC236}">
                <a16:creationId xmlns:a16="http://schemas.microsoft.com/office/drawing/2014/main" id="{7FE14DCD-D04C-6282-C388-BBFC0C389438}"/>
              </a:ext>
            </a:extLst>
          </p:cNvPr>
          <p:cNvSpPr txBox="1"/>
          <p:nvPr/>
        </p:nvSpPr>
        <p:spPr>
          <a:xfrm>
            <a:off x="15027181" y="3270426"/>
            <a:ext cx="3496644" cy="707489"/>
          </a:xfrm>
          <a:prstGeom prst="rect">
            <a:avLst/>
          </a:prstGeom>
          <a:noFill/>
        </p:spPr>
        <p:txBody>
          <a:bodyPr wrap="square" rtlCol="0">
            <a:spAutoFit/>
          </a:bodyPr>
          <a:lstStyle/>
          <a:p>
            <a:pPr>
              <a:spcAft>
                <a:spcPts val="600"/>
              </a:spcAft>
            </a:pPr>
            <a:r>
              <a:rPr lang="en-US" sz="3998" kern="100" dirty="0">
                <a:solidFill>
                  <a:schemeClr val="accent1"/>
                </a:solidFill>
                <a:latin typeface="Arial" panose="020B0604020202020204" pitchFamily="34" charset="0"/>
                <a:ea typeface="Calibri" panose="020F0502020204030204" pitchFamily="34" charset="0"/>
                <a:cs typeface="Arial" panose="020B0604020202020204" pitchFamily="34" charset="0"/>
              </a:rPr>
              <a:t>Solution</a:t>
            </a:r>
            <a:endParaRPr lang="en-GR" sz="3998"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pic>
        <p:nvPicPr>
          <p:cNvPr id="38" name="Picture 8">
            <a:hlinkClick r:id="rId6"/>
            <a:extLst>
              <a:ext uri="{FF2B5EF4-FFF2-40B4-BE49-F238E27FC236}">
                <a16:creationId xmlns:a16="http://schemas.microsoft.com/office/drawing/2014/main" id="{E1631321-4684-A370-C3B1-DA9C4C33220E}"/>
              </a:ext>
            </a:extLst>
          </p:cNvPr>
          <p:cNvPicPr>
            <a:picLocks noChangeAspect="1"/>
          </p:cNvPicPr>
          <p:nvPr/>
        </p:nvPicPr>
        <p:blipFill>
          <a:blip r:embed="rId7"/>
          <a:stretch>
            <a:fillRect/>
          </a:stretch>
        </p:blipFill>
        <p:spPr>
          <a:xfrm>
            <a:off x="13458013" y="3145823"/>
            <a:ext cx="1345445" cy="1345445"/>
          </a:xfrm>
          <a:prstGeom prst="rect">
            <a:avLst/>
          </a:prstGeom>
        </p:spPr>
      </p:pic>
      <p:pic>
        <p:nvPicPr>
          <p:cNvPr id="41" name="Gráfico 40" descr="Bombilla y engranaje">
            <a:extLst>
              <a:ext uri="{FF2B5EF4-FFF2-40B4-BE49-F238E27FC236}">
                <a16:creationId xmlns:a16="http://schemas.microsoft.com/office/drawing/2014/main" id="{912DFA1C-B276-A82B-1CC4-B97CFF96F7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676128" y="3355850"/>
            <a:ext cx="913887" cy="913887"/>
          </a:xfrm>
          <a:prstGeom prst="rect">
            <a:avLst/>
          </a:prstGeom>
        </p:spPr>
      </p:pic>
      <p:sp>
        <p:nvSpPr>
          <p:cNvPr id="47" name="CuadroTexto 46">
            <a:extLst>
              <a:ext uri="{FF2B5EF4-FFF2-40B4-BE49-F238E27FC236}">
                <a16:creationId xmlns:a16="http://schemas.microsoft.com/office/drawing/2014/main" id="{17278DEB-0F1A-5719-E5C1-D69537752591}"/>
              </a:ext>
            </a:extLst>
          </p:cNvPr>
          <p:cNvSpPr txBox="1"/>
          <p:nvPr/>
        </p:nvSpPr>
        <p:spPr>
          <a:xfrm>
            <a:off x="13577737" y="4587875"/>
            <a:ext cx="5452100" cy="5242461"/>
          </a:xfrm>
          <a:prstGeom prst="rect">
            <a:avLst/>
          </a:prstGeom>
          <a:noFill/>
        </p:spPr>
        <p:txBody>
          <a:bodyPr wrap="square">
            <a:spAutoFit/>
          </a:bodyPr>
          <a:lstStyle/>
          <a:p>
            <a:pPr marL="185627" indent="-185627" algn="just">
              <a:spcAft>
                <a:spcPts val="600"/>
              </a:spcAft>
              <a:buClr>
                <a:srgbClr val="FF5A63"/>
              </a:buClr>
              <a:buFont typeface="Arial" panose="020B0604020202020204" pitchFamily="34" charset="0"/>
              <a:buChar char="•"/>
            </a:pPr>
            <a:r>
              <a:rPr lang="en-GB" sz="1998" b="1" dirty="0">
                <a:solidFill>
                  <a:schemeClr val="accent1"/>
                </a:solidFill>
                <a:latin typeface="Arial" panose="020B0604020202020204" pitchFamily="34" charset="0"/>
                <a:cs typeface="Arial" panose="020B0604020202020204" pitchFamily="34" charset="0"/>
              </a:rPr>
              <a:t>Comprehensive digital skills training</a:t>
            </a:r>
            <a:r>
              <a:rPr lang="en-GB" sz="1998" dirty="0">
                <a:solidFill>
                  <a:schemeClr val="tx2"/>
                </a:solidFill>
                <a:latin typeface="Arial" panose="020B0604020202020204" pitchFamily="34" charset="0"/>
                <a:cs typeface="Arial" panose="020B0604020202020204" pitchFamily="34" charset="0"/>
              </a:rPr>
              <a:t>: delivered weekly, covering essential topics like AI, digital twins, blockchain, cybersecurity, and sustainability to build foundational knowledge.</a:t>
            </a:r>
          </a:p>
          <a:p>
            <a:pPr marL="185627" indent="-185627" algn="just">
              <a:spcAft>
                <a:spcPts val="600"/>
              </a:spcAft>
              <a:buClr>
                <a:srgbClr val="FF5A63"/>
              </a:buClr>
              <a:buFont typeface="Arial" panose="020B0604020202020204" pitchFamily="34" charset="0"/>
              <a:buChar char="•"/>
            </a:pPr>
            <a:r>
              <a:rPr lang="en-GB" sz="1998" b="1" dirty="0">
                <a:solidFill>
                  <a:schemeClr val="accent1"/>
                </a:solidFill>
                <a:latin typeface="Arial" panose="020B0604020202020204" pitchFamily="34" charset="0"/>
                <a:cs typeface="Arial" panose="020B0604020202020204" pitchFamily="34" charset="0"/>
              </a:rPr>
              <a:t>Expert-led sessions</a:t>
            </a:r>
            <a:r>
              <a:rPr lang="en-GB" sz="1998" dirty="0">
                <a:solidFill>
                  <a:schemeClr val="tx2"/>
                </a:solidFill>
                <a:latin typeface="Arial" panose="020B0604020202020204" pitchFamily="34" charset="0"/>
                <a:cs typeface="Arial" panose="020B0604020202020204" pitchFamily="34" charset="0"/>
              </a:rPr>
              <a:t>: conducted by university professors to ensure high-quality, up-to-date instruction.</a:t>
            </a:r>
          </a:p>
          <a:p>
            <a:pPr marL="185627" indent="-185627" algn="just">
              <a:spcAft>
                <a:spcPts val="600"/>
              </a:spcAft>
              <a:buClr>
                <a:srgbClr val="FF5A63"/>
              </a:buClr>
              <a:buFont typeface="Arial" panose="020B0604020202020204" pitchFamily="34" charset="0"/>
              <a:buChar char="•"/>
            </a:pPr>
            <a:r>
              <a:rPr lang="en-GB" sz="1998" b="1" dirty="0">
                <a:solidFill>
                  <a:schemeClr val="accent1"/>
                </a:solidFill>
                <a:latin typeface="Arial" panose="020B0604020202020204" pitchFamily="34" charset="0"/>
                <a:cs typeface="Arial" panose="020B0604020202020204" pitchFamily="34" charset="0"/>
              </a:rPr>
              <a:t>Practical, hands-on approach</a:t>
            </a:r>
            <a:r>
              <a:rPr lang="en-GB" sz="1998" dirty="0">
                <a:solidFill>
                  <a:schemeClr val="tx2"/>
                </a:solidFill>
                <a:latin typeface="Arial" panose="020B0604020202020204" pitchFamily="34" charset="0"/>
                <a:cs typeface="Arial" panose="020B0604020202020204" pitchFamily="34" charset="0"/>
              </a:rPr>
              <a:t>: training includes practical demonstrations, helping SMEs understand how to apply these technologies directly to their operations.</a:t>
            </a:r>
          </a:p>
          <a:p>
            <a:pPr marL="185627" indent="-185627" algn="just">
              <a:spcAft>
                <a:spcPts val="600"/>
              </a:spcAft>
              <a:buClr>
                <a:srgbClr val="FF5A63"/>
              </a:buClr>
              <a:buFont typeface="Arial" panose="020B0604020202020204" pitchFamily="34" charset="0"/>
              <a:buChar char="•"/>
            </a:pPr>
            <a:r>
              <a:rPr lang="en-GB" sz="1998" b="1" dirty="0">
                <a:solidFill>
                  <a:schemeClr val="accent1"/>
                </a:solidFill>
                <a:latin typeface="Arial" panose="020B0604020202020204" pitchFamily="34" charset="0"/>
                <a:cs typeface="Arial" panose="020B0604020202020204" pitchFamily="34" charset="0"/>
              </a:rPr>
              <a:t>Post-training support</a:t>
            </a:r>
            <a:r>
              <a:rPr lang="en-GB" sz="1998" dirty="0">
                <a:solidFill>
                  <a:schemeClr val="tx2"/>
                </a:solidFill>
                <a:latin typeface="Arial" panose="020B0604020202020204" pitchFamily="34" charset="0"/>
                <a:cs typeface="Arial" panose="020B0604020202020204" pitchFamily="34" charset="0"/>
              </a:rPr>
              <a:t>: ongoing services are provided for SMEs that seek deeper engagement and further assistance in implementing digital solutions.</a:t>
            </a:r>
            <a:endParaRPr lang="en-GR" sz="1998" dirty="0">
              <a:solidFill>
                <a:schemeClr val="tx2"/>
              </a:solidFill>
              <a:latin typeface="Arial" panose="020B0604020202020204" pitchFamily="34" charset="0"/>
              <a:cs typeface="Arial" panose="020B0604020202020204" pitchFamily="34" charset="0"/>
            </a:endParaRPr>
          </a:p>
        </p:txBody>
      </p:sp>
      <p:sp>
        <p:nvSpPr>
          <p:cNvPr id="6" name="object 18">
            <a:extLst>
              <a:ext uri="{FF2B5EF4-FFF2-40B4-BE49-F238E27FC236}">
                <a16:creationId xmlns:a16="http://schemas.microsoft.com/office/drawing/2014/main" id="{481A3E7C-006F-5BF8-94D7-65E90A0086CB}"/>
              </a:ext>
            </a:extLst>
          </p:cNvPr>
          <p:cNvSpPr txBox="1">
            <a:spLocks/>
          </p:cNvSpPr>
          <p:nvPr/>
        </p:nvSpPr>
        <p:spPr>
          <a:xfrm>
            <a:off x="225069" y="439347"/>
            <a:ext cx="3884019" cy="1673877"/>
          </a:xfrm>
          <a:prstGeom prst="rect">
            <a:avLst/>
          </a:prstGeom>
        </p:spPr>
        <p:txBody>
          <a:bodyPr vert="horz" wrap="square" lIns="0" tIns="12693" rIns="0" bIns="0" rtlCol="0">
            <a:spAutoFit/>
          </a:bodyPr>
          <a:lstStyle>
            <a:lvl1pPr>
              <a:defRPr sz="5000" b="1" i="0">
                <a:solidFill>
                  <a:srgbClr val="F7F6F1"/>
                </a:solidFill>
                <a:latin typeface="Arial"/>
                <a:ea typeface="+mj-ea"/>
                <a:cs typeface="Arial"/>
              </a:defRPr>
            </a:lvl1pPr>
          </a:lstStyle>
          <a:p>
            <a:pPr marL="12692" algn="ctr">
              <a:spcBef>
                <a:spcPts val="100"/>
              </a:spcBef>
            </a:pPr>
            <a:r>
              <a:rPr lang="en-US" sz="5397" dirty="0">
                <a:solidFill>
                  <a:srgbClr val="FFFEFB"/>
                </a:solidFill>
              </a:rPr>
              <a:t>Good practices</a:t>
            </a:r>
          </a:p>
        </p:txBody>
      </p:sp>
      <p:sp>
        <p:nvSpPr>
          <p:cNvPr id="10" name="CuadroTexto 9">
            <a:extLst>
              <a:ext uri="{FF2B5EF4-FFF2-40B4-BE49-F238E27FC236}">
                <a16:creationId xmlns:a16="http://schemas.microsoft.com/office/drawing/2014/main" id="{744F820C-CDD0-FED6-C469-A158C3A0117F}"/>
              </a:ext>
            </a:extLst>
          </p:cNvPr>
          <p:cNvSpPr txBox="1"/>
          <p:nvPr/>
        </p:nvSpPr>
        <p:spPr>
          <a:xfrm>
            <a:off x="4256083" y="408626"/>
            <a:ext cx="14786246" cy="1754326"/>
          </a:xfrm>
          <a:prstGeom prst="rect">
            <a:avLst/>
          </a:prstGeom>
          <a:noFill/>
        </p:spPr>
        <p:txBody>
          <a:bodyPr wrap="square">
            <a:spAutoFit/>
          </a:bodyPr>
          <a:lstStyle/>
          <a:p>
            <a:r>
              <a:rPr lang="en-GB" sz="5400" b="1" dirty="0">
                <a:solidFill>
                  <a:schemeClr val="accent1"/>
                </a:solidFill>
                <a:latin typeface="arial" panose="020B0604020202020204" pitchFamily="34" charset="0"/>
                <a:cs typeface="Arial"/>
                <a:hlinkClick r:id="rId14">
                  <a:extLst>
                    <a:ext uri="{A12FA001-AC4F-418D-AE19-62706E023703}">
                      <ahyp:hlinkClr xmlns:ahyp="http://schemas.microsoft.com/office/drawing/2018/hyperlinkcolor" val="tx"/>
                    </a:ext>
                  </a:extLst>
                </a:hlinkClick>
              </a:rPr>
              <a:t>Empowering manufacturing SMEs with cutting-edge digital skills </a:t>
            </a:r>
            <a:endParaRPr lang="en-US" sz="5400" b="1" dirty="0">
              <a:solidFill>
                <a:schemeClr val="accent1"/>
              </a:solidFill>
              <a:latin typeface="Arial"/>
              <a:cs typeface="Arial"/>
            </a:endParaRPr>
          </a:p>
        </p:txBody>
      </p:sp>
      <p:pic>
        <p:nvPicPr>
          <p:cNvPr id="13" name="Gráfico 13" descr="Robot">
            <a:extLst>
              <a:ext uri="{FF2B5EF4-FFF2-40B4-BE49-F238E27FC236}">
                <a16:creationId xmlns:a16="http://schemas.microsoft.com/office/drawing/2014/main" id="{A0254103-F9A6-57DA-DD10-4C23683E63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0893" y="6971206"/>
            <a:ext cx="913887" cy="913887"/>
          </a:xfrm>
          <a:prstGeom prst="rect">
            <a:avLst/>
          </a:prstGeom>
        </p:spPr>
      </p:pic>
      <p:pic>
        <p:nvPicPr>
          <p:cNvPr id="15" name="Imagen 14">
            <a:extLst>
              <a:ext uri="{FF2B5EF4-FFF2-40B4-BE49-F238E27FC236}">
                <a16:creationId xmlns:a16="http://schemas.microsoft.com/office/drawing/2014/main" id="{6B401CD3-72BD-189C-291A-1C727AB15F4B}"/>
              </a:ext>
            </a:extLst>
          </p:cNvPr>
          <p:cNvPicPr>
            <a:picLocks noChangeAspect="1"/>
          </p:cNvPicPr>
          <p:nvPr/>
        </p:nvPicPr>
        <p:blipFill>
          <a:blip r:embed="rId17"/>
          <a:stretch>
            <a:fillRect/>
          </a:stretch>
        </p:blipFill>
        <p:spPr>
          <a:xfrm>
            <a:off x="3427641" y="3145823"/>
            <a:ext cx="1362894" cy="13378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of Rectangle 8">
            <a:extLst>
              <a:ext uri="{FF2B5EF4-FFF2-40B4-BE49-F238E27FC236}">
                <a16:creationId xmlns:a16="http://schemas.microsoft.com/office/drawing/2014/main" id="{10F77875-AEBE-B697-88CA-E8B5A79179BA}"/>
              </a:ext>
            </a:extLst>
          </p:cNvPr>
          <p:cNvSpPr/>
          <p:nvPr/>
        </p:nvSpPr>
        <p:spPr>
          <a:xfrm flipH="1">
            <a:off x="9362110" y="2756311"/>
            <a:ext cx="5107060" cy="7241764"/>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62" name="Round Diagonal Corner of Rectangle 25">
            <a:extLst>
              <a:ext uri="{FF2B5EF4-FFF2-40B4-BE49-F238E27FC236}">
                <a16:creationId xmlns:a16="http://schemas.microsoft.com/office/drawing/2014/main" id="{06C1F5A1-CAEE-E9BF-C8DC-DACC22671707}"/>
              </a:ext>
            </a:extLst>
          </p:cNvPr>
          <p:cNvSpPr/>
          <p:nvPr/>
        </p:nvSpPr>
        <p:spPr>
          <a:xfrm>
            <a:off x="772911" y="2681104"/>
            <a:ext cx="7818759" cy="716316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2" name="object 24">
            <a:extLst>
              <a:ext uri="{FF2B5EF4-FFF2-40B4-BE49-F238E27FC236}">
                <a16:creationId xmlns:a16="http://schemas.microsoft.com/office/drawing/2014/main" id="{F1D515B1-304D-F2B3-3F99-59EC14319302}"/>
              </a:ext>
            </a:extLst>
          </p:cNvPr>
          <p:cNvSpPr txBox="1"/>
          <p:nvPr/>
        </p:nvSpPr>
        <p:spPr>
          <a:xfrm>
            <a:off x="1956520" y="3194639"/>
            <a:ext cx="4730465" cy="628024"/>
          </a:xfrm>
          <a:prstGeom prst="rect">
            <a:avLst/>
          </a:prstGeom>
        </p:spPr>
        <p:txBody>
          <a:bodyPr vert="horz" wrap="square" lIns="0" tIns="12693" rIns="0" bIns="0" rtlCol="0">
            <a:spAutoFit/>
          </a:bodyPr>
          <a:lstStyle/>
          <a:p>
            <a:pPr marL="12692">
              <a:spcBef>
                <a:spcPts val="100"/>
              </a:spcBef>
            </a:pPr>
            <a:r>
              <a:rPr lang="en-US" sz="3998" dirty="0">
                <a:solidFill>
                  <a:srgbClr val="FF5A63"/>
                </a:solidFill>
                <a:latin typeface="Arial"/>
                <a:cs typeface="Arial"/>
              </a:rPr>
              <a:t>Results and benefits</a:t>
            </a:r>
          </a:p>
        </p:txBody>
      </p:sp>
      <p:sp>
        <p:nvSpPr>
          <p:cNvPr id="79" name="object 24">
            <a:extLst>
              <a:ext uri="{FF2B5EF4-FFF2-40B4-BE49-F238E27FC236}">
                <a16:creationId xmlns:a16="http://schemas.microsoft.com/office/drawing/2014/main" id="{24F9164C-22D7-B798-5467-0371BFD7FCEF}"/>
              </a:ext>
            </a:extLst>
          </p:cNvPr>
          <p:cNvSpPr txBox="1"/>
          <p:nvPr/>
        </p:nvSpPr>
        <p:spPr>
          <a:xfrm>
            <a:off x="10653484" y="2836857"/>
            <a:ext cx="3815687" cy="1489316"/>
          </a:xfrm>
          <a:prstGeom prst="rect">
            <a:avLst/>
          </a:prstGeom>
        </p:spPr>
        <p:txBody>
          <a:bodyPr vert="horz" wrap="square" lIns="0" tIns="12693" rIns="0" bIns="0" rtlCol="0">
            <a:spAutoFit/>
          </a:bodyPr>
          <a:lstStyle/>
          <a:p>
            <a:pPr marL="12692">
              <a:spcBef>
                <a:spcPts val="100"/>
              </a:spcBef>
            </a:pPr>
            <a:r>
              <a:rPr lang="en-US" sz="4797" dirty="0">
                <a:solidFill>
                  <a:srgbClr val="FFFEFB"/>
                </a:solidFill>
                <a:latin typeface="Arial"/>
                <a:cs typeface="Arial"/>
              </a:rPr>
              <a:t>Lessons learnt</a:t>
            </a:r>
          </a:p>
        </p:txBody>
      </p:sp>
      <p:pic>
        <p:nvPicPr>
          <p:cNvPr id="3" name="Picture 2">
            <a:hlinkClick r:id="rId3"/>
            <a:extLst>
              <a:ext uri="{FF2B5EF4-FFF2-40B4-BE49-F238E27FC236}">
                <a16:creationId xmlns:a16="http://schemas.microsoft.com/office/drawing/2014/main" id="{110FF6EA-757B-31E7-D80B-200C42ED55FD}"/>
              </a:ext>
            </a:extLst>
          </p:cNvPr>
          <p:cNvPicPr>
            <a:picLocks noChangeAspect="1"/>
          </p:cNvPicPr>
          <p:nvPr/>
        </p:nvPicPr>
        <p:blipFill>
          <a:blip r:embed="rId4"/>
          <a:stretch>
            <a:fillRect/>
          </a:stretch>
        </p:blipFill>
        <p:spPr>
          <a:xfrm>
            <a:off x="537022" y="2902034"/>
            <a:ext cx="1249128" cy="1230450"/>
          </a:xfrm>
          <a:prstGeom prst="rect">
            <a:avLst/>
          </a:prstGeom>
        </p:spPr>
      </p:pic>
      <p:pic>
        <p:nvPicPr>
          <p:cNvPr id="4" name="Picture 118">
            <a:extLst>
              <a:ext uri="{FF2B5EF4-FFF2-40B4-BE49-F238E27FC236}">
                <a16:creationId xmlns:a16="http://schemas.microsoft.com/office/drawing/2014/main" id="{E0C19225-5A1E-46CC-21FE-C8D89819B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9292" y="2950529"/>
            <a:ext cx="1121527" cy="1133459"/>
          </a:xfrm>
          <a:prstGeom prst="rect">
            <a:avLst/>
          </a:prstGeom>
          <a:noFill/>
          <a:ln>
            <a:noFill/>
          </a:ln>
        </p:spPr>
      </p:pic>
      <p:sp>
        <p:nvSpPr>
          <p:cNvPr id="12" name="object 12">
            <a:extLst>
              <a:ext uri="{FF2B5EF4-FFF2-40B4-BE49-F238E27FC236}">
                <a16:creationId xmlns:a16="http://schemas.microsoft.com/office/drawing/2014/main" id="{A38B4CF2-6CC2-2928-39F4-43F5E83996F6}"/>
              </a:ext>
            </a:extLst>
          </p:cNvPr>
          <p:cNvSpPr txBox="1"/>
          <p:nvPr/>
        </p:nvSpPr>
        <p:spPr>
          <a:xfrm>
            <a:off x="1103779" y="4292081"/>
            <a:ext cx="7244912" cy="4044372"/>
          </a:xfrm>
          <a:prstGeom prst="rect">
            <a:avLst/>
          </a:prstGeom>
        </p:spPr>
        <p:txBody>
          <a:bodyPr vert="horz" wrap="square" lIns="0" tIns="8250" rIns="0" bIns="0" rtlCol="0">
            <a:spAutoFit/>
          </a:bodyPr>
          <a:lstStyle/>
          <a:p>
            <a:pPr algn="just">
              <a:spcAft>
                <a:spcPts val="300"/>
              </a:spcAft>
            </a:pPr>
            <a:r>
              <a:rPr lang="en-GB" sz="1998" b="1" spc="-10" dirty="0">
                <a:solidFill>
                  <a:srgbClr val="FF5A63"/>
                </a:solidFill>
                <a:latin typeface="Arial"/>
                <a:cs typeface="Arial"/>
              </a:rPr>
              <a:t>Increased digital competence</a:t>
            </a:r>
            <a:endParaRPr lang="en-GB" sz="1998" b="1" dirty="0">
              <a:solidFill>
                <a:srgbClr val="FF5A63"/>
              </a:solidFill>
              <a:latin typeface="Arial"/>
              <a:cs typeface="Arial"/>
            </a:endParaRPr>
          </a:p>
          <a:p>
            <a:pPr algn="just">
              <a:spcAft>
                <a:spcPts val="1800"/>
              </a:spcAft>
            </a:pPr>
            <a:r>
              <a:rPr lang="en-GB" sz="1998" dirty="0">
                <a:latin typeface="Arial" panose="020B0604020202020204" pitchFamily="34" charset="0"/>
                <a:cs typeface="Arial" panose="020B0604020202020204" pitchFamily="34" charset="0"/>
              </a:rPr>
              <a:t>18 participants from 11 different organisations successfully completed the programme, gaining valuable digital skills.</a:t>
            </a:r>
          </a:p>
          <a:p>
            <a:pPr algn="just">
              <a:spcAft>
                <a:spcPts val="600"/>
              </a:spcAft>
            </a:pPr>
            <a:r>
              <a:rPr lang="en-GB" sz="1998" b="1" spc="-10" dirty="0">
                <a:solidFill>
                  <a:srgbClr val="FF5A63"/>
                </a:solidFill>
                <a:latin typeface="Arial"/>
                <a:cs typeface="Arial"/>
              </a:rPr>
              <a:t>Sustained engagement</a:t>
            </a:r>
            <a:endParaRPr lang="en-GB" sz="1998" b="1" dirty="0">
              <a:solidFill>
                <a:srgbClr val="FF5A63"/>
              </a:solidFill>
              <a:latin typeface="Arial"/>
              <a:cs typeface="Arial"/>
            </a:endParaRPr>
          </a:p>
          <a:p>
            <a:pPr algn="just">
              <a:spcAft>
                <a:spcPts val="1800"/>
              </a:spcAft>
            </a:pPr>
            <a:r>
              <a:rPr lang="en-GB" sz="1998" dirty="0">
                <a:latin typeface="Arial" panose="020B0604020202020204" pitchFamily="34" charset="0"/>
                <a:cs typeface="Arial" panose="020B0604020202020204" pitchFamily="34" charset="0"/>
              </a:rPr>
              <a:t>Out of the initial participants, five returned for additional services, indicating a high level of satisfaction and trust in the training.</a:t>
            </a:r>
          </a:p>
          <a:p>
            <a:pPr algn="just">
              <a:spcAft>
                <a:spcPts val="600"/>
              </a:spcAft>
            </a:pPr>
            <a:r>
              <a:rPr lang="en-GB" sz="1998" b="1" dirty="0">
                <a:solidFill>
                  <a:srgbClr val="FF5A63"/>
                </a:solidFill>
                <a:latin typeface="Arial" panose="020B0604020202020204" pitchFamily="34" charset="0"/>
                <a:cs typeface="Arial" panose="020B0604020202020204" pitchFamily="34" charset="0"/>
              </a:rPr>
              <a:t>Adoption of digital technologies</a:t>
            </a:r>
            <a:endParaRPr lang="en-GB" sz="1998" b="1" dirty="0">
              <a:solidFill>
                <a:srgbClr val="FF5A63"/>
              </a:solidFill>
              <a:latin typeface="Arial"/>
              <a:cs typeface="Arial"/>
            </a:endParaRPr>
          </a:p>
          <a:p>
            <a:pPr algn="just">
              <a:spcAft>
                <a:spcPts val="600"/>
              </a:spcAft>
            </a:pPr>
            <a:r>
              <a:rPr lang="en-GB" sz="1998" dirty="0">
                <a:latin typeface="Arial" panose="020B0604020202020204" pitchFamily="34" charset="0"/>
                <a:cs typeface="Arial" panose="020B0604020202020204" pitchFamily="34" charset="0"/>
              </a:rPr>
              <a:t>All 11 organisations expressed a commitment to implement digital technologies in their businesses after the training, highlighting the practical impact of the programme.</a:t>
            </a:r>
          </a:p>
        </p:txBody>
      </p:sp>
      <p:sp>
        <p:nvSpPr>
          <p:cNvPr id="5" name="object 30">
            <a:extLst>
              <a:ext uri="{FF2B5EF4-FFF2-40B4-BE49-F238E27FC236}">
                <a16:creationId xmlns:a16="http://schemas.microsoft.com/office/drawing/2014/main" id="{C4B7E6B0-4466-1C89-E625-B5FE53834778}"/>
              </a:ext>
            </a:extLst>
          </p:cNvPr>
          <p:cNvSpPr/>
          <p:nvPr/>
        </p:nvSpPr>
        <p:spPr>
          <a:xfrm>
            <a:off x="9041821" y="2845673"/>
            <a:ext cx="1291374" cy="123045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sz="1799" dirty="0"/>
          </a:p>
        </p:txBody>
      </p:sp>
      <p:pic>
        <p:nvPicPr>
          <p:cNvPr id="48" name="Graphic 47">
            <a:extLst>
              <a:ext uri="{FF2B5EF4-FFF2-40B4-BE49-F238E27FC236}">
                <a16:creationId xmlns:a16="http://schemas.microsoft.com/office/drawing/2014/main" id="{84CB1F47-7D97-3768-1558-35F33152C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0240" y="2956606"/>
            <a:ext cx="936203" cy="946163"/>
          </a:xfrm>
          <a:prstGeom prst="rect">
            <a:avLst/>
          </a:prstGeom>
        </p:spPr>
      </p:pic>
      <p:pic>
        <p:nvPicPr>
          <p:cNvPr id="8" name="Picture 7" descr="A blue cube on a black background&#10;&#10;Description automatically generated">
            <a:extLst>
              <a:ext uri="{FF2B5EF4-FFF2-40B4-BE49-F238E27FC236}">
                <a16:creationId xmlns:a16="http://schemas.microsoft.com/office/drawing/2014/main" id="{3651117A-B272-230F-54CA-781EC843D2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8380" y="9325740"/>
            <a:ext cx="852857" cy="802688"/>
          </a:xfrm>
          <a:prstGeom prst="rect">
            <a:avLst/>
          </a:prstGeom>
        </p:spPr>
      </p:pic>
      <p:sp>
        <p:nvSpPr>
          <p:cNvPr id="6" name="object 2">
            <a:extLst>
              <a:ext uri="{FF2B5EF4-FFF2-40B4-BE49-F238E27FC236}">
                <a16:creationId xmlns:a16="http://schemas.microsoft.com/office/drawing/2014/main" id="{BE277BC8-A6D0-3130-6FC5-B3A935A4A41E}"/>
              </a:ext>
            </a:extLst>
          </p:cNvPr>
          <p:cNvSpPr/>
          <p:nvPr/>
        </p:nvSpPr>
        <p:spPr>
          <a:xfrm>
            <a:off x="3959471" y="250782"/>
            <a:ext cx="15306469" cy="2096327"/>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sz="1799"/>
          </a:p>
        </p:txBody>
      </p:sp>
      <p:sp>
        <p:nvSpPr>
          <p:cNvPr id="14" name="CuadroTexto 13">
            <a:extLst>
              <a:ext uri="{FF2B5EF4-FFF2-40B4-BE49-F238E27FC236}">
                <a16:creationId xmlns:a16="http://schemas.microsoft.com/office/drawing/2014/main" id="{BE34ED42-3491-124C-8CE4-223001B9C406}"/>
              </a:ext>
            </a:extLst>
          </p:cNvPr>
          <p:cNvSpPr txBox="1"/>
          <p:nvPr/>
        </p:nvSpPr>
        <p:spPr>
          <a:xfrm>
            <a:off x="14870745" y="9690471"/>
            <a:ext cx="4391851" cy="307604"/>
          </a:xfrm>
          <a:prstGeom prst="rect">
            <a:avLst/>
          </a:prstGeom>
          <a:noFill/>
        </p:spPr>
        <p:txBody>
          <a:bodyPr wrap="square" rtlCol="0">
            <a:spAutoFit/>
          </a:bodyPr>
          <a:lstStyle/>
          <a:p>
            <a:r>
              <a:rPr lang="en-GB" sz="1399" dirty="0"/>
              <a:t>Images from the DI4 Lithuanian training </a:t>
            </a:r>
          </a:p>
        </p:txBody>
      </p:sp>
      <p:sp>
        <p:nvSpPr>
          <p:cNvPr id="11" name="object 30">
            <a:extLst>
              <a:ext uri="{FF2B5EF4-FFF2-40B4-BE49-F238E27FC236}">
                <a16:creationId xmlns:a16="http://schemas.microsoft.com/office/drawing/2014/main" id="{B9823A3F-7264-A4A1-5717-06D0071AA03C}"/>
              </a:ext>
            </a:extLst>
          </p:cNvPr>
          <p:cNvSpPr/>
          <p:nvPr/>
        </p:nvSpPr>
        <p:spPr>
          <a:xfrm>
            <a:off x="5641" y="203151"/>
            <a:ext cx="4103447" cy="2067095"/>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sz="1799" dirty="0"/>
          </a:p>
        </p:txBody>
      </p:sp>
      <p:sp>
        <p:nvSpPr>
          <p:cNvPr id="15" name="object 18">
            <a:extLst>
              <a:ext uri="{FF2B5EF4-FFF2-40B4-BE49-F238E27FC236}">
                <a16:creationId xmlns:a16="http://schemas.microsoft.com/office/drawing/2014/main" id="{00E4CB61-F934-787A-7523-A065F1FBDC4E}"/>
              </a:ext>
            </a:extLst>
          </p:cNvPr>
          <p:cNvSpPr txBox="1">
            <a:spLocks/>
          </p:cNvSpPr>
          <p:nvPr/>
        </p:nvSpPr>
        <p:spPr>
          <a:xfrm>
            <a:off x="225069" y="439347"/>
            <a:ext cx="3884019" cy="1673877"/>
          </a:xfrm>
          <a:prstGeom prst="rect">
            <a:avLst/>
          </a:prstGeom>
        </p:spPr>
        <p:txBody>
          <a:bodyPr vert="horz" wrap="square" lIns="0" tIns="12693" rIns="0" bIns="0" rtlCol="0">
            <a:spAutoFit/>
          </a:bodyPr>
          <a:lstStyle>
            <a:lvl1pPr>
              <a:defRPr sz="5000" b="1" i="0">
                <a:solidFill>
                  <a:srgbClr val="F7F6F1"/>
                </a:solidFill>
                <a:latin typeface="Arial"/>
                <a:ea typeface="+mj-ea"/>
                <a:cs typeface="Arial"/>
              </a:defRPr>
            </a:lvl1pPr>
          </a:lstStyle>
          <a:p>
            <a:pPr marL="12692" algn="ctr">
              <a:spcBef>
                <a:spcPts val="100"/>
              </a:spcBef>
            </a:pPr>
            <a:r>
              <a:rPr lang="en-US" sz="5397" dirty="0">
                <a:solidFill>
                  <a:srgbClr val="FFFEFB"/>
                </a:solidFill>
              </a:rPr>
              <a:t>Good practices</a:t>
            </a:r>
          </a:p>
        </p:txBody>
      </p:sp>
      <p:sp>
        <p:nvSpPr>
          <p:cNvPr id="17" name="TextBox 16">
            <a:extLst>
              <a:ext uri="{FF2B5EF4-FFF2-40B4-BE49-F238E27FC236}">
                <a16:creationId xmlns:a16="http://schemas.microsoft.com/office/drawing/2014/main" id="{C027A755-276D-02D7-C1A0-F90F6F4A2F5F}"/>
              </a:ext>
            </a:extLst>
          </p:cNvPr>
          <p:cNvSpPr txBox="1"/>
          <p:nvPr/>
        </p:nvSpPr>
        <p:spPr>
          <a:xfrm>
            <a:off x="9687507" y="4283075"/>
            <a:ext cx="4546670" cy="5535041"/>
          </a:xfrm>
          <a:prstGeom prst="rect">
            <a:avLst/>
          </a:prstGeom>
          <a:noFill/>
        </p:spPr>
        <p:txBody>
          <a:bodyPr wrap="square" rtlCol="0">
            <a:spAutoFit/>
          </a:bodyPr>
          <a:lstStyle/>
          <a:p>
            <a:pPr marL="285579" indent="-285579" algn="just">
              <a:lnSpc>
                <a:spcPct val="120000"/>
              </a:lnSpc>
              <a:spcAft>
                <a:spcPts val="1199"/>
              </a:spcAft>
              <a:buFont typeface="Wingdings" panose="05000000000000000000" pitchFamily="2" charset="2"/>
              <a:buChar char="ü"/>
            </a:pPr>
            <a:r>
              <a:rPr lang="en-GB" sz="1999" b="1" dirty="0">
                <a:solidFill>
                  <a:schemeClr val="bg2"/>
                </a:solidFill>
                <a:latin typeface="Arial" panose="020B0604020202020204" pitchFamily="34" charset="0"/>
                <a:cs typeface="Arial" panose="020B0604020202020204" pitchFamily="34" charset="0"/>
              </a:rPr>
              <a:t>Adaptability of the training: t</a:t>
            </a:r>
            <a:r>
              <a:rPr lang="en-GB" sz="1999" dirty="0">
                <a:solidFill>
                  <a:schemeClr val="bg2"/>
                </a:solidFill>
                <a:latin typeface="Arial" panose="020B0604020202020204" pitchFamily="34" charset="0"/>
                <a:cs typeface="Arial" panose="020B0604020202020204" pitchFamily="34" charset="0"/>
              </a:rPr>
              <a:t>he success of the programme was partly due to the adaptable nature of the content, which could be tailored to different company needs.</a:t>
            </a:r>
          </a:p>
          <a:p>
            <a:pPr marL="285579" indent="-285579" algn="just">
              <a:lnSpc>
                <a:spcPct val="120000"/>
              </a:lnSpc>
              <a:spcAft>
                <a:spcPts val="1199"/>
              </a:spcAft>
              <a:buFont typeface="Wingdings" panose="05000000000000000000" pitchFamily="2" charset="2"/>
              <a:buChar char="ü"/>
            </a:pPr>
            <a:r>
              <a:rPr lang="en-GB" sz="1999" b="1" dirty="0">
                <a:solidFill>
                  <a:schemeClr val="bg2"/>
                </a:solidFill>
                <a:latin typeface="Arial" panose="020B0604020202020204" pitchFamily="34" charset="0"/>
                <a:cs typeface="Arial" panose="020B0604020202020204" pitchFamily="34" charset="0"/>
              </a:rPr>
              <a:t>Importance of timing: </a:t>
            </a:r>
            <a:r>
              <a:rPr lang="en-GB" sz="1999" dirty="0">
                <a:solidFill>
                  <a:schemeClr val="bg2"/>
                </a:solidFill>
                <a:latin typeface="Arial" panose="020B0604020202020204" pitchFamily="34" charset="0"/>
                <a:cs typeface="Arial" panose="020B0604020202020204" pitchFamily="34" charset="0"/>
              </a:rPr>
              <a:t>offering the sessions at convenient times was essential to maximise participation.</a:t>
            </a:r>
          </a:p>
          <a:p>
            <a:pPr marL="285579" indent="-285579" algn="just">
              <a:lnSpc>
                <a:spcPct val="120000"/>
              </a:lnSpc>
              <a:spcAft>
                <a:spcPts val="1199"/>
              </a:spcAft>
              <a:buFont typeface="Wingdings" panose="05000000000000000000" pitchFamily="2" charset="2"/>
              <a:buChar char="ü"/>
            </a:pPr>
            <a:r>
              <a:rPr lang="en-GB" sz="1999" b="1" dirty="0">
                <a:solidFill>
                  <a:schemeClr val="bg2"/>
                </a:solidFill>
                <a:latin typeface="Arial" panose="020B0604020202020204" pitchFamily="34" charset="0"/>
                <a:cs typeface="Arial" panose="020B0604020202020204" pitchFamily="34" charset="0"/>
              </a:rPr>
              <a:t>Group size flexibility: </a:t>
            </a:r>
            <a:r>
              <a:rPr lang="en-GB" sz="1999" dirty="0">
                <a:solidFill>
                  <a:schemeClr val="bg2"/>
                </a:solidFill>
                <a:latin typeface="Arial" panose="020B0604020202020204" pitchFamily="34" charset="0"/>
                <a:cs typeface="Arial" panose="020B0604020202020204" pitchFamily="34" charset="0"/>
              </a:rPr>
              <a:t>adjusting the size of the training groups contributed to a more interactive and focused learning environment, enhancing participant engagement and retention of knowledge.</a:t>
            </a:r>
          </a:p>
        </p:txBody>
      </p:sp>
      <p:sp>
        <p:nvSpPr>
          <p:cNvPr id="13" name="Round Diagonal Corner of Rectangle 25">
            <a:extLst>
              <a:ext uri="{FF2B5EF4-FFF2-40B4-BE49-F238E27FC236}">
                <a16:creationId xmlns:a16="http://schemas.microsoft.com/office/drawing/2014/main" id="{78716ED1-1728-4530-8308-CF53B0A644D8}"/>
              </a:ext>
            </a:extLst>
          </p:cNvPr>
          <p:cNvSpPr/>
          <p:nvPr/>
        </p:nvSpPr>
        <p:spPr>
          <a:xfrm>
            <a:off x="816856" y="8356689"/>
            <a:ext cx="7818759" cy="1562791"/>
          </a:xfrm>
          <a:prstGeom prst="round2DiagRect">
            <a:avLst>
              <a:gd name="adj1" fmla="val 41188"/>
              <a:gd name="adj2" fmla="val 0"/>
            </a:avLst>
          </a:prstGeom>
          <a:solidFill>
            <a:schemeClr val="accent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19" name="TextBox 18">
            <a:extLst>
              <a:ext uri="{FF2B5EF4-FFF2-40B4-BE49-F238E27FC236}">
                <a16:creationId xmlns:a16="http://schemas.microsoft.com/office/drawing/2014/main" id="{3D76756B-C53C-1586-FC44-0DF4C8EA3E2B}"/>
              </a:ext>
            </a:extLst>
          </p:cNvPr>
          <p:cNvSpPr txBox="1"/>
          <p:nvPr/>
        </p:nvSpPr>
        <p:spPr>
          <a:xfrm>
            <a:off x="947588" y="8530966"/>
            <a:ext cx="7450344" cy="1276760"/>
          </a:xfrm>
          <a:prstGeom prst="rect">
            <a:avLst/>
          </a:prstGeom>
          <a:noFill/>
        </p:spPr>
        <p:txBody>
          <a:bodyPr wrap="square" rtlCol="0">
            <a:spAutoFit/>
          </a:bodyPr>
          <a:lstStyle/>
          <a:p>
            <a:pPr marL="185627" indent="-185627" algn="just">
              <a:spcAft>
                <a:spcPts val="600"/>
              </a:spcAft>
              <a:buFont typeface="Arial" panose="020B0604020202020204" pitchFamily="34" charset="0"/>
              <a:buChar char="•"/>
            </a:pPr>
            <a:r>
              <a:rPr lang="en-GB" sz="1799" b="1" dirty="0">
                <a:solidFill>
                  <a:schemeClr val="bg2"/>
                </a:solidFill>
                <a:latin typeface="Arial" panose="020B0604020202020204" pitchFamily="34" charset="0"/>
                <a:cs typeface="Arial" panose="020B0604020202020204" pitchFamily="34" charset="0"/>
              </a:rPr>
              <a:t>18 participants trained </a:t>
            </a:r>
            <a:r>
              <a:rPr lang="en-GB" sz="1799" dirty="0">
                <a:solidFill>
                  <a:schemeClr val="bg2"/>
                </a:solidFill>
                <a:latin typeface="Arial" panose="020B0604020202020204" pitchFamily="34" charset="0"/>
                <a:cs typeface="Arial" panose="020B0604020202020204" pitchFamily="34" charset="0"/>
              </a:rPr>
              <a:t>across 11 organisations</a:t>
            </a:r>
          </a:p>
          <a:p>
            <a:pPr marL="185627" indent="-185627" algn="just">
              <a:spcAft>
                <a:spcPts val="600"/>
              </a:spcAft>
              <a:buFont typeface="Arial" panose="020B0604020202020204" pitchFamily="34" charset="0"/>
              <a:buChar char="•"/>
            </a:pPr>
            <a:r>
              <a:rPr lang="en-GB" sz="1799" b="1" dirty="0">
                <a:solidFill>
                  <a:schemeClr val="bg2"/>
                </a:solidFill>
                <a:latin typeface="Arial" panose="020B0604020202020204" pitchFamily="34" charset="0"/>
                <a:cs typeface="Arial" panose="020B0604020202020204" pitchFamily="34" charset="0"/>
              </a:rPr>
              <a:t>100% of organisations </a:t>
            </a:r>
            <a:r>
              <a:rPr lang="en-GB" sz="1799" dirty="0">
                <a:solidFill>
                  <a:schemeClr val="bg2"/>
                </a:solidFill>
                <a:latin typeface="Arial" panose="020B0604020202020204" pitchFamily="34" charset="0"/>
                <a:cs typeface="Arial" panose="020B0604020202020204" pitchFamily="34" charset="0"/>
              </a:rPr>
              <a:t>planned to implement digital technologies after completing the training, showing the direct influence of </a:t>
            </a:r>
            <a:r>
              <a:rPr lang="en-GB" sz="1799">
                <a:solidFill>
                  <a:schemeClr val="bg2"/>
                </a:solidFill>
                <a:latin typeface="Arial" panose="020B0604020202020204" pitchFamily="34" charset="0"/>
                <a:cs typeface="Arial" panose="020B0604020202020204" pitchFamily="34" charset="0"/>
              </a:rPr>
              <a:t>the programme </a:t>
            </a:r>
            <a:r>
              <a:rPr lang="en-GB" sz="1799" dirty="0">
                <a:solidFill>
                  <a:schemeClr val="bg2"/>
                </a:solidFill>
                <a:latin typeface="Arial" panose="020B0604020202020204" pitchFamily="34" charset="0"/>
                <a:cs typeface="Arial" panose="020B0604020202020204" pitchFamily="34" charset="0"/>
              </a:rPr>
              <a:t>on digital adoption.</a:t>
            </a:r>
            <a:endParaRPr lang="en-US" sz="1799" dirty="0">
              <a:solidFill>
                <a:schemeClr val="bg2"/>
              </a:solidFill>
              <a:latin typeface="Arial" panose="020B0604020202020204" pitchFamily="34" charset="0"/>
              <a:cs typeface="Arial" panose="020B0604020202020204" pitchFamily="34" charset="0"/>
            </a:endParaRPr>
          </a:p>
        </p:txBody>
      </p:sp>
      <p:sp>
        <p:nvSpPr>
          <p:cNvPr id="7" name="CuadroTexto 9">
            <a:extLst>
              <a:ext uri="{FF2B5EF4-FFF2-40B4-BE49-F238E27FC236}">
                <a16:creationId xmlns:a16="http://schemas.microsoft.com/office/drawing/2014/main" id="{17AE1D49-231D-E202-F020-BC1F8D71CE84}"/>
              </a:ext>
            </a:extLst>
          </p:cNvPr>
          <p:cNvSpPr txBox="1"/>
          <p:nvPr/>
        </p:nvSpPr>
        <p:spPr>
          <a:xfrm>
            <a:off x="4256083" y="408626"/>
            <a:ext cx="14786246" cy="1754326"/>
          </a:xfrm>
          <a:prstGeom prst="rect">
            <a:avLst/>
          </a:prstGeom>
          <a:noFill/>
        </p:spPr>
        <p:txBody>
          <a:bodyPr wrap="square">
            <a:spAutoFit/>
          </a:bodyPr>
          <a:lstStyle/>
          <a:p>
            <a:r>
              <a:rPr lang="en-GB" sz="5400" b="1" dirty="0">
                <a:solidFill>
                  <a:schemeClr val="accent1"/>
                </a:solidFill>
                <a:latin typeface="arial" panose="020B0604020202020204" pitchFamily="34" charset="0"/>
                <a:cs typeface="Arial"/>
                <a:hlinkClick r:id="rId10">
                  <a:extLst>
                    <a:ext uri="{A12FA001-AC4F-418D-AE19-62706E023703}">
                      <ahyp:hlinkClr xmlns:ahyp="http://schemas.microsoft.com/office/drawing/2018/hyperlinkcolor" val="tx"/>
                    </a:ext>
                  </a:extLst>
                </a:hlinkClick>
              </a:rPr>
              <a:t>Empowering manufacturing SMEs with cutting-edge digital skills </a:t>
            </a:r>
            <a:endParaRPr lang="en-US" sz="5400" b="1" dirty="0">
              <a:solidFill>
                <a:schemeClr val="accent1"/>
              </a:solidFill>
              <a:latin typeface="Arial"/>
              <a:cs typeface="Arial"/>
            </a:endParaRPr>
          </a:p>
        </p:txBody>
      </p:sp>
      <p:pic>
        <p:nvPicPr>
          <p:cNvPr id="9" name="Picture 8">
            <a:extLst>
              <a:ext uri="{FF2B5EF4-FFF2-40B4-BE49-F238E27FC236}">
                <a16:creationId xmlns:a16="http://schemas.microsoft.com/office/drawing/2014/main" id="{9B7AEAE4-ECF9-B631-CC5B-147825C0A7EC}"/>
              </a:ext>
            </a:extLst>
          </p:cNvPr>
          <p:cNvPicPr>
            <a:picLocks noChangeAspect="1"/>
          </p:cNvPicPr>
          <p:nvPr/>
        </p:nvPicPr>
        <p:blipFill>
          <a:blip r:embed="rId11"/>
          <a:srcRect l="9439"/>
          <a:stretch/>
        </p:blipFill>
        <p:spPr>
          <a:xfrm>
            <a:off x="14734515" y="2950529"/>
            <a:ext cx="4552729" cy="3459966"/>
          </a:xfrm>
          <a:prstGeom prst="rect">
            <a:avLst/>
          </a:prstGeom>
        </p:spPr>
      </p:pic>
      <p:pic>
        <p:nvPicPr>
          <p:cNvPr id="10" name="Picture 9">
            <a:extLst>
              <a:ext uri="{FF2B5EF4-FFF2-40B4-BE49-F238E27FC236}">
                <a16:creationId xmlns:a16="http://schemas.microsoft.com/office/drawing/2014/main" id="{337C7C27-4DC3-E841-011F-5055FFD4E485}"/>
              </a:ext>
            </a:extLst>
          </p:cNvPr>
          <p:cNvPicPr>
            <a:picLocks noChangeAspect="1"/>
          </p:cNvPicPr>
          <p:nvPr/>
        </p:nvPicPr>
        <p:blipFill>
          <a:blip r:embed="rId12"/>
          <a:srcRect l="9439" b="7121"/>
          <a:stretch/>
        </p:blipFill>
        <p:spPr>
          <a:xfrm>
            <a:off x="14748947" y="6481208"/>
            <a:ext cx="4552729" cy="3193428"/>
          </a:xfrm>
          <a:prstGeom prst="rect">
            <a:avLst/>
          </a:prstGeom>
        </p:spPr>
      </p:pic>
    </p:spTree>
    <p:extLst>
      <p:ext uri="{BB962C8B-B14F-4D97-AF65-F5344CB8AC3E}">
        <p14:creationId xmlns:p14="http://schemas.microsoft.com/office/powerpoint/2010/main" val="2697660463"/>
      </p:ext>
    </p:extLst>
  </p:cSld>
  <p:clrMapOvr>
    <a:masterClrMapping/>
  </p:clrMapOvr>
</p:sld>
</file>

<file path=ppt/theme/theme1.xml><?xml version="1.0" encoding="utf-8"?>
<a:theme xmlns:a="http://schemas.openxmlformats.org/drawingml/2006/main" name="Blue Background">
  <a:themeElements>
    <a:clrScheme name="Custom 3">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41914B"/>
      </a:accent5>
      <a:accent6>
        <a:srgbClr val="40904A"/>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4" ma:contentTypeDescription="Create a new document." ma:contentTypeScope="" ma:versionID="bf630384de231048c4533b60d202e260">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351ba19db5882f2f92b1f808cc7c8d37"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C816D-FD5D-4E38-A8F5-9437607A4DFF}">
  <ds:schemaRef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604b4288-15a6-4b36-801c-a9875e40b072"/>
    <ds:schemaRef ds:uri="fb6c068c-bc2d-4620-b517-6a4d82a7e161"/>
  </ds:schemaRefs>
</ds:datastoreItem>
</file>

<file path=customXml/itemProps2.xml><?xml version="1.0" encoding="utf-8"?>
<ds:datastoreItem xmlns:ds="http://schemas.openxmlformats.org/officeDocument/2006/customXml" ds:itemID="{C42EFBA3-861A-41A5-AE76-701AF4B0B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c068c-bc2d-4620-b517-6a4d82a7e161"/>
    <ds:schemaRef ds:uri="604b4288-15a6-4b36-801c-a9875e40b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ABB390-BC27-4D5B-8DEB-8804567FF4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8887</TotalTime>
  <Words>1050</Words>
  <Application>Microsoft Office PowerPoint</Application>
  <PresentationFormat>Custom</PresentationFormat>
  <Paragraphs>110</Paragraphs>
  <Slides>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EC Square Sans Cond Pro</vt:lpstr>
      <vt:lpstr>Calibri</vt:lpstr>
      <vt:lpstr>Arial</vt:lpstr>
      <vt:lpstr>EC Square Sans Pro</vt:lpstr>
      <vt:lpstr>Wingdings</vt:lpstr>
      <vt:lpstr>Blue Background</vt:lpstr>
      <vt:lpstr>Image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Christina Stamouli</dc:creator>
  <cp:keywords/>
  <dc:description/>
  <cp:lastModifiedBy>GKOURMA Adriana</cp:lastModifiedBy>
  <cp:revision>97</cp:revision>
  <dcterms:created xsi:type="dcterms:W3CDTF">2022-09-13T15:48:24Z</dcterms:created>
  <dcterms:modified xsi:type="dcterms:W3CDTF">2025-04-07T08:03:39Z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