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59" r:id="rId5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228" userDrawn="1">
          <p15:clr>
            <a:srgbClr val="A4A3A4"/>
          </p15:clr>
        </p15:guide>
        <p15:guide id="2" pos="6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63"/>
    <a:srgbClr val="0064FF"/>
    <a:srgbClr val="FFFEFB"/>
    <a:srgbClr val="419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6" autoAdjust="0"/>
  </p:normalViewPr>
  <p:slideViewPr>
    <p:cSldViewPr>
      <p:cViewPr varScale="1">
        <p:scale>
          <a:sx n="64" d="100"/>
          <a:sy n="64" d="100"/>
        </p:scale>
        <p:origin x="774" y="84"/>
      </p:cViewPr>
      <p:guideLst>
        <p:guide orient="horz" pos="3228"/>
        <p:guide pos="65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830F5608-10D7-46B1-B9CC-4B7A0CCA4017}"/>
    <pc:docChg chg="modSld">
      <pc:chgData name="MCSHANE Monica" userId="34252f48-7702-4a6b-8f91-2588f7229e6f" providerId="ADAL" clId="{830F5608-10D7-46B1-B9CC-4B7A0CCA4017}" dt="2025-03-28T13:45:07.585" v="10" actId="20577"/>
      <pc:docMkLst>
        <pc:docMk/>
      </pc:docMkLst>
      <pc:sldChg chg="modSp mod">
        <pc:chgData name="MCSHANE Monica" userId="34252f48-7702-4a6b-8f91-2588f7229e6f" providerId="ADAL" clId="{830F5608-10D7-46B1-B9CC-4B7A0CCA4017}" dt="2025-03-26T15:32:05.678" v="4" actId="20577"/>
        <pc:sldMkLst>
          <pc:docMk/>
          <pc:sldMk cId="0" sldId="257"/>
        </pc:sldMkLst>
        <pc:spChg chg="mod">
          <ac:chgData name="MCSHANE Monica" userId="34252f48-7702-4a6b-8f91-2588f7229e6f" providerId="ADAL" clId="{830F5608-10D7-46B1-B9CC-4B7A0CCA4017}" dt="2025-03-26T15:32:05.678" v="4" actId="20577"/>
          <ac:spMkLst>
            <pc:docMk/>
            <pc:sldMk cId="0" sldId="257"/>
            <ac:spMk id="31" creationId="{00000000-0000-0000-0000-000000000000}"/>
          </ac:spMkLst>
        </pc:spChg>
      </pc:sldChg>
      <pc:sldChg chg="modSp mod">
        <pc:chgData name="MCSHANE Monica" userId="34252f48-7702-4a6b-8f91-2588f7229e6f" providerId="ADAL" clId="{830F5608-10D7-46B1-B9CC-4B7A0CCA4017}" dt="2025-03-28T13:45:07.585" v="10" actId="20577"/>
        <pc:sldMkLst>
          <pc:docMk/>
          <pc:sldMk cId="0" sldId="259"/>
        </pc:sldMkLst>
        <pc:spChg chg="mod">
          <ac:chgData name="MCSHANE Monica" userId="34252f48-7702-4a6b-8f91-2588f7229e6f" providerId="ADAL" clId="{830F5608-10D7-46B1-B9CC-4B7A0CCA4017}" dt="2025-03-28T13:45:07.585" v="10" actId="20577"/>
          <ac:spMkLst>
            <pc:docMk/>
            <pc:sldMk cId="0" sldId="259"/>
            <ac:spMk id="10" creationId="{CB9B33CB-551A-1882-8074-08AC8A5028A2}"/>
          </ac:spMkLst>
        </pc:spChg>
        <pc:spChg chg="mod">
          <ac:chgData name="MCSHANE Monica" userId="34252f48-7702-4a6b-8f91-2588f7229e6f" providerId="ADAL" clId="{830F5608-10D7-46B1-B9CC-4B7A0CCA4017}" dt="2025-03-26T15:29:10.477" v="2" actId="20577"/>
          <ac:spMkLst>
            <pc:docMk/>
            <pc:sldMk cId="0" sldId="259"/>
            <ac:spMk id="16" creationId="{00000000-0000-0000-0000-000000000000}"/>
          </ac:spMkLst>
        </pc:spChg>
        <pc:spChg chg="mod">
          <ac:chgData name="MCSHANE Monica" userId="34252f48-7702-4a6b-8f91-2588f7229e6f" providerId="ADAL" clId="{830F5608-10D7-46B1-B9CC-4B7A0CCA4017}" dt="2025-03-28T13:44:49.473" v="8" actId="20577"/>
          <ac:spMkLst>
            <pc:docMk/>
            <pc:sldMk cId="0" sldId="259"/>
            <ac:spMk id="18" creationId="{7050D67D-03A6-BCEB-D60A-4B2F5E53C55E}"/>
          </ac:spMkLst>
        </pc:spChg>
      </pc:sldChg>
      <pc:sldChg chg="modSp mod">
        <pc:chgData name="MCSHANE Monica" userId="34252f48-7702-4a6b-8f91-2588f7229e6f" providerId="ADAL" clId="{830F5608-10D7-46B1-B9CC-4B7A0CCA4017}" dt="2025-03-26T15:29:30.393" v="3" actId="20577"/>
        <pc:sldMkLst>
          <pc:docMk/>
          <pc:sldMk cId="304213165" sldId="262"/>
        </pc:sldMkLst>
        <pc:spChg chg="mod">
          <ac:chgData name="MCSHANE Monica" userId="34252f48-7702-4a6b-8f91-2588f7229e6f" providerId="ADAL" clId="{830F5608-10D7-46B1-B9CC-4B7A0CCA4017}" dt="2025-03-26T15:29:30.393" v="3" actId="20577"/>
          <ac:spMkLst>
            <pc:docMk/>
            <pc:sldMk cId="304213165" sldId="262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uropean-digital-innovation-hubs.ec.europa.eu/edih-catalogue/l-dih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hyperlink" Target="https://european-digital-innovation-hubs.ec.europa.eu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A red white and blue flag&#10;&#10;Description automatically generated">
            <a:extLst>
              <a:ext uri="{FF2B5EF4-FFF2-40B4-BE49-F238E27FC236}">
                <a16:creationId xmlns:a16="http://schemas.microsoft.com/office/drawing/2014/main" id="{AA0A0675-3CD8-CC42-3153-B09322DE7E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1" t="12403" r="7575" b="12191"/>
          <a:stretch/>
        </p:blipFill>
        <p:spPr>
          <a:xfrm>
            <a:off x="533025" y="1557363"/>
            <a:ext cx="1831523" cy="1085850"/>
          </a:xfrm>
          <a:prstGeom prst="rect">
            <a:avLst/>
          </a:prstGeom>
          <a:ln>
            <a:solidFill>
              <a:srgbClr val="0068FF"/>
            </a:solidFill>
          </a:ln>
        </p:spPr>
      </p:pic>
      <p:pic>
        <p:nvPicPr>
          <p:cNvPr id="21" name="Picture Placeholder 5" descr="A picture containing map, text, atlas&#10;&#10;Description automatically generated">
            <a:extLst>
              <a:ext uri="{FF2B5EF4-FFF2-40B4-BE49-F238E27FC236}">
                <a16:creationId xmlns:a16="http://schemas.microsoft.com/office/drawing/2014/main" id="{9108AC48-0D99-923A-159D-533D941DC8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43" b="-9243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875D3BA-F0E3-3E4A-0033-285476AA1515}"/>
              </a:ext>
            </a:extLst>
          </p:cNvPr>
          <p:cNvGrpSpPr/>
          <p:nvPr/>
        </p:nvGrpSpPr>
        <p:grpSpPr>
          <a:xfrm>
            <a:off x="14036262" y="6399335"/>
            <a:ext cx="612000" cy="612000"/>
            <a:chOff x="5626875" y="7765997"/>
            <a:chExt cx="341671" cy="356347"/>
          </a:xfrm>
        </p:grpSpPr>
        <p:sp>
          <p:nvSpPr>
            <p:cNvPr id="33" name="Teardrop 32">
              <a:extLst>
                <a:ext uri="{FF2B5EF4-FFF2-40B4-BE49-F238E27FC236}">
                  <a16:creationId xmlns:a16="http://schemas.microsoft.com/office/drawing/2014/main" id="{602E99B5-E340-CC0A-DEC5-721EFC07A35A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B6040F0-FC25-8526-0D86-CE8951D0E509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</a:t>
              </a:r>
            </a:p>
          </p:txBody>
        </p:sp>
      </p:grpSp>
      <p:sp>
        <p:nvSpPr>
          <p:cNvPr id="3" name="Round Diagonal Corner of Rectangle 69">
            <a:extLst>
              <a:ext uri="{FF2B5EF4-FFF2-40B4-BE49-F238E27FC236}">
                <a16:creationId xmlns:a16="http://schemas.microsoft.com/office/drawing/2014/main" id="{F6F107DD-F3DD-07D1-DF37-FC20F8C1394F}"/>
              </a:ext>
            </a:extLst>
          </p:cNvPr>
          <p:cNvSpPr/>
          <p:nvPr/>
        </p:nvSpPr>
        <p:spPr>
          <a:xfrm>
            <a:off x="524680" y="3216275"/>
            <a:ext cx="9521389" cy="1337554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5A4289-AE44-FFBD-555A-0000B1DC044E}"/>
              </a:ext>
            </a:extLst>
          </p:cNvPr>
          <p:cNvSpPr txBox="1"/>
          <p:nvPr/>
        </p:nvSpPr>
        <p:spPr>
          <a:xfrm>
            <a:off x="2558516" y="3490244"/>
            <a:ext cx="5242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*</a:t>
            </a:r>
            <a:r>
              <a:rPr lang="en-GR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endParaRPr lang="en-GR" sz="44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645BA4-6C8E-0FEA-49AE-9B3833CA0D7B}"/>
              </a:ext>
            </a:extLst>
          </p:cNvPr>
          <p:cNvSpPr/>
          <p:nvPr/>
        </p:nvSpPr>
        <p:spPr>
          <a:xfrm>
            <a:off x="6318250" y="3657173"/>
            <a:ext cx="818127" cy="4957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0" y="1180083"/>
            <a:ext cx="8080439" cy="164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600" b="0" spc="-10" dirty="0">
                <a:solidFill>
                  <a:srgbClr val="FF5A63"/>
                </a:solidFill>
              </a:rPr>
              <a:t>Luxembourg</a:t>
            </a:r>
            <a:endParaRPr sz="106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1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11" y="3305556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1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048" y="3218247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659335" y="5287771"/>
            <a:ext cx="729676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>
                <a:solidFill>
                  <a:srgbClr val="0064FF"/>
                </a:solidFill>
                <a:latin typeface="Arial"/>
                <a:cs typeface="Arial"/>
              </a:rPr>
              <a:t>EDIH</a:t>
            </a:r>
            <a:r>
              <a:rPr lang="en-US" sz="5400" b="1">
                <a:solidFill>
                  <a:srgbClr val="0064FF"/>
                </a:solidFill>
                <a:latin typeface="Arial"/>
                <a:cs typeface="Arial"/>
              </a:rPr>
              <a:t>s</a:t>
            </a:r>
            <a:r>
              <a:rPr sz="5400" b="1" spc="-4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Luxembourg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40"/>
            <a:ext cx="629806" cy="329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500A0180-30EF-E576-8D0B-654CD831E797}"/>
              </a:ext>
            </a:extLst>
          </p:cNvPr>
          <p:cNvSpPr/>
          <p:nvPr/>
        </p:nvSpPr>
        <p:spPr>
          <a:xfrm>
            <a:off x="613253" y="6799386"/>
            <a:ext cx="9420396" cy="1347126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3">
            <a:extLst>
              <a:ext uri="{FF2B5EF4-FFF2-40B4-BE49-F238E27FC236}">
                <a16:creationId xmlns:a16="http://schemas.microsoft.com/office/drawing/2014/main" id="{2ED5B11C-BFC5-0EF8-5EE5-14F62D7326FB}"/>
              </a:ext>
            </a:extLst>
          </p:cNvPr>
          <p:cNvSpPr/>
          <p:nvPr/>
        </p:nvSpPr>
        <p:spPr>
          <a:xfrm flipV="1">
            <a:off x="613253" y="6736337"/>
            <a:ext cx="9420396" cy="51069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3">
            <a:extLst>
              <a:ext uri="{FF2B5EF4-FFF2-40B4-BE49-F238E27FC236}">
                <a16:creationId xmlns:a16="http://schemas.microsoft.com/office/drawing/2014/main" id="{64DBDFF8-AE37-D7F9-8E6E-A7698CEFCB1A}"/>
              </a:ext>
            </a:extLst>
          </p:cNvPr>
          <p:cNvSpPr txBox="1"/>
          <p:nvPr/>
        </p:nvSpPr>
        <p:spPr>
          <a:xfrm>
            <a:off x="738372" y="7329736"/>
            <a:ext cx="9541947" cy="286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7100"/>
              </a:lnSpc>
              <a:spcBef>
                <a:spcPts val="90"/>
              </a:spcBef>
            </a:pPr>
            <a:r>
              <a:rPr lang="en-US" sz="1800" dirty="0">
                <a:latin typeface="Arial"/>
                <a:cs typeface="Arial"/>
              </a:rPr>
              <a:t>Contributes to the manufacturing and processing sector.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of Rectangle 31">
            <a:extLst>
              <a:ext uri="{FF2B5EF4-FFF2-40B4-BE49-F238E27FC236}">
                <a16:creationId xmlns:a16="http://schemas.microsoft.com/office/drawing/2014/main" id="{017D0268-C633-9A0D-E970-5FEDC93775B1}"/>
              </a:ext>
            </a:extLst>
          </p:cNvPr>
          <p:cNvSpPr/>
          <p:nvPr/>
        </p:nvSpPr>
        <p:spPr>
          <a:xfrm>
            <a:off x="7753446" y="3844702"/>
            <a:ext cx="4428965" cy="3221183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8" name="Round Diagonal Corner of Rectangle 9">
            <a:extLst>
              <a:ext uri="{FF2B5EF4-FFF2-40B4-BE49-F238E27FC236}">
                <a16:creationId xmlns:a16="http://schemas.microsoft.com/office/drawing/2014/main" id="{7ACF42DE-A0B7-8110-C8CD-7877C9803083}"/>
              </a:ext>
            </a:extLst>
          </p:cNvPr>
          <p:cNvSpPr/>
          <p:nvPr/>
        </p:nvSpPr>
        <p:spPr>
          <a:xfrm>
            <a:off x="7749240" y="6496050"/>
            <a:ext cx="4428963" cy="739710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L-DIH</a:t>
            </a:r>
          </a:p>
        </p:txBody>
      </p:sp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5400" dirty="0">
                <a:solidFill>
                  <a:srgbClr val="FF5A63"/>
                </a:solidFill>
              </a:rPr>
              <a:t>Network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overview: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1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member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1</a:t>
            </a:r>
            <a:r>
              <a:rPr lang="en-US" sz="5400" spc="-30" dirty="0">
                <a:solidFill>
                  <a:srgbClr val="0064FF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EDIH</a:t>
            </a:r>
            <a:endParaRPr sz="5400" dirty="0"/>
          </a:p>
        </p:txBody>
      </p:sp>
      <p:pic>
        <p:nvPicPr>
          <p:cNvPr id="5" name="object 25">
            <a:extLst>
              <a:ext uri="{FF2B5EF4-FFF2-40B4-BE49-F238E27FC236}">
                <a16:creationId xmlns:a16="http://schemas.microsoft.com/office/drawing/2014/main" id="{34526C2C-1525-C33C-395D-7F3439DCBF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5229" y="3371850"/>
            <a:ext cx="3639421" cy="3639421"/>
          </a:xfrm>
          <a:prstGeom prst="rect">
            <a:avLst/>
          </a:prstGeom>
        </p:spPr>
      </p:pic>
      <p:sp>
        <p:nvSpPr>
          <p:cNvPr id="6" name="object 17">
            <a:hlinkClick r:id="rId4"/>
            <a:extLst>
              <a:ext uri="{FF2B5EF4-FFF2-40B4-BE49-F238E27FC236}">
                <a16:creationId xmlns:a16="http://schemas.microsoft.com/office/drawing/2014/main" id="{D1CAA025-EB58-9C25-2019-B46487EEB6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53446" y="3844703"/>
            <a:ext cx="4424757" cy="3391058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559582" y="3156439"/>
            <a:ext cx="2071210" cy="2172213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9120" y="1379864"/>
            <a:ext cx="8244850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218538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 dirty="0"/>
          </a:p>
        </p:txBody>
      </p:sp>
      <p:sp>
        <p:nvSpPr>
          <p:cNvPr id="15" name="object 15"/>
          <p:cNvSpPr/>
          <p:nvPr/>
        </p:nvSpPr>
        <p:spPr>
          <a:xfrm>
            <a:off x="1670050" y="3143250"/>
            <a:ext cx="8081009" cy="2115775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426787" y="3704508"/>
            <a:ext cx="7025435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Covers a spectrum of key technologies, with special focus on high-performance computing and cybersecurity to make L-DIH a thriving agent on both areas.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089482" y="1562083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spc="130" dirty="0">
                <a:solidFill>
                  <a:srgbClr val="F7F6F1"/>
                </a:solidFill>
                <a:latin typeface="Arial"/>
                <a:cs typeface="Arial"/>
              </a:rPr>
              <a:t>3</a:t>
            </a:r>
            <a:r>
              <a:rPr sz="6000" b="1" spc="13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6561135" y="10429158"/>
            <a:ext cx="698182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https://european-digital-innovation-hubs.ec.europa.eu/home</a:t>
            </a:r>
            <a:r>
              <a:rPr lang="es-ES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</a:rPr>
              <a:t> </a:t>
            </a:r>
            <a:endParaRPr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49" y="1432711"/>
            <a:ext cx="45719" cy="8416139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37636" y="1660254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41" name="object 41"/>
          <p:cNvSpPr/>
          <p:nvPr/>
        </p:nvSpPr>
        <p:spPr>
          <a:xfrm>
            <a:off x="2056421" y="3309433"/>
            <a:ext cx="69376" cy="1830428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A66F8392-2687-17B8-69B2-AF757E79F79D}"/>
              </a:ext>
            </a:extLst>
          </p:cNvPr>
          <p:cNvSpPr/>
          <p:nvPr/>
        </p:nvSpPr>
        <p:spPr>
          <a:xfrm>
            <a:off x="10336181" y="3159597"/>
            <a:ext cx="2068514" cy="2169385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D15BBBB3-57EA-1EC9-AF59-036FDF097FE0}"/>
              </a:ext>
            </a:extLst>
          </p:cNvPr>
          <p:cNvSpPr/>
          <p:nvPr/>
        </p:nvSpPr>
        <p:spPr>
          <a:xfrm>
            <a:off x="10446649" y="3146407"/>
            <a:ext cx="8081009" cy="2115775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CB9B33CB-551A-1882-8074-08AC8A5028A2}"/>
              </a:ext>
            </a:extLst>
          </p:cNvPr>
          <p:cNvSpPr txBox="1"/>
          <p:nvPr/>
        </p:nvSpPr>
        <p:spPr>
          <a:xfrm>
            <a:off x="11203386" y="3295650"/>
            <a:ext cx="7078264" cy="18072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Offers ecosystem building, field trials, finance, innovation management, </a:t>
            </a:r>
            <a:r>
              <a:rPr lang="en-US" sz="2200">
                <a:latin typeface="Arial"/>
                <a:cs typeface="Arial"/>
              </a:rPr>
              <a:t>SME </a:t>
            </a:r>
            <a:r>
              <a:rPr lang="en-US" sz="2200" dirty="0">
                <a:latin typeface="Arial"/>
                <a:cs typeface="Arial"/>
              </a:rPr>
              <a:t>s</a:t>
            </a:r>
            <a:r>
              <a:rPr lang="en-US" sz="2200">
                <a:latin typeface="Arial"/>
                <a:cs typeface="Arial"/>
              </a:rPr>
              <a:t>upport</a:t>
            </a:r>
            <a:r>
              <a:rPr lang="en-US" sz="2200" dirty="0">
                <a:latin typeface="Arial"/>
                <a:cs typeface="Arial"/>
              </a:rPr>
              <a:t>, and vocational training, highlighting their dedication to fostering innovation, business development, and skill enhancement within the ecosystem.</a:t>
            </a:r>
          </a:p>
        </p:txBody>
      </p:sp>
      <p:sp>
        <p:nvSpPr>
          <p:cNvPr id="11" name="object 41">
            <a:extLst>
              <a:ext uri="{FF2B5EF4-FFF2-40B4-BE49-F238E27FC236}">
                <a16:creationId xmlns:a16="http://schemas.microsoft.com/office/drawing/2014/main" id="{5488504B-2363-1B2E-B8AA-A98C2BD04B7D}"/>
              </a:ext>
            </a:extLst>
          </p:cNvPr>
          <p:cNvSpPr/>
          <p:nvPr/>
        </p:nvSpPr>
        <p:spPr>
          <a:xfrm>
            <a:off x="10833020" y="3312590"/>
            <a:ext cx="69376" cy="1830428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50B1262B-2B89-6249-F69E-2CB9B07B2224}"/>
              </a:ext>
            </a:extLst>
          </p:cNvPr>
          <p:cNvSpPr/>
          <p:nvPr/>
        </p:nvSpPr>
        <p:spPr>
          <a:xfrm>
            <a:off x="10398758" y="5786318"/>
            <a:ext cx="2068514" cy="2055939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76828B3B-1AAE-5CB6-74F8-7FE96C7F174C}"/>
              </a:ext>
            </a:extLst>
          </p:cNvPr>
          <p:cNvSpPr/>
          <p:nvPr/>
        </p:nvSpPr>
        <p:spPr>
          <a:xfrm>
            <a:off x="10509226" y="5773128"/>
            <a:ext cx="8081009" cy="2005132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4" name="object 16">
            <a:extLst>
              <a:ext uri="{FF2B5EF4-FFF2-40B4-BE49-F238E27FC236}">
                <a16:creationId xmlns:a16="http://schemas.microsoft.com/office/drawing/2014/main" id="{1A95A7F6-9B6A-2A1D-2B8C-DA717C72D6BE}"/>
              </a:ext>
            </a:extLst>
          </p:cNvPr>
          <p:cNvSpPr txBox="1"/>
          <p:nvPr/>
        </p:nvSpPr>
        <p:spPr>
          <a:xfrm>
            <a:off x="11265963" y="6191250"/>
            <a:ext cx="7078264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Eighteen new digital transformation services carefully designed to integrate L-DIH in the country’s tech ecosystem and bridging it with EU-wide digital initiatives.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309323BF-C38B-91A8-E602-47DEFF0C863E}"/>
              </a:ext>
            </a:extLst>
          </p:cNvPr>
          <p:cNvSpPr/>
          <p:nvPr/>
        </p:nvSpPr>
        <p:spPr>
          <a:xfrm>
            <a:off x="10895597" y="5939311"/>
            <a:ext cx="69376" cy="1734707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8B349644-C4A7-2AE7-CC10-ED8850A67BDD}"/>
              </a:ext>
            </a:extLst>
          </p:cNvPr>
          <p:cNvSpPr/>
          <p:nvPr/>
        </p:nvSpPr>
        <p:spPr>
          <a:xfrm>
            <a:off x="1559582" y="5799508"/>
            <a:ext cx="2071210" cy="2058618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0903D6F5-6CFE-19CD-32A4-9CE83717F5AB}"/>
              </a:ext>
            </a:extLst>
          </p:cNvPr>
          <p:cNvSpPr/>
          <p:nvPr/>
        </p:nvSpPr>
        <p:spPr>
          <a:xfrm>
            <a:off x="1670050" y="5786318"/>
            <a:ext cx="8081009" cy="2005132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7050D67D-03A6-BCEB-D60A-4B2F5E53C55E}"/>
              </a:ext>
            </a:extLst>
          </p:cNvPr>
          <p:cNvSpPr txBox="1"/>
          <p:nvPr/>
        </p:nvSpPr>
        <p:spPr>
          <a:xfrm>
            <a:off x="2426787" y="6263845"/>
            <a:ext cx="7025435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Strong commitment to cutting-edge digital solutions based on artificial </a:t>
            </a:r>
            <a:r>
              <a:rPr lang="en-US" sz="2200">
                <a:latin typeface="Arial"/>
                <a:cs typeface="Arial"/>
              </a:rPr>
              <a:t>intelligence and </a:t>
            </a:r>
            <a:r>
              <a:rPr lang="en-US" sz="2200" dirty="0">
                <a:latin typeface="Arial"/>
                <a:cs typeface="Arial"/>
              </a:rPr>
              <a:t>decision support, while reinforcing cybersecurity measures.</a:t>
            </a:r>
          </a:p>
        </p:txBody>
      </p:sp>
      <p:sp>
        <p:nvSpPr>
          <p:cNvPr id="19" name="object 41">
            <a:extLst>
              <a:ext uri="{FF2B5EF4-FFF2-40B4-BE49-F238E27FC236}">
                <a16:creationId xmlns:a16="http://schemas.microsoft.com/office/drawing/2014/main" id="{A6DD6DEE-E1D6-28DF-A9AC-9EC3FA6B9F1B}"/>
              </a:ext>
            </a:extLst>
          </p:cNvPr>
          <p:cNvSpPr/>
          <p:nvPr/>
        </p:nvSpPr>
        <p:spPr>
          <a:xfrm>
            <a:off x="2056421" y="5952501"/>
            <a:ext cx="69376" cy="1734707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172</Words>
  <Application>Microsoft Office PowerPoint</Application>
  <PresentationFormat>Custom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Arial Black</vt:lpstr>
      <vt:lpstr>Calibri</vt:lpstr>
      <vt:lpstr>EC Square Sans Cond Pro</vt:lpstr>
      <vt:lpstr>Office Theme</vt:lpstr>
      <vt:lpstr>PowerPoint Presentation</vt:lpstr>
      <vt:lpstr>Luxembourg</vt:lpstr>
      <vt:lpstr>Network overview: 1 member – 1 EDIH</vt:lpstr>
      <vt:lpstr>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MCSHANE Monica</cp:lastModifiedBy>
  <cp:revision>115</cp:revision>
  <dcterms:created xsi:type="dcterms:W3CDTF">2024-01-26T07:25:23Z</dcterms:created>
  <dcterms:modified xsi:type="dcterms:W3CDTF">2025-03-28T13:45:09Z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