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59" r:id="rId6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76" userDrawn="1">
          <p15:clr>
            <a:srgbClr val="A4A3A4"/>
          </p15:clr>
        </p15:guide>
        <p15:guide id="2" pos="95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719CB1-FBDB-794C-9AD9-420A8EFF7EB3}" name="MCSHANE Monica" initials="MM" userId="S::mmcshane@netcompany.com::34252f48-7702-4a6b-8f91-2588f7229e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63"/>
    <a:srgbClr val="FFFEFB"/>
    <a:srgbClr val="419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>
      <p:cViewPr varScale="1">
        <p:scale>
          <a:sx n="47" d="100"/>
          <a:sy n="47" d="100"/>
        </p:scale>
        <p:origin x="874" y="77"/>
      </p:cViewPr>
      <p:guideLst>
        <p:guide orient="horz" pos="2076"/>
        <p:guide pos="9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19EC9CD1-04B7-46AE-B485-471779F461D5}"/>
    <pc:docChg chg="undo redo custSel modSld">
      <pc:chgData name="MCSHANE Monica" userId="34252f48-7702-4a6b-8f91-2588f7229e6f" providerId="ADAL" clId="{19EC9CD1-04B7-46AE-B485-471779F461D5}" dt="2025-03-28T11:16:54.272" v="121" actId="20577"/>
      <pc:docMkLst>
        <pc:docMk/>
      </pc:docMkLst>
      <pc:sldChg chg="modSp mod">
        <pc:chgData name="MCSHANE Monica" userId="34252f48-7702-4a6b-8f91-2588f7229e6f" providerId="ADAL" clId="{19EC9CD1-04B7-46AE-B485-471779F461D5}" dt="2025-03-28T11:14:43.725" v="78" actId="20577"/>
        <pc:sldMkLst>
          <pc:docMk/>
          <pc:sldMk cId="0" sldId="257"/>
        </pc:sldMkLst>
        <pc:spChg chg="mod">
          <ac:chgData name="MCSHANE Monica" userId="34252f48-7702-4a6b-8f91-2588f7229e6f" providerId="ADAL" clId="{19EC9CD1-04B7-46AE-B485-471779F461D5}" dt="2025-03-28T11:11:58.257" v="26" actId="20577"/>
          <ac:spMkLst>
            <pc:docMk/>
            <pc:sldMk cId="0" sldId="257"/>
            <ac:spMk id="12" creationId="{00000000-0000-0000-0000-000000000000}"/>
          </ac:spMkLst>
        </pc:spChg>
        <pc:spChg chg="mod">
          <ac:chgData name="MCSHANE Monica" userId="34252f48-7702-4a6b-8f91-2588f7229e6f" providerId="ADAL" clId="{19EC9CD1-04B7-46AE-B485-471779F461D5}" dt="2025-03-28T11:13:46.082" v="64" actId="20577"/>
          <ac:spMkLst>
            <pc:docMk/>
            <pc:sldMk cId="0" sldId="257"/>
            <ac:spMk id="13" creationId="{00000000-0000-0000-0000-000000000000}"/>
          </ac:spMkLst>
        </pc:spChg>
        <pc:spChg chg="mod">
          <ac:chgData name="MCSHANE Monica" userId="34252f48-7702-4a6b-8f91-2588f7229e6f" providerId="ADAL" clId="{19EC9CD1-04B7-46AE-B485-471779F461D5}" dt="2025-03-28T11:14:43.725" v="78" actId="20577"/>
          <ac:spMkLst>
            <pc:docMk/>
            <pc:sldMk cId="0" sldId="257"/>
            <ac:spMk id="14" creationId="{00000000-0000-0000-0000-000000000000}"/>
          </ac:spMkLst>
        </pc:spChg>
      </pc:sldChg>
      <pc:sldChg chg="modSp mod">
        <pc:chgData name="MCSHANE Monica" userId="34252f48-7702-4a6b-8f91-2588f7229e6f" providerId="ADAL" clId="{19EC9CD1-04B7-46AE-B485-471779F461D5}" dt="2025-03-28T11:14:53.031" v="79" actId="20577"/>
        <pc:sldMkLst>
          <pc:docMk/>
          <pc:sldMk cId="0" sldId="258"/>
        </pc:sldMkLst>
        <pc:spChg chg="mod">
          <ac:chgData name="MCSHANE Monica" userId="34252f48-7702-4a6b-8f91-2588f7229e6f" providerId="ADAL" clId="{19EC9CD1-04B7-46AE-B485-471779F461D5}" dt="2025-03-28T11:14:53.031" v="79" actId="20577"/>
          <ac:spMkLst>
            <pc:docMk/>
            <pc:sldMk cId="0" sldId="258"/>
            <ac:spMk id="18" creationId="{00000000-0000-0000-0000-000000000000}"/>
          </ac:spMkLst>
        </pc:spChg>
      </pc:sldChg>
      <pc:sldChg chg="modSp mod">
        <pc:chgData name="MCSHANE Monica" userId="34252f48-7702-4a6b-8f91-2588f7229e6f" providerId="ADAL" clId="{19EC9CD1-04B7-46AE-B485-471779F461D5}" dt="2025-03-28T11:16:54.272" v="121" actId="20577"/>
        <pc:sldMkLst>
          <pc:docMk/>
          <pc:sldMk cId="0" sldId="259"/>
        </pc:sldMkLst>
        <pc:spChg chg="mod">
          <ac:chgData name="MCSHANE Monica" userId="34252f48-7702-4a6b-8f91-2588f7229e6f" providerId="ADAL" clId="{19EC9CD1-04B7-46AE-B485-471779F461D5}" dt="2025-03-28T11:15:15.268" v="90" actId="20577"/>
          <ac:spMkLst>
            <pc:docMk/>
            <pc:sldMk cId="0" sldId="259"/>
            <ac:spMk id="10" creationId="{8A63AEC4-B067-A9E3-41E4-D70537B900F7}"/>
          </ac:spMkLst>
        </pc:spChg>
        <pc:spChg chg="mod">
          <ac:chgData name="MCSHANE Monica" userId="34252f48-7702-4a6b-8f91-2588f7229e6f" providerId="ADAL" clId="{19EC9CD1-04B7-46AE-B485-471779F461D5}" dt="2025-03-28T11:15:27.439" v="94" actId="20577"/>
          <ac:spMkLst>
            <pc:docMk/>
            <pc:sldMk cId="0" sldId="259"/>
            <ac:spMk id="12" creationId="{10E2D294-A937-12ED-0AAE-62DDC23CF855}"/>
          </ac:spMkLst>
        </pc:spChg>
        <pc:spChg chg="mod">
          <ac:chgData name="MCSHANE Monica" userId="34252f48-7702-4a6b-8f91-2588f7229e6f" providerId="ADAL" clId="{19EC9CD1-04B7-46AE-B485-471779F461D5}" dt="2025-03-28T11:16:30.003" v="118" actId="20577"/>
          <ac:spMkLst>
            <pc:docMk/>
            <pc:sldMk cId="0" sldId="259"/>
            <ac:spMk id="15" creationId="{909908DE-D6B9-43F4-F765-E9B56118D88B}"/>
          </ac:spMkLst>
        </pc:spChg>
        <pc:spChg chg="mod">
          <ac:chgData name="MCSHANE Monica" userId="34252f48-7702-4a6b-8f91-2588f7229e6f" providerId="ADAL" clId="{19EC9CD1-04B7-46AE-B485-471779F461D5}" dt="2025-03-28T11:15:56.469" v="107" actId="20577"/>
          <ac:spMkLst>
            <pc:docMk/>
            <pc:sldMk cId="0" sldId="259"/>
            <ac:spMk id="44" creationId="{EF2CA7D2-B330-1F97-1566-1F8AD6CC41A1}"/>
          </ac:spMkLst>
        </pc:spChg>
        <pc:spChg chg="mod">
          <ac:chgData name="MCSHANE Monica" userId="34252f48-7702-4a6b-8f91-2588f7229e6f" providerId="ADAL" clId="{19EC9CD1-04B7-46AE-B485-471779F461D5}" dt="2025-03-28T11:16:54.272" v="121" actId="20577"/>
          <ac:spMkLst>
            <pc:docMk/>
            <pc:sldMk cId="0" sldId="259"/>
            <ac:spMk id="78" creationId="{A0A547CE-289E-7FBC-9369-1F431540C516}"/>
          </ac:spMkLst>
        </pc:spChg>
      </pc:sldChg>
      <pc:sldChg chg="modSp mod">
        <pc:chgData name="MCSHANE Monica" userId="34252f48-7702-4a6b-8f91-2588f7229e6f" providerId="ADAL" clId="{19EC9CD1-04B7-46AE-B485-471779F461D5}" dt="2025-03-28T11:14:57.974" v="80" actId="20577"/>
        <pc:sldMkLst>
          <pc:docMk/>
          <pc:sldMk cId="2779277261" sldId="263"/>
        </pc:sldMkLst>
        <pc:spChg chg="mod">
          <ac:chgData name="MCSHANE Monica" userId="34252f48-7702-4a6b-8f91-2588f7229e6f" providerId="ADAL" clId="{19EC9CD1-04B7-46AE-B485-471779F461D5}" dt="2025-03-28T11:14:57.974" v="80" actId="20577"/>
          <ac:spMkLst>
            <pc:docMk/>
            <pc:sldMk cId="2779277261" sldId="263"/>
            <ac:spMk id="18" creationId="{00000000-0000-0000-0000-000000000000}"/>
          </ac:spMkLst>
        </pc:spChg>
      </pc:sldChg>
    </pc:docChg>
  </pc:docChgLst>
  <pc:docChgLst>
    <pc:chgData name="GKOURMA Adriana" userId="6c1bde2e-c56c-4733-9819-bee0f5f6d3a6" providerId="ADAL" clId="{A29E5DA9-4103-454C-B314-1D986088C945}"/>
    <pc:docChg chg="modSld">
      <pc:chgData name="GKOURMA Adriana" userId="6c1bde2e-c56c-4733-9819-bee0f5f6d3a6" providerId="ADAL" clId="{A29E5DA9-4103-454C-B314-1D986088C945}" dt="2025-04-07T08:07:43.461" v="7" actId="14100"/>
      <pc:docMkLst>
        <pc:docMk/>
      </pc:docMkLst>
      <pc:sldChg chg="modSp mod">
        <pc:chgData name="GKOURMA Adriana" userId="6c1bde2e-c56c-4733-9819-bee0f5f6d3a6" providerId="ADAL" clId="{A29E5DA9-4103-454C-B314-1D986088C945}" dt="2025-04-07T08:07:43.461" v="7" actId="14100"/>
        <pc:sldMkLst>
          <pc:docMk/>
          <pc:sldMk cId="0" sldId="257"/>
        </pc:sldMkLst>
        <pc:spChg chg="mod">
          <ac:chgData name="GKOURMA Adriana" userId="6c1bde2e-c56c-4733-9819-bee0f5f6d3a6" providerId="ADAL" clId="{A29E5DA9-4103-454C-B314-1D986088C945}" dt="2025-04-07T08:07:38.920" v="6" actId="20577"/>
          <ac:spMkLst>
            <pc:docMk/>
            <pc:sldMk cId="0" sldId="257"/>
            <ac:spMk id="73" creationId="{71D6EA22-3A52-7B35-A151-046D8EBBE506}"/>
          </ac:spMkLst>
        </pc:spChg>
        <pc:picChg chg="mod">
          <ac:chgData name="GKOURMA Adriana" userId="6c1bde2e-c56c-4733-9819-bee0f5f6d3a6" providerId="ADAL" clId="{A29E5DA9-4103-454C-B314-1D986088C945}" dt="2025-04-07T08:07:43.461" v="7" actId="14100"/>
          <ac:picMkLst>
            <pc:docMk/>
            <pc:sldMk cId="0" sldId="257"/>
            <ac:picMk id="74" creationId="{59963E15-81DB-29CE-6897-A5DDCCE1832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4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3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edih-catalogue/edcass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s://european-digital-innovation-hubs.ec.europa.eu/edih-catalogue/cih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uropean-digital-innovation-hubs.ec.europa.eu/edih-catalogue/skai-edih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hyperlink" Target="https://european-digital-innovation-hubs.ec.europa.eu/edih-catalogue/expandi-4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uropean-digital-innovation-hubs.ec.europa.eu/edih-catalogue/scdi-proposa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hyperlink" Target="https://european-digital-innovation-hubs.ec.europa.eu/home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4569" y="6663018"/>
            <a:ext cx="2991485" cy="3183255"/>
          </a:xfrm>
          <a:custGeom>
            <a:avLst/>
            <a:gdLst/>
            <a:ahLst/>
            <a:cxnLst/>
            <a:rect l="l" t="t" r="r" b="b"/>
            <a:pathLst>
              <a:path w="2991485" h="3183254">
                <a:moveTo>
                  <a:pt x="2991066" y="0"/>
                </a:moveTo>
                <a:lnTo>
                  <a:pt x="0" y="0"/>
                </a:lnTo>
                <a:lnTo>
                  <a:pt x="0" y="2684128"/>
                </a:lnTo>
                <a:lnTo>
                  <a:pt x="2282" y="2732139"/>
                </a:lnTo>
                <a:lnTo>
                  <a:pt x="8989" y="2778858"/>
                </a:lnTo>
                <a:lnTo>
                  <a:pt x="19912" y="2824078"/>
                </a:lnTo>
                <a:lnTo>
                  <a:pt x="34842" y="2867588"/>
                </a:lnTo>
                <a:lnTo>
                  <a:pt x="53570" y="2909181"/>
                </a:lnTo>
                <a:lnTo>
                  <a:pt x="75887" y="2948647"/>
                </a:lnTo>
                <a:lnTo>
                  <a:pt x="101585" y="2985777"/>
                </a:lnTo>
                <a:lnTo>
                  <a:pt x="130454" y="3020362"/>
                </a:lnTo>
                <a:lnTo>
                  <a:pt x="162286" y="3052194"/>
                </a:lnTo>
                <a:lnTo>
                  <a:pt x="196872" y="3081063"/>
                </a:lnTo>
                <a:lnTo>
                  <a:pt x="234002" y="3106761"/>
                </a:lnTo>
                <a:lnTo>
                  <a:pt x="273467" y="3129078"/>
                </a:lnTo>
                <a:lnTo>
                  <a:pt x="315060" y="3147807"/>
                </a:lnTo>
                <a:lnTo>
                  <a:pt x="358571" y="3162737"/>
                </a:lnTo>
                <a:lnTo>
                  <a:pt x="403790" y="3173660"/>
                </a:lnTo>
                <a:lnTo>
                  <a:pt x="450510" y="3180367"/>
                </a:lnTo>
                <a:lnTo>
                  <a:pt x="498521" y="3182649"/>
                </a:lnTo>
                <a:lnTo>
                  <a:pt x="2492544" y="3182649"/>
                </a:lnTo>
                <a:lnTo>
                  <a:pt x="2540555" y="3180367"/>
                </a:lnTo>
                <a:lnTo>
                  <a:pt x="2587275" y="3173660"/>
                </a:lnTo>
                <a:lnTo>
                  <a:pt x="2632494" y="3162737"/>
                </a:lnTo>
                <a:lnTo>
                  <a:pt x="2676005" y="3147807"/>
                </a:lnTo>
                <a:lnTo>
                  <a:pt x="2717598" y="3129078"/>
                </a:lnTo>
                <a:lnTo>
                  <a:pt x="2757063" y="3106761"/>
                </a:lnTo>
                <a:lnTo>
                  <a:pt x="2794194" y="3081063"/>
                </a:lnTo>
                <a:lnTo>
                  <a:pt x="2828779" y="3052194"/>
                </a:lnTo>
                <a:lnTo>
                  <a:pt x="2860611" y="3020362"/>
                </a:lnTo>
                <a:lnTo>
                  <a:pt x="2889480" y="2985777"/>
                </a:lnTo>
                <a:lnTo>
                  <a:pt x="2915178" y="2948647"/>
                </a:lnTo>
                <a:lnTo>
                  <a:pt x="2937495" y="2909181"/>
                </a:lnTo>
                <a:lnTo>
                  <a:pt x="2956224" y="2867588"/>
                </a:lnTo>
                <a:lnTo>
                  <a:pt x="2971154" y="2824078"/>
                </a:lnTo>
                <a:lnTo>
                  <a:pt x="2982077" y="2778858"/>
                </a:lnTo>
                <a:lnTo>
                  <a:pt x="2988784" y="2732139"/>
                </a:lnTo>
                <a:lnTo>
                  <a:pt x="2991066" y="2684128"/>
                </a:lnTo>
                <a:lnTo>
                  <a:pt x="299106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504" y="6663018"/>
            <a:ext cx="2925445" cy="3183255"/>
          </a:xfrm>
          <a:custGeom>
            <a:avLst/>
            <a:gdLst/>
            <a:ahLst/>
            <a:cxnLst/>
            <a:rect l="l" t="t" r="r" b="b"/>
            <a:pathLst>
              <a:path w="2925445" h="3183254">
                <a:moveTo>
                  <a:pt x="2925319" y="0"/>
                </a:moveTo>
                <a:lnTo>
                  <a:pt x="0" y="0"/>
                </a:lnTo>
                <a:lnTo>
                  <a:pt x="0" y="2695083"/>
                </a:lnTo>
                <a:lnTo>
                  <a:pt x="2231" y="2742039"/>
                </a:lnTo>
                <a:lnTo>
                  <a:pt x="8791" y="2787732"/>
                </a:lnTo>
                <a:lnTo>
                  <a:pt x="19474" y="2831957"/>
                </a:lnTo>
                <a:lnTo>
                  <a:pt x="34076" y="2874512"/>
                </a:lnTo>
                <a:lnTo>
                  <a:pt x="52392" y="2915190"/>
                </a:lnTo>
                <a:lnTo>
                  <a:pt x="74219" y="2953788"/>
                </a:lnTo>
                <a:lnTo>
                  <a:pt x="99352" y="2990102"/>
                </a:lnTo>
                <a:lnTo>
                  <a:pt x="127587" y="3023928"/>
                </a:lnTo>
                <a:lnTo>
                  <a:pt x="158719" y="3055060"/>
                </a:lnTo>
                <a:lnTo>
                  <a:pt x="192545" y="3083294"/>
                </a:lnTo>
                <a:lnTo>
                  <a:pt x="228858" y="3108427"/>
                </a:lnTo>
                <a:lnTo>
                  <a:pt x="267457" y="3130254"/>
                </a:lnTo>
                <a:lnTo>
                  <a:pt x="308135" y="3148571"/>
                </a:lnTo>
                <a:lnTo>
                  <a:pt x="350690" y="3163173"/>
                </a:lnTo>
                <a:lnTo>
                  <a:pt x="394915" y="3173856"/>
                </a:lnTo>
                <a:lnTo>
                  <a:pt x="440608" y="3180416"/>
                </a:lnTo>
                <a:lnTo>
                  <a:pt x="487564" y="3182647"/>
                </a:lnTo>
                <a:lnTo>
                  <a:pt x="2437754" y="3182647"/>
                </a:lnTo>
                <a:lnTo>
                  <a:pt x="2484710" y="3180416"/>
                </a:lnTo>
                <a:lnTo>
                  <a:pt x="2530403" y="3173856"/>
                </a:lnTo>
                <a:lnTo>
                  <a:pt x="2574629" y="3163173"/>
                </a:lnTo>
                <a:lnTo>
                  <a:pt x="2617183" y="3148571"/>
                </a:lnTo>
                <a:lnTo>
                  <a:pt x="2657861" y="3130254"/>
                </a:lnTo>
                <a:lnTo>
                  <a:pt x="2696460" y="3108427"/>
                </a:lnTo>
                <a:lnTo>
                  <a:pt x="2732774" y="3083294"/>
                </a:lnTo>
                <a:lnTo>
                  <a:pt x="2766599" y="3055060"/>
                </a:lnTo>
                <a:lnTo>
                  <a:pt x="2797731" y="3023928"/>
                </a:lnTo>
                <a:lnTo>
                  <a:pt x="2825966" y="2990102"/>
                </a:lnTo>
                <a:lnTo>
                  <a:pt x="2851099" y="2953788"/>
                </a:lnTo>
                <a:lnTo>
                  <a:pt x="2872926" y="2915190"/>
                </a:lnTo>
                <a:lnTo>
                  <a:pt x="2891242" y="2874512"/>
                </a:lnTo>
                <a:lnTo>
                  <a:pt x="2905844" y="2831957"/>
                </a:lnTo>
                <a:lnTo>
                  <a:pt x="2916527" y="2787732"/>
                </a:lnTo>
                <a:lnTo>
                  <a:pt x="2923087" y="2742039"/>
                </a:lnTo>
                <a:lnTo>
                  <a:pt x="2925319" y="2695083"/>
                </a:lnTo>
                <a:lnTo>
                  <a:pt x="2925319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7439" y="6663015"/>
            <a:ext cx="3131185" cy="3183255"/>
          </a:xfrm>
          <a:custGeom>
            <a:avLst/>
            <a:gdLst/>
            <a:ahLst/>
            <a:cxnLst/>
            <a:rect l="l" t="t" r="r" b="b"/>
            <a:pathLst>
              <a:path w="3131184" h="3183254">
                <a:moveTo>
                  <a:pt x="3130710" y="0"/>
                </a:moveTo>
                <a:lnTo>
                  <a:pt x="0" y="0"/>
                </a:lnTo>
                <a:lnTo>
                  <a:pt x="0" y="2660855"/>
                </a:lnTo>
                <a:lnTo>
                  <a:pt x="2132" y="2708349"/>
                </a:lnTo>
                <a:lnTo>
                  <a:pt x="8406" y="2754649"/>
                </a:lnTo>
                <a:lnTo>
                  <a:pt x="18639" y="2799569"/>
                </a:lnTo>
                <a:lnTo>
                  <a:pt x="32644" y="2842927"/>
                </a:lnTo>
                <a:lnTo>
                  <a:pt x="50240" y="2884537"/>
                </a:lnTo>
                <a:lnTo>
                  <a:pt x="71240" y="2924215"/>
                </a:lnTo>
                <a:lnTo>
                  <a:pt x="95461" y="2961778"/>
                </a:lnTo>
                <a:lnTo>
                  <a:pt x="122720" y="2997042"/>
                </a:lnTo>
                <a:lnTo>
                  <a:pt x="152830" y="3029821"/>
                </a:lnTo>
                <a:lnTo>
                  <a:pt x="185609" y="3059931"/>
                </a:lnTo>
                <a:lnTo>
                  <a:pt x="220873" y="3087189"/>
                </a:lnTo>
                <a:lnTo>
                  <a:pt x="258436" y="3111411"/>
                </a:lnTo>
                <a:lnTo>
                  <a:pt x="298114" y="3132411"/>
                </a:lnTo>
                <a:lnTo>
                  <a:pt x="339725" y="3150006"/>
                </a:lnTo>
                <a:lnTo>
                  <a:pt x="383082" y="3164012"/>
                </a:lnTo>
                <a:lnTo>
                  <a:pt x="428003" y="3174244"/>
                </a:lnTo>
                <a:lnTo>
                  <a:pt x="474303" y="3180519"/>
                </a:lnTo>
                <a:lnTo>
                  <a:pt x="521797" y="3182651"/>
                </a:lnTo>
                <a:lnTo>
                  <a:pt x="2608912" y="3182651"/>
                </a:lnTo>
                <a:lnTo>
                  <a:pt x="2656406" y="3180519"/>
                </a:lnTo>
                <a:lnTo>
                  <a:pt x="2702706" y="3174244"/>
                </a:lnTo>
                <a:lnTo>
                  <a:pt x="2747627" y="3164012"/>
                </a:lnTo>
                <a:lnTo>
                  <a:pt x="2790984" y="3150006"/>
                </a:lnTo>
                <a:lnTo>
                  <a:pt x="2832595" y="3132411"/>
                </a:lnTo>
                <a:lnTo>
                  <a:pt x="2872273" y="3111411"/>
                </a:lnTo>
                <a:lnTo>
                  <a:pt x="2909836" y="3087189"/>
                </a:lnTo>
                <a:lnTo>
                  <a:pt x="2945100" y="3059931"/>
                </a:lnTo>
                <a:lnTo>
                  <a:pt x="2977879" y="3029821"/>
                </a:lnTo>
                <a:lnTo>
                  <a:pt x="3007989" y="2997042"/>
                </a:lnTo>
                <a:lnTo>
                  <a:pt x="3035248" y="2961778"/>
                </a:lnTo>
                <a:lnTo>
                  <a:pt x="3059469" y="2924215"/>
                </a:lnTo>
                <a:lnTo>
                  <a:pt x="3080469" y="2884537"/>
                </a:lnTo>
                <a:lnTo>
                  <a:pt x="3098065" y="2842927"/>
                </a:lnTo>
                <a:lnTo>
                  <a:pt x="3112070" y="2799569"/>
                </a:lnTo>
                <a:lnTo>
                  <a:pt x="3122303" y="2754649"/>
                </a:lnTo>
                <a:lnTo>
                  <a:pt x="3128577" y="2708349"/>
                </a:lnTo>
                <a:lnTo>
                  <a:pt x="3130710" y="2660855"/>
                </a:lnTo>
                <a:lnTo>
                  <a:pt x="313071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385758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</a:rPr>
              <a:t>Slovakia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9450" y="6924547"/>
            <a:ext cx="2712720" cy="1667701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65"/>
              </a:spcBef>
            </a:pPr>
            <a:r>
              <a:rPr lang="en-GB" sz="1700" dirty="0">
                <a:latin typeface="Arial"/>
                <a:cs typeface="Arial"/>
              </a:rPr>
              <a:t>Engage in a wide range of sectors, including manufacturing, smart cities, and public administration, driving digital innovation across traditional industries.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84982" y="6903211"/>
            <a:ext cx="2893060" cy="22308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90"/>
              </a:spcBef>
            </a:pPr>
            <a:r>
              <a:rPr lang="en-GB" sz="1700" dirty="0">
                <a:latin typeface="Arial"/>
                <a:cs typeface="Arial"/>
              </a:rPr>
              <a:t>Focus on key sectors such as energy, transport and mobility, and telecommunications, highlighting efforts to enhance Slovakia's digital infrastructure and mobility solutions.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59314" y="6906259"/>
            <a:ext cx="2774335" cy="1844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lang="en-GB" sz="1700" dirty="0">
                <a:latin typeface="Arial"/>
                <a:cs typeface="Arial"/>
              </a:rPr>
              <a:t>Commits to fostering innovation in areas such as education, aeronautics, and the cultural and creative economy, ensuring a comprehensive approach to digital growth.</a:t>
            </a:r>
            <a:endParaRPr lang="en-US" sz="17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29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58625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Slovakia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9450" y="6799853"/>
            <a:ext cx="271272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501" y="1"/>
                </a:lnTo>
              </a:path>
            </a:pathLst>
          </a:custGeom>
          <a:ln w="2540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982" y="6799853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59313" y="6798814"/>
            <a:ext cx="2716537" cy="46757"/>
          </a:xfrm>
          <a:custGeom>
            <a:avLst/>
            <a:gdLst/>
            <a:ahLst/>
            <a:cxnLst/>
            <a:rect l="l" t="t" r="r" b="b"/>
            <a:pathLst>
              <a:path w="2536825">
                <a:moveTo>
                  <a:pt x="0" y="0"/>
                </a:moveTo>
                <a:lnTo>
                  <a:pt x="2536629" y="1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39"/>
            <a:ext cx="57473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Round Diagonal Corner of Rectangle 18">
            <a:extLst>
              <a:ext uri="{FF2B5EF4-FFF2-40B4-BE49-F238E27FC236}">
                <a16:creationId xmlns:a16="http://schemas.microsoft.com/office/drawing/2014/main" id="{01A7A579-3BAD-7DB7-C0B9-DDC2A23F3FF4}"/>
              </a:ext>
            </a:extLst>
          </p:cNvPr>
          <p:cNvSpPr/>
          <p:nvPr/>
        </p:nvSpPr>
        <p:spPr>
          <a:xfrm>
            <a:off x="524680" y="3214482"/>
            <a:ext cx="9521389" cy="65019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b="1" dirty="0"/>
          </a:p>
        </p:txBody>
      </p:sp>
      <p:sp>
        <p:nvSpPr>
          <p:cNvPr id="56" name="Round Diagonal Corner of Rectangle 15">
            <a:extLst>
              <a:ext uri="{FF2B5EF4-FFF2-40B4-BE49-F238E27FC236}">
                <a16:creationId xmlns:a16="http://schemas.microsoft.com/office/drawing/2014/main" id="{55388B54-606B-FF3F-6FAF-EC08E7F8A8CE}"/>
              </a:ext>
            </a:extLst>
          </p:cNvPr>
          <p:cNvSpPr/>
          <p:nvPr/>
        </p:nvSpPr>
        <p:spPr>
          <a:xfrm>
            <a:off x="524680" y="3962627"/>
            <a:ext cx="9521389" cy="650192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b="1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8048CAE-D471-261F-0CF3-91F9CFA30602}"/>
              </a:ext>
            </a:extLst>
          </p:cNvPr>
          <p:cNvSpPr txBox="1"/>
          <p:nvPr/>
        </p:nvSpPr>
        <p:spPr>
          <a:xfrm>
            <a:off x="2704525" y="3233264"/>
            <a:ext cx="3638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36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l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GR" sz="36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r>
              <a:rPr lang="en-GR" sz="36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32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21A3025-CCEA-E130-9517-635B86E57002}"/>
              </a:ext>
            </a:extLst>
          </p:cNvPr>
          <p:cNvSpPr txBox="1"/>
          <p:nvPr/>
        </p:nvSpPr>
        <p:spPr>
          <a:xfrm>
            <a:off x="2704525" y="4018215"/>
            <a:ext cx="3643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1/</a:t>
            </a:r>
            <a:r>
              <a:rPr lang="en-US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R" sz="3600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**</a:t>
            </a:r>
            <a:r>
              <a:rPr lang="en-GR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SoE</a:t>
            </a:r>
            <a:r>
              <a:rPr lang="en-US" sz="3600" b="1" kern="100" dirty="0">
                <a:solidFill>
                  <a:srgbClr val="41914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3600" kern="100" dirty="0">
              <a:solidFill>
                <a:srgbClr val="41914B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E196E48-D902-B9EE-CBA7-CBCEDFCD095E}"/>
              </a:ext>
            </a:extLst>
          </p:cNvPr>
          <p:cNvSpPr/>
          <p:nvPr/>
        </p:nvSpPr>
        <p:spPr>
          <a:xfrm>
            <a:off x="6348435" y="3322844"/>
            <a:ext cx="630398" cy="38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grpSp>
        <p:nvGrpSpPr>
          <p:cNvPr id="62" name="object 55">
            <a:extLst>
              <a:ext uri="{FF2B5EF4-FFF2-40B4-BE49-F238E27FC236}">
                <a16:creationId xmlns:a16="http://schemas.microsoft.com/office/drawing/2014/main" id="{51899F50-FC78-D04D-967E-705C56C66CF7}"/>
              </a:ext>
            </a:extLst>
          </p:cNvPr>
          <p:cNvGrpSpPr/>
          <p:nvPr/>
        </p:nvGrpSpPr>
        <p:grpSpPr>
          <a:xfrm>
            <a:off x="11565180" y="1486964"/>
            <a:ext cx="222250" cy="267970"/>
            <a:chOff x="11565180" y="1486964"/>
            <a:chExt cx="222250" cy="267970"/>
          </a:xfrm>
        </p:grpSpPr>
        <p:pic>
          <p:nvPicPr>
            <p:cNvPr id="63" name="object 56">
              <a:extLst>
                <a:ext uri="{FF2B5EF4-FFF2-40B4-BE49-F238E27FC236}">
                  <a16:creationId xmlns:a16="http://schemas.microsoft.com/office/drawing/2014/main" id="{9B91A34E-54AA-25E6-61B1-A4CF8B7DDA4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06075" y="1530738"/>
              <a:ext cx="139843" cy="134084"/>
            </a:xfrm>
            <a:prstGeom prst="rect">
              <a:avLst/>
            </a:prstGeom>
          </p:spPr>
        </p:pic>
        <p:sp>
          <p:nvSpPr>
            <p:cNvPr id="64" name="object 57">
              <a:extLst>
                <a:ext uri="{FF2B5EF4-FFF2-40B4-BE49-F238E27FC236}">
                  <a16:creationId xmlns:a16="http://schemas.microsoft.com/office/drawing/2014/main" id="{4789F586-819E-809C-7037-615EBFC158FC}"/>
                </a:ext>
              </a:extLst>
            </p:cNvPr>
            <p:cNvSpPr/>
            <p:nvPr/>
          </p:nvSpPr>
          <p:spPr>
            <a:xfrm>
              <a:off x="11565180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2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4191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58">
              <a:extLst>
                <a:ext uri="{FF2B5EF4-FFF2-40B4-BE49-F238E27FC236}">
                  <a16:creationId xmlns:a16="http://schemas.microsoft.com/office/drawing/2014/main" id="{DBBB5605-1FF6-C933-9AED-E25FEAF84D6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06075" y="1530738"/>
              <a:ext cx="139843" cy="134084"/>
            </a:xfrm>
            <a:prstGeom prst="rect">
              <a:avLst/>
            </a:prstGeom>
          </p:spPr>
        </p:pic>
      </p:grpSp>
      <p:sp>
        <p:nvSpPr>
          <p:cNvPr id="67" name="object 59">
            <a:extLst>
              <a:ext uri="{FF2B5EF4-FFF2-40B4-BE49-F238E27FC236}">
                <a16:creationId xmlns:a16="http://schemas.microsoft.com/office/drawing/2014/main" id="{94492372-E278-78EB-75DA-0743BFCE2FFB}"/>
              </a:ext>
            </a:extLst>
          </p:cNvPr>
          <p:cNvSpPr txBox="1"/>
          <p:nvPr/>
        </p:nvSpPr>
        <p:spPr>
          <a:xfrm>
            <a:off x="11906992" y="1424939"/>
            <a:ext cx="57557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EC Square Sans Cond Pro"/>
                <a:cs typeface="EC Square Sans Cond Pro"/>
              </a:rPr>
              <a:t>SoE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9D052D3-7C79-5C63-86DE-C75A374D8116}"/>
              </a:ext>
            </a:extLst>
          </p:cNvPr>
          <p:cNvSpPr/>
          <p:nvPr/>
        </p:nvSpPr>
        <p:spPr>
          <a:xfrm>
            <a:off x="6337946" y="4118487"/>
            <a:ext cx="630398" cy="382008"/>
          </a:xfrm>
          <a:prstGeom prst="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>
              <a:solidFill>
                <a:srgbClr val="41914B"/>
              </a:solidFill>
            </a:endParaRPr>
          </a:p>
        </p:txBody>
      </p:sp>
      <p:sp>
        <p:nvSpPr>
          <p:cNvPr id="69" name="object 30">
            <a:extLst>
              <a:ext uri="{FF2B5EF4-FFF2-40B4-BE49-F238E27FC236}">
                <a16:creationId xmlns:a16="http://schemas.microsoft.com/office/drawing/2014/main" id="{7846D448-3FFC-C742-096B-6CAECB7C92BB}"/>
              </a:ext>
            </a:extLst>
          </p:cNvPr>
          <p:cNvSpPr/>
          <p:nvPr/>
        </p:nvSpPr>
        <p:spPr>
          <a:xfrm>
            <a:off x="527048" y="3218247"/>
            <a:ext cx="1524000" cy="1384904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solidFill>
            <a:srgbClr val="FFFEFB"/>
          </a:solidFill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FFFEFB"/>
              </a:solidFill>
            </a:endParaRPr>
          </a:p>
        </p:txBody>
      </p:sp>
      <p:sp>
        <p:nvSpPr>
          <p:cNvPr id="70" name="object 20">
            <a:extLst>
              <a:ext uri="{FF2B5EF4-FFF2-40B4-BE49-F238E27FC236}">
                <a16:creationId xmlns:a16="http://schemas.microsoft.com/office/drawing/2014/main" id="{2C8305B6-9EF1-F50C-5E11-0E36D9362873}"/>
              </a:ext>
            </a:extLst>
          </p:cNvPr>
          <p:cNvSpPr txBox="1"/>
          <p:nvPr/>
        </p:nvSpPr>
        <p:spPr>
          <a:xfrm>
            <a:off x="753811" y="3379231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5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1" name="object 61">
            <a:extLst>
              <a:ext uri="{FF2B5EF4-FFF2-40B4-BE49-F238E27FC236}">
                <a16:creationId xmlns:a16="http://schemas.microsoft.com/office/drawing/2014/main" id="{9B849D31-F483-86A2-CD8A-3A83C2841FC7}"/>
              </a:ext>
            </a:extLst>
          </p:cNvPr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64">
            <a:extLst>
              <a:ext uri="{FF2B5EF4-FFF2-40B4-BE49-F238E27FC236}">
                <a16:creationId xmlns:a16="http://schemas.microsoft.com/office/drawing/2014/main" id="{AF4337F2-F95A-FA3E-A460-2F258B902326}"/>
              </a:ext>
            </a:extLst>
          </p:cNvPr>
          <p:cNvSpPr/>
          <p:nvPr/>
        </p:nvSpPr>
        <p:spPr>
          <a:xfrm>
            <a:off x="10661650" y="9589699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419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65">
            <a:extLst>
              <a:ext uri="{FF2B5EF4-FFF2-40B4-BE49-F238E27FC236}">
                <a16:creationId xmlns:a16="http://schemas.microsoft.com/office/drawing/2014/main" id="{71D6EA22-3A52-7B35-A151-046D8EBBE506}"/>
              </a:ext>
            </a:extLst>
          </p:cNvPr>
          <p:cNvSpPr txBox="1"/>
          <p:nvPr/>
        </p:nvSpPr>
        <p:spPr>
          <a:xfrm>
            <a:off x="10915936" y="9260332"/>
            <a:ext cx="274637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41914B"/>
                </a:solidFill>
                <a:latin typeface="Arial"/>
                <a:cs typeface="Arial"/>
              </a:rPr>
              <a:t>**</a:t>
            </a:r>
            <a:r>
              <a:rPr sz="1400" b="1" dirty="0">
                <a:solidFill>
                  <a:srgbClr val="41914B"/>
                </a:solidFill>
                <a:latin typeface="Arial"/>
                <a:cs typeface="Arial"/>
              </a:rPr>
              <a:t>S</a:t>
            </a:r>
            <a:r>
              <a:rPr sz="1400" dirty="0">
                <a:solidFill>
                  <a:srgbClr val="41914B"/>
                </a:solidFill>
                <a:latin typeface="Arial"/>
                <a:cs typeface="Arial"/>
              </a:rPr>
              <a:t>eal</a:t>
            </a:r>
            <a:r>
              <a:rPr sz="1400" spc="-25" dirty="0">
                <a:solidFill>
                  <a:srgbClr val="41914B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1914B"/>
                </a:solidFill>
                <a:latin typeface="Arial"/>
                <a:cs typeface="Arial"/>
              </a:rPr>
              <a:t>o</a:t>
            </a:r>
            <a:r>
              <a:rPr sz="1400" dirty="0">
                <a:solidFill>
                  <a:srgbClr val="41914B"/>
                </a:solidFill>
                <a:latin typeface="Arial"/>
                <a:cs typeface="Arial"/>
              </a:rPr>
              <a:t>f</a:t>
            </a:r>
            <a:r>
              <a:rPr sz="1400" spc="-25" dirty="0">
                <a:solidFill>
                  <a:srgbClr val="41914B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1914B"/>
                </a:solidFill>
                <a:latin typeface="Arial"/>
                <a:cs typeface="Arial"/>
              </a:rPr>
              <a:t>E</a:t>
            </a:r>
            <a:r>
              <a:rPr sz="1400" spc="-10" dirty="0">
                <a:solidFill>
                  <a:srgbClr val="41914B"/>
                </a:solidFill>
                <a:latin typeface="Arial"/>
                <a:cs typeface="Arial"/>
              </a:rPr>
              <a:t>xcellence</a:t>
            </a:r>
            <a:r>
              <a:rPr lang="en-GB" sz="1400" spc="-10" dirty="0">
                <a:solidFill>
                  <a:srgbClr val="41914B"/>
                </a:solidFill>
                <a:latin typeface="Arial"/>
                <a:cs typeface="Arial"/>
              </a:rPr>
              <a:t> (</a:t>
            </a:r>
            <a:r>
              <a:rPr lang="en-GB" sz="1400" spc="-10" dirty="0" err="1">
                <a:solidFill>
                  <a:srgbClr val="41914B"/>
                </a:solidFill>
                <a:latin typeface="Arial"/>
                <a:cs typeface="Arial"/>
              </a:rPr>
              <a:t>SoE</a:t>
            </a:r>
            <a:r>
              <a:rPr lang="en-GB" sz="1400" spc="-10" dirty="0">
                <a:solidFill>
                  <a:srgbClr val="41914B"/>
                </a:solidFill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74" name="Picture Placeholder 5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59963E15-81DB-29CE-6897-A5DDCCE1832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5" b="-9165"/>
          <a:stretch/>
        </p:blipFill>
        <p:spPr>
          <a:xfrm>
            <a:off x="10533583" y="1311275"/>
            <a:ext cx="8994775" cy="8534995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D289A6D8-825C-0AC0-385C-C6C9D3C4A64E}"/>
              </a:ext>
            </a:extLst>
          </p:cNvPr>
          <p:cNvGrpSpPr/>
          <p:nvPr/>
        </p:nvGrpSpPr>
        <p:grpSpPr>
          <a:xfrm rot="10800000">
            <a:off x="17138650" y="5042675"/>
            <a:ext cx="612000" cy="612000"/>
            <a:chOff x="5626875" y="7765997"/>
            <a:chExt cx="341671" cy="356347"/>
          </a:xfrm>
        </p:grpSpPr>
        <p:sp>
          <p:nvSpPr>
            <p:cNvPr id="76" name="Teardrop 75">
              <a:extLst>
                <a:ext uri="{FF2B5EF4-FFF2-40B4-BE49-F238E27FC236}">
                  <a16:creationId xmlns:a16="http://schemas.microsoft.com/office/drawing/2014/main" id="{3AF4B5A5-8655-8928-4DEC-0094AA2AFF08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D0E58E2-023A-AF4B-877E-622DAD8CF34E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5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0EACC52-EA34-F243-5D61-76129E400BC7}"/>
              </a:ext>
            </a:extLst>
          </p:cNvPr>
          <p:cNvGrpSpPr/>
          <p:nvPr/>
        </p:nvGrpSpPr>
        <p:grpSpPr>
          <a:xfrm rot="10800000">
            <a:off x="11527928" y="7218597"/>
            <a:ext cx="612000" cy="612000"/>
            <a:chOff x="5626875" y="7765997"/>
            <a:chExt cx="341671" cy="356347"/>
          </a:xfrm>
        </p:grpSpPr>
        <p:sp>
          <p:nvSpPr>
            <p:cNvPr id="79" name="Teardrop 78">
              <a:extLst>
                <a:ext uri="{FF2B5EF4-FFF2-40B4-BE49-F238E27FC236}">
                  <a16:creationId xmlns:a16="http://schemas.microsoft.com/office/drawing/2014/main" id="{3EE01D80-3BD7-5DC2-F8C2-008C5CBBDA2D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9AE3792-C973-EC6D-88D9-5CA0C3F6A2C4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IE">
                  <a:solidFill>
                    <a:srgbClr val="00B050"/>
                  </a:solidFill>
                </a:rPr>
                <a:t>4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450D5CB-6DA1-1F52-AC95-E0A51DDBAB92}"/>
              </a:ext>
            </a:extLst>
          </p:cNvPr>
          <p:cNvGrpSpPr/>
          <p:nvPr/>
        </p:nvGrpSpPr>
        <p:grpSpPr>
          <a:xfrm>
            <a:off x="11935517" y="6576404"/>
            <a:ext cx="612000" cy="612000"/>
            <a:chOff x="3680255" y="6841154"/>
            <a:chExt cx="341671" cy="356347"/>
          </a:xfrm>
        </p:grpSpPr>
        <p:sp>
          <p:nvSpPr>
            <p:cNvPr id="82" name="Teardrop 81">
              <a:extLst>
                <a:ext uri="{FF2B5EF4-FFF2-40B4-BE49-F238E27FC236}">
                  <a16:creationId xmlns:a16="http://schemas.microsoft.com/office/drawing/2014/main" id="{16F62B95-D316-21D3-D4C4-86B65120C052}"/>
                </a:ext>
              </a:extLst>
            </p:cNvPr>
            <p:cNvSpPr/>
            <p:nvPr/>
          </p:nvSpPr>
          <p:spPr>
            <a:xfrm rot="11846302">
              <a:off x="3680255" y="6841154"/>
              <a:ext cx="341671" cy="356347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0E1F7A0-EF70-F9E0-63CE-4F9E3049A3CD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1-3</a:t>
              </a:r>
            </a:p>
          </p:txBody>
        </p:sp>
      </p:grpSp>
      <p:pic>
        <p:nvPicPr>
          <p:cNvPr id="84" name="Picture 83" descr="A flag with a red white and blue flag&#10;&#10;Description automatically generated with low confidence">
            <a:extLst>
              <a:ext uri="{FF2B5EF4-FFF2-40B4-BE49-F238E27FC236}">
                <a16:creationId xmlns:a16="http://schemas.microsoft.com/office/drawing/2014/main" id="{71A8EF94-EA4A-5FDE-2CE2-C928EFFFE89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3" t="12267" r="12615" b="13082"/>
          <a:stretch/>
        </p:blipFill>
        <p:spPr>
          <a:xfrm>
            <a:off x="516482" y="1627477"/>
            <a:ext cx="1524000" cy="1015145"/>
          </a:xfrm>
          <a:prstGeom prst="rect">
            <a:avLst/>
          </a:prstGeom>
          <a:ln>
            <a:solidFill>
              <a:srgbClr val="0068FF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5A63"/>
                </a:solidFill>
              </a:rPr>
              <a:t>Network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overview: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5</a:t>
            </a:r>
            <a:r>
              <a:rPr sz="5400" spc="-3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FF5A63"/>
                </a:solidFill>
              </a:rPr>
              <a:t>members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sz="5400" spc="-20" dirty="0">
                <a:solidFill>
                  <a:srgbClr val="FF5A63"/>
                </a:solidFill>
              </a:rPr>
              <a:t> </a:t>
            </a:r>
            <a:r>
              <a:rPr sz="5400" dirty="0">
                <a:solidFill>
                  <a:srgbClr val="0064FF"/>
                </a:solidFill>
              </a:rPr>
              <a:t>4</a:t>
            </a:r>
            <a:r>
              <a:rPr sz="5400" spc="-30" dirty="0">
                <a:solidFill>
                  <a:srgbClr val="0064FF"/>
                </a:solidFill>
              </a:rPr>
              <a:t> </a:t>
            </a:r>
            <a:r>
              <a:rPr sz="5400" dirty="0">
                <a:solidFill>
                  <a:srgbClr val="0064FF"/>
                </a:solidFill>
              </a:rPr>
              <a:t>EDIH</a:t>
            </a:r>
            <a:r>
              <a:rPr lang="en-US" sz="5400" dirty="0">
                <a:solidFill>
                  <a:srgbClr val="0064FF"/>
                </a:solidFill>
              </a:rPr>
              <a:t>s</a:t>
            </a:r>
            <a:endParaRPr sz="5400" dirty="0"/>
          </a:p>
        </p:txBody>
      </p:sp>
      <p:sp>
        <p:nvSpPr>
          <p:cNvPr id="98" name="object 8">
            <a:extLst>
              <a:ext uri="{FF2B5EF4-FFF2-40B4-BE49-F238E27FC236}">
                <a16:creationId xmlns:a16="http://schemas.microsoft.com/office/drawing/2014/main" id="{4A485E4C-6794-77BE-9B3A-2765C58A127D}"/>
              </a:ext>
            </a:extLst>
          </p:cNvPr>
          <p:cNvSpPr/>
          <p:nvPr/>
        </p:nvSpPr>
        <p:spPr>
          <a:xfrm>
            <a:off x="6165850" y="6400112"/>
            <a:ext cx="3518535" cy="2531110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1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9" y="66466"/>
                </a:lnTo>
                <a:lnTo>
                  <a:pt x="124595" y="93625"/>
                </a:lnTo>
                <a:lnTo>
                  <a:pt x="93625" y="124595"/>
                </a:lnTo>
                <a:lnTo>
                  <a:pt x="66466" y="159028"/>
                </a:lnTo>
                <a:lnTo>
                  <a:pt x="43465" y="196577"/>
                </a:lnTo>
                <a:lnTo>
                  <a:pt x="24970" y="236894"/>
                </a:lnTo>
                <a:lnTo>
                  <a:pt x="11329" y="279630"/>
                </a:lnTo>
                <a:lnTo>
                  <a:pt x="2890" y="324440"/>
                </a:lnTo>
                <a:lnTo>
                  <a:pt x="0" y="370974"/>
                </a:lnTo>
                <a:lnTo>
                  <a:pt x="0" y="2225804"/>
                </a:lnTo>
                <a:lnTo>
                  <a:pt x="3147352" y="2225804"/>
                </a:lnTo>
                <a:lnTo>
                  <a:pt x="3193886" y="2222914"/>
                </a:lnTo>
                <a:lnTo>
                  <a:pt x="3238695" y="2214474"/>
                </a:lnTo>
                <a:lnTo>
                  <a:pt x="3281432" y="2200833"/>
                </a:lnTo>
                <a:lnTo>
                  <a:pt x="3321749" y="2182339"/>
                </a:lnTo>
                <a:lnTo>
                  <a:pt x="3359298" y="2159338"/>
                </a:lnTo>
                <a:lnTo>
                  <a:pt x="3393731" y="2132179"/>
                </a:lnTo>
                <a:lnTo>
                  <a:pt x="3424701" y="2101209"/>
                </a:lnTo>
                <a:lnTo>
                  <a:pt x="3451860" y="2066775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20">
            <a:extLst>
              <a:ext uri="{FF2B5EF4-FFF2-40B4-BE49-F238E27FC236}">
                <a16:creationId xmlns:a16="http://schemas.microsoft.com/office/drawing/2014/main" id="{D9ED4087-5F77-5265-63A5-F69CD1BF14F6}"/>
              </a:ext>
            </a:extLst>
          </p:cNvPr>
          <p:cNvSpPr/>
          <p:nvPr/>
        </p:nvSpPr>
        <p:spPr>
          <a:xfrm>
            <a:off x="10057637" y="6400110"/>
            <a:ext cx="3485515" cy="2531112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9"/>
                </a:lnTo>
                <a:lnTo>
                  <a:pt x="3115945" y="2216049"/>
                </a:lnTo>
                <a:lnTo>
                  <a:pt x="3162275" y="2213171"/>
                </a:lnTo>
                <a:lnTo>
                  <a:pt x="3206888" y="2204769"/>
                </a:lnTo>
                <a:lnTo>
                  <a:pt x="3249437" y="2191188"/>
                </a:lnTo>
                <a:lnTo>
                  <a:pt x="3289576" y="2172774"/>
                </a:lnTo>
                <a:lnTo>
                  <a:pt x="3326960" y="2149874"/>
                </a:lnTo>
                <a:lnTo>
                  <a:pt x="3361241" y="2122834"/>
                </a:lnTo>
                <a:lnTo>
                  <a:pt x="3392075" y="2092000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24">
            <a:extLst>
              <a:ext uri="{FF2B5EF4-FFF2-40B4-BE49-F238E27FC236}">
                <a16:creationId xmlns:a16="http://schemas.microsoft.com/office/drawing/2014/main" id="{E9F080FB-728F-87EC-9590-7DE5DFD92710}"/>
              </a:ext>
            </a:extLst>
          </p:cNvPr>
          <p:cNvSpPr/>
          <p:nvPr/>
        </p:nvSpPr>
        <p:spPr>
          <a:xfrm>
            <a:off x="10057637" y="3298999"/>
            <a:ext cx="3485515" cy="2452756"/>
          </a:xfrm>
          <a:custGeom>
            <a:avLst/>
            <a:gdLst/>
            <a:ahLst/>
            <a:cxnLst/>
            <a:rect l="l" t="t" r="r" b="b"/>
            <a:pathLst>
              <a:path w="3485515" h="2216150">
                <a:moveTo>
                  <a:pt x="3485286" y="0"/>
                </a:moveTo>
                <a:lnTo>
                  <a:pt x="369347" y="0"/>
                </a:lnTo>
                <a:lnTo>
                  <a:pt x="323017" y="2877"/>
                </a:lnTo>
                <a:lnTo>
                  <a:pt x="278404" y="11280"/>
                </a:lnTo>
                <a:lnTo>
                  <a:pt x="235854" y="24861"/>
                </a:lnTo>
                <a:lnTo>
                  <a:pt x="195715" y="43274"/>
                </a:lnTo>
                <a:lnTo>
                  <a:pt x="158330" y="66174"/>
                </a:lnTo>
                <a:lnTo>
                  <a:pt x="124048" y="93215"/>
                </a:lnTo>
                <a:lnTo>
                  <a:pt x="93214" y="124049"/>
                </a:lnTo>
                <a:lnTo>
                  <a:pt x="66174" y="158331"/>
                </a:lnTo>
                <a:lnTo>
                  <a:pt x="43274" y="195715"/>
                </a:lnTo>
                <a:lnTo>
                  <a:pt x="24861" y="235855"/>
                </a:lnTo>
                <a:lnTo>
                  <a:pt x="11280" y="278404"/>
                </a:lnTo>
                <a:lnTo>
                  <a:pt x="2877" y="323017"/>
                </a:lnTo>
                <a:lnTo>
                  <a:pt x="0" y="369347"/>
                </a:lnTo>
                <a:lnTo>
                  <a:pt x="0" y="2216048"/>
                </a:lnTo>
                <a:lnTo>
                  <a:pt x="3115945" y="2216048"/>
                </a:lnTo>
                <a:lnTo>
                  <a:pt x="3162275" y="2213170"/>
                </a:lnTo>
                <a:lnTo>
                  <a:pt x="3206888" y="2204768"/>
                </a:lnTo>
                <a:lnTo>
                  <a:pt x="3249437" y="2191187"/>
                </a:lnTo>
                <a:lnTo>
                  <a:pt x="3289576" y="2172773"/>
                </a:lnTo>
                <a:lnTo>
                  <a:pt x="3326960" y="2149873"/>
                </a:lnTo>
                <a:lnTo>
                  <a:pt x="3361241" y="2122833"/>
                </a:lnTo>
                <a:lnTo>
                  <a:pt x="3392075" y="2091999"/>
                </a:lnTo>
                <a:lnTo>
                  <a:pt x="3419114" y="2057717"/>
                </a:lnTo>
                <a:lnTo>
                  <a:pt x="3442013" y="2020333"/>
                </a:lnTo>
                <a:lnTo>
                  <a:pt x="3460426" y="1980193"/>
                </a:lnTo>
                <a:lnTo>
                  <a:pt x="3474006" y="1937644"/>
                </a:lnTo>
                <a:lnTo>
                  <a:pt x="3482408" y="1893031"/>
                </a:lnTo>
                <a:lnTo>
                  <a:pt x="3485286" y="1846700"/>
                </a:lnTo>
                <a:lnTo>
                  <a:pt x="348528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28">
            <a:extLst>
              <a:ext uri="{FF2B5EF4-FFF2-40B4-BE49-F238E27FC236}">
                <a16:creationId xmlns:a16="http://schemas.microsoft.com/office/drawing/2014/main" id="{7C53DBF4-4D8A-94F6-FCBB-405FEF89FE3F}"/>
              </a:ext>
            </a:extLst>
          </p:cNvPr>
          <p:cNvSpPr/>
          <p:nvPr/>
        </p:nvSpPr>
        <p:spPr>
          <a:xfrm>
            <a:off x="6168610" y="3289247"/>
            <a:ext cx="3485515" cy="2462508"/>
          </a:xfrm>
          <a:custGeom>
            <a:avLst/>
            <a:gdLst/>
            <a:ahLst/>
            <a:cxnLst/>
            <a:rect l="l" t="t" r="r" b="b"/>
            <a:pathLst>
              <a:path w="3485515" h="2226310">
                <a:moveTo>
                  <a:pt x="3485290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4"/>
                </a:lnTo>
                <a:lnTo>
                  <a:pt x="3114315" y="2225804"/>
                </a:lnTo>
                <a:lnTo>
                  <a:pt x="3160849" y="2222914"/>
                </a:lnTo>
                <a:lnTo>
                  <a:pt x="3205659" y="2214474"/>
                </a:lnTo>
                <a:lnTo>
                  <a:pt x="3248396" y="2200833"/>
                </a:lnTo>
                <a:lnTo>
                  <a:pt x="3288712" y="2182339"/>
                </a:lnTo>
                <a:lnTo>
                  <a:pt x="3326261" y="2159338"/>
                </a:lnTo>
                <a:lnTo>
                  <a:pt x="3360694" y="2132179"/>
                </a:lnTo>
                <a:lnTo>
                  <a:pt x="3391664" y="2101208"/>
                </a:lnTo>
                <a:lnTo>
                  <a:pt x="3418824" y="2066775"/>
                </a:lnTo>
                <a:lnTo>
                  <a:pt x="3441824" y="2029226"/>
                </a:lnTo>
                <a:lnTo>
                  <a:pt x="3460319" y="1988909"/>
                </a:lnTo>
                <a:lnTo>
                  <a:pt x="3473960" y="1946172"/>
                </a:lnTo>
                <a:lnTo>
                  <a:pt x="3482399" y="1901363"/>
                </a:lnTo>
                <a:lnTo>
                  <a:pt x="3485290" y="1854828"/>
                </a:lnTo>
                <a:lnTo>
                  <a:pt x="348529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Round Diagonal Corner of Rectangle 5">
            <a:extLst>
              <a:ext uri="{FF2B5EF4-FFF2-40B4-BE49-F238E27FC236}">
                <a16:creationId xmlns:a16="http://schemas.microsoft.com/office/drawing/2014/main" id="{151517E9-E047-6366-4106-D891F89F4394}"/>
              </a:ext>
            </a:extLst>
          </p:cNvPr>
          <p:cNvSpPr/>
          <p:nvPr/>
        </p:nvSpPr>
        <p:spPr>
          <a:xfrm>
            <a:off x="6165850" y="8409490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EXPANDI 4.0</a:t>
            </a:r>
          </a:p>
        </p:txBody>
      </p:sp>
      <p:sp>
        <p:nvSpPr>
          <p:cNvPr id="123" name="Round Diagonal Corner of Rectangle 18">
            <a:extLst>
              <a:ext uri="{FF2B5EF4-FFF2-40B4-BE49-F238E27FC236}">
                <a16:creationId xmlns:a16="http://schemas.microsoft.com/office/drawing/2014/main" id="{4F7B51AF-6962-807A-3CDE-5956E7298BE6}"/>
              </a:ext>
            </a:extLst>
          </p:cNvPr>
          <p:cNvSpPr/>
          <p:nvPr/>
        </p:nvSpPr>
        <p:spPr>
          <a:xfrm>
            <a:off x="6165850" y="5230023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CIH</a:t>
            </a:r>
          </a:p>
        </p:txBody>
      </p:sp>
      <p:sp>
        <p:nvSpPr>
          <p:cNvPr id="124" name="Round Diagonal Corner of Rectangle 21">
            <a:extLst>
              <a:ext uri="{FF2B5EF4-FFF2-40B4-BE49-F238E27FC236}">
                <a16:creationId xmlns:a16="http://schemas.microsoft.com/office/drawing/2014/main" id="{3A9CAE68-B029-B33D-1C21-5FFE429F1EC5}"/>
              </a:ext>
            </a:extLst>
          </p:cNvPr>
          <p:cNvSpPr/>
          <p:nvPr/>
        </p:nvSpPr>
        <p:spPr>
          <a:xfrm>
            <a:off x="10062404" y="8414892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SKAI-</a:t>
            </a:r>
            <a:r>
              <a:rPr lang="en-US" sz="2400" dirty="0" err="1"/>
              <a:t>eDIH</a:t>
            </a:r>
            <a:endParaRPr lang="en-US" sz="2400" dirty="0"/>
          </a:p>
        </p:txBody>
      </p:sp>
      <p:pic>
        <p:nvPicPr>
          <p:cNvPr id="11" name="object 25">
            <a:extLst>
              <a:ext uri="{FF2B5EF4-FFF2-40B4-BE49-F238E27FC236}">
                <a16:creationId xmlns:a16="http://schemas.microsoft.com/office/drawing/2014/main" id="{149DECE9-2AC1-AC26-C7E1-5FC4679B53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0820" y="5898487"/>
            <a:ext cx="3132084" cy="3132084"/>
          </a:xfrm>
          <a:prstGeom prst="rect">
            <a:avLst/>
          </a:prstGeom>
        </p:spPr>
      </p:pic>
      <p:pic>
        <p:nvPicPr>
          <p:cNvPr id="15" name="object 25">
            <a:extLst>
              <a:ext uri="{FF2B5EF4-FFF2-40B4-BE49-F238E27FC236}">
                <a16:creationId xmlns:a16="http://schemas.microsoft.com/office/drawing/2014/main" id="{8D80C480-5CB0-13E6-D754-7392A51744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9075" y="2742103"/>
            <a:ext cx="3132084" cy="3132084"/>
          </a:xfrm>
          <a:prstGeom prst="rect">
            <a:avLst/>
          </a:prstGeom>
        </p:spPr>
      </p:pic>
      <p:pic>
        <p:nvPicPr>
          <p:cNvPr id="30" name="object 25">
            <a:extLst>
              <a:ext uri="{FF2B5EF4-FFF2-40B4-BE49-F238E27FC236}">
                <a16:creationId xmlns:a16="http://schemas.microsoft.com/office/drawing/2014/main" id="{4FFA9655-D814-1133-D74C-39135066901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3147" y="2889849"/>
            <a:ext cx="2836592" cy="28365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CE8E5B2-FCA0-0223-19A4-019E1A523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5" b="11975"/>
          <a:stretch/>
        </p:blipFill>
        <p:spPr>
          <a:xfrm>
            <a:off x="10433050" y="6418378"/>
            <a:ext cx="2751247" cy="2092301"/>
          </a:xfrm>
          <a:prstGeom prst="rect">
            <a:avLst/>
          </a:prstGeom>
        </p:spPr>
      </p:pic>
      <p:sp>
        <p:nvSpPr>
          <p:cNvPr id="122" name="Round Diagonal Corner of Rectangle 8">
            <a:extLst>
              <a:ext uri="{FF2B5EF4-FFF2-40B4-BE49-F238E27FC236}">
                <a16:creationId xmlns:a16="http://schemas.microsoft.com/office/drawing/2014/main" id="{972BB199-D774-0483-B14F-F2F7120D8FEC}"/>
              </a:ext>
            </a:extLst>
          </p:cNvPr>
          <p:cNvSpPr/>
          <p:nvPr/>
        </p:nvSpPr>
        <p:spPr>
          <a:xfrm>
            <a:off x="10054893" y="5230023"/>
            <a:ext cx="3488259" cy="521732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EDCASS</a:t>
            </a:r>
          </a:p>
        </p:txBody>
      </p:sp>
      <p:sp>
        <p:nvSpPr>
          <p:cNvPr id="31" name="object 17">
            <a:hlinkClick r:id="rId6"/>
            <a:extLst>
              <a:ext uri="{FF2B5EF4-FFF2-40B4-BE49-F238E27FC236}">
                <a16:creationId xmlns:a16="http://schemas.microsoft.com/office/drawing/2014/main" id="{AF6E6097-CE24-5BB1-2AFD-1506C249B6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69220" y="6364574"/>
            <a:ext cx="3465536" cy="2531112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17">
            <a:hlinkClick r:id="rId7"/>
            <a:extLst>
              <a:ext uri="{FF2B5EF4-FFF2-40B4-BE49-F238E27FC236}">
                <a16:creationId xmlns:a16="http://schemas.microsoft.com/office/drawing/2014/main" id="{1658C4F9-1C52-034B-33E7-9B9E39CA0E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46145" y="3289246"/>
            <a:ext cx="3514780" cy="2462507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7">
            <a:hlinkClick r:id="rId8"/>
            <a:extLst>
              <a:ext uri="{FF2B5EF4-FFF2-40B4-BE49-F238E27FC236}">
                <a16:creationId xmlns:a16="http://schemas.microsoft.com/office/drawing/2014/main" id="{67C3728E-C84B-944F-5957-EE775D997C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68991" y="3305377"/>
            <a:ext cx="3488259" cy="244637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17">
            <a:hlinkClick r:id="rId9"/>
            <a:extLst>
              <a:ext uri="{FF2B5EF4-FFF2-40B4-BE49-F238E27FC236}">
                <a16:creationId xmlns:a16="http://schemas.microsoft.com/office/drawing/2014/main" id="{AD884EE3-93B1-72FF-5E7C-CDFBEC9D07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46145" y="6400110"/>
            <a:ext cx="3518535" cy="249557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of Rectangle 31">
            <a:extLst>
              <a:ext uri="{FF2B5EF4-FFF2-40B4-BE49-F238E27FC236}">
                <a16:creationId xmlns:a16="http://schemas.microsoft.com/office/drawing/2014/main" id="{017D0268-C633-9A0D-E970-5FEDC93775B1}"/>
              </a:ext>
            </a:extLst>
          </p:cNvPr>
          <p:cNvSpPr/>
          <p:nvPr/>
        </p:nvSpPr>
        <p:spPr>
          <a:xfrm>
            <a:off x="7753446" y="4249815"/>
            <a:ext cx="4428965" cy="2816070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8" name="Round Diagonal Corner of Rectangle 9">
            <a:extLst>
              <a:ext uri="{FF2B5EF4-FFF2-40B4-BE49-F238E27FC236}">
                <a16:creationId xmlns:a16="http://schemas.microsoft.com/office/drawing/2014/main" id="{7ACF42DE-A0B7-8110-C8CD-7877C9803083}"/>
              </a:ext>
            </a:extLst>
          </p:cNvPr>
          <p:cNvSpPr/>
          <p:nvPr/>
        </p:nvSpPr>
        <p:spPr>
          <a:xfrm>
            <a:off x="7749240" y="6572250"/>
            <a:ext cx="4428963" cy="663510"/>
          </a:xfrm>
          <a:prstGeom prst="round2DiagRect">
            <a:avLst/>
          </a:prstGeom>
          <a:solidFill>
            <a:srgbClr val="4191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SCDI proposal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5400" dirty="0">
                <a:solidFill>
                  <a:srgbClr val="FF5A63"/>
                </a:solidFill>
              </a:rPr>
              <a:t>Network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overview: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5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members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41914B"/>
                </a:solidFill>
              </a:rPr>
              <a:t>1</a:t>
            </a:r>
            <a:r>
              <a:rPr lang="en-US" sz="5400" spc="-30" dirty="0">
                <a:solidFill>
                  <a:srgbClr val="41914B"/>
                </a:solidFill>
              </a:rPr>
              <a:t> </a:t>
            </a:r>
            <a:r>
              <a:rPr lang="en-US" sz="5400" dirty="0" err="1">
                <a:solidFill>
                  <a:srgbClr val="41914B"/>
                </a:solidFill>
              </a:rPr>
              <a:t>SoE</a:t>
            </a:r>
            <a:endParaRPr sz="5400" dirty="0">
              <a:solidFill>
                <a:srgbClr val="41914B"/>
              </a:solidFill>
            </a:endParaRPr>
          </a:p>
        </p:txBody>
      </p:sp>
      <p:pic>
        <p:nvPicPr>
          <p:cNvPr id="4" name="Picture 3" descr="A logo with a triangle in the middle&#10;&#10;Description automatically generated">
            <a:extLst>
              <a:ext uri="{FF2B5EF4-FFF2-40B4-BE49-F238E27FC236}">
                <a16:creationId xmlns:a16="http://schemas.microsoft.com/office/drawing/2014/main" id="{AD3C15D4-73F4-76DF-2180-9C36C7C64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430" y="3808454"/>
            <a:ext cx="3314581" cy="3314581"/>
          </a:xfrm>
          <a:prstGeom prst="rect">
            <a:avLst/>
          </a:prstGeom>
        </p:spPr>
      </p:pic>
      <p:sp>
        <p:nvSpPr>
          <p:cNvPr id="6" name="object 17">
            <a:hlinkClick r:id="rId4"/>
            <a:extLst>
              <a:ext uri="{FF2B5EF4-FFF2-40B4-BE49-F238E27FC236}">
                <a16:creationId xmlns:a16="http://schemas.microsoft.com/office/drawing/2014/main" id="{D1CAA025-EB58-9C25-2019-B46487EEB6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7652" y="4249814"/>
            <a:ext cx="4428965" cy="298594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927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78510" y="1390650"/>
            <a:ext cx="8972548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811046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/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6000" b="1" dirty="0">
                <a:solidFill>
                  <a:srgbClr val="F7F6F1"/>
                </a:solidFill>
                <a:latin typeface="Arial"/>
                <a:cs typeface="Arial"/>
              </a:rPr>
              <a:t>26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5" name="object 35"/>
          <p:cNvSpPr/>
          <p:nvPr/>
        </p:nvSpPr>
        <p:spPr>
          <a:xfrm>
            <a:off x="10052050" y="1432711"/>
            <a:ext cx="22860" cy="7955915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84250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2" name="object 4">
            <a:extLst>
              <a:ext uri="{FF2B5EF4-FFF2-40B4-BE49-F238E27FC236}">
                <a16:creationId xmlns:a16="http://schemas.microsoft.com/office/drawing/2014/main" id="{84EE52B5-2B42-8C67-9D0C-A49710FA2643}"/>
              </a:ext>
            </a:extLst>
          </p:cNvPr>
          <p:cNvSpPr/>
          <p:nvPr/>
        </p:nvSpPr>
        <p:spPr>
          <a:xfrm>
            <a:off x="920093" y="7633673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A86BDA6A-7514-D22C-DF62-215770D9588B}"/>
              </a:ext>
            </a:extLst>
          </p:cNvPr>
          <p:cNvSpPr/>
          <p:nvPr/>
        </p:nvSpPr>
        <p:spPr>
          <a:xfrm>
            <a:off x="920093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F14DF133-4A6A-ECA5-EA32-7709A60C9AC3}"/>
              </a:ext>
            </a:extLst>
          </p:cNvPr>
          <p:cNvSpPr/>
          <p:nvPr/>
        </p:nvSpPr>
        <p:spPr>
          <a:xfrm>
            <a:off x="908050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78AB7CA2-E469-BC15-9BCB-C54DE705C7D8}"/>
              </a:ext>
            </a:extLst>
          </p:cNvPr>
          <p:cNvSpPr/>
          <p:nvPr/>
        </p:nvSpPr>
        <p:spPr>
          <a:xfrm>
            <a:off x="1030561" y="3359542"/>
            <a:ext cx="8720497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8A63AEC4-B067-A9E3-41E4-D70537B900F7}"/>
              </a:ext>
            </a:extLst>
          </p:cNvPr>
          <p:cNvSpPr txBox="1"/>
          <p:nvPr/>
        </p:nvSpPr>
        <p:spPr>
          <a:xfrm>
            <a:off x="1546024" y="3545332"/>
            <a:ext cx="7878610" cy="10275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GB" sz="2100" dirty="0">
                <a:latin typeface="Arial"/>
                <a:cs typeface="Arial"/>
              </a:rPr>
              <a:t>Slovakian EDIHs prioritise advanced technologies like AI, cybersecurity, robotics, and big data to address complex challenges across various sectors.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2751117E-9484-B22E-E672-54B1D702E3D7}"/>
              </a:ext>
            </a:extLst>
          </p:cNvPr>
          <p:cNvSpPr/>
          <p:nvPr/>
        </p:nvSpPr>
        <p:spPr>
          <a:xfrm>
            <a:off x="1018518" y="5518398"/>
            <a:ext cx="8701152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12" name="object 18">
            <a:extLst>
              <a:ext uri="{FF2B5EF4-FFF2-40B4-BE49-F238E27FC236}">
                <a16:creationId xmlns:a16="http://schemas.microsoft.com/office/drawing/2014/main" id="{10E2D294-A937-12ED-0AAE-62DDC23CF855}"/>
              </a:ext>
            </a:extLst>
          </p:cNvPr>
          <p:cNvSpPr txBox="1"/>
          <p:nvPr/>
        </p:nvSpPr>
        <p:spPr>
          <a:xfrm>
            <a:off x="1533982" y="5689385"/>
            <a:ext cx="7890652" cy="10225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GB" sz="2100" dirty="0">
                <a:latin typeface="Arial"/>
                <a:cs typeface="Arial"/>
              </a:rPr>
              <a:t>With a focus on cloud services, IoT, and software architectures, these EDIHs play a crucial role in facilitating digital innovation and transformation.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43" name="object 19">
            <a:extLst>
              <a:ext uri="{FF2B5EF4-FFF2-40B4-BE49-F238E27FC236}">
                <a16:creationId xmlns:a16="http://schemas.microsoft.com/office/drawing/2014/main" id="{FBED7547-527F-42CE-D5DD-7110950F2B89}"/>
              </a:ext>
            </a:extLst>
          </p:cNvPr>
          <p:cNvSpPr/>
          <p:nvPr/>
        </p:nvSpPr>
        <p:spPr>
          <a:xfrm>
            <a:off x="1030561" y="7633673"/>
            <a:ext cx="8720497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 lang="en-US"/>
          </a:p>
        </p:txBody>
      </p:sp>
      <p:sp>
        <p:nvSpPr>
          <p:cNvPr id="44" name="object 20">
            <a:extLst>
              <a:ext uri="{FF2B5EF4-FFF2-40B4-BE49-F238E27FC236}">
                <a16:creationId xmlns:a16="http://schemas.microsoft.com/office/drawing/2014/main" id="{EF2CA7D2-B330-1F97-1566-1F8AD6CC41A1}"/>
              </a:ext>
            </a:extLst>
          </p:cNvPr>
          <p:cNvSpPr txBox="1"/>
          <p:nvPr/>
        </p:nvSpPr>
        <p:spPr>
          <a:xfrm>
            <a:off x="1537875" y="7798856"/>
            <a:ext cx="7886760" cy="1375248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GB" sz="2100" dirty="0">
                <a:latin typeface="Arial"/>
                <a:cs typeface="Arial"/>
              </a:rPr>
              <a:t>Emphasising simulation engineering, laser-based manufacturing, and sensors and vision processing systems, Slovakian EDIHs are shaping the future of advanced manufacturing and digital simulation.</a:t>
            </a:r>
          </a:p>
        </p:txBody>
      </p:sp>
      <p:sp>
        <p:nvSpPr>
          <p:cNvPr id="45" name="object 36">
            <a:extLst>
              <a:ext uri="{FF2B5EF4-FFF2-40B4-BE49-F238E27FC236}">
                <a16:creationId xmlns:a16="http://schemas.microsoft.com/office/drawing/2014/main" id="{700E6935-C534-26C4-E0CE-4D7AE76F785B}"/>
              </a:ext>
            </a:extLst>
          </p:cNvPr>
          <p:cNvSpPr/>
          <p:nvPr/>
        </p:nvSpPr>
        <p:spPr>
          <a:xfrm>
            <a:off x="1295321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46" name="object 41">
            <a:extLst>
              <a:ext uri="{FF2B5EF4-FFF2-40B4-BE49-F238E27FC236}">
                <a16:creationId xmlns:a16="http://schemas.microsoft.com/office/drawing/2014/main" id="{DEA8BFEA-FDA9-A509-B49E-1F2E75CE33F0}"/>
              </a:ext>
            </a:extLst>
          </p:cNvPr>
          <p:cNvSpPr/>
          <p:nvPr/>
        </p:nvSpPr>
        <p:spPr>
          <a:xfrm>
            <a:off x="1307362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47" name="object 42">
            <a:extLst>
              <a:ext uri="{FF2B5EF4-FFF2-40B4-BE49-F238E27FC236}">
                <a16:creationId xmlns:a16="http://schemas.microsoft.com/office/drawing/2014/main" id="{C8E38E5B-BE2B-7535-0071-017FCF4AE1BB}"/>
              </a:ext>
            </a:extLst>
          </p:cNvPr>
          <p:cNvSpPr/>
          <p:nvPr/>
        </p:nvSpPr>
        <p:spPr>
          <a:xfrm>
            <a:off x="1306385" y="7803250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73" name="object 5">
            <a:extLst>
              <a:ext uri="{FF2B5EF4-FFF2-40B4-BE49-F238E27FC236}">
                <a16:creationId xmlns:a16="http://schemas.microsoft.com/office/drawing/2014/main" id="{05E25146-6CE4-09DD-6273-E68CCB8577A9}"/>
              </a:ext>
            </a:extLst>
          </p:cNvPr>
          <p:cNvSpPr/>
          <p:nvPr/>
        </p:nvSpPr>
        <p:spPr>
          <a:xfrm>
            <a:off x="10383166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74" name="object 8">
            <a:extLst>
              <a:ext uri="{FF2B5EF4-FFF2-40B4-BE49-F238E27FC236}">
                <a16:creationId xmlns:a16="http://schemas.microsoft.com/office/drawing/2014/main" id="{D5037EEE-0BA6-890C-4D43-DD8085C1E954}"/>
              </a:ext>
            </a:extLst>
          </p:cNvPr>
          <p:cNvSpPr/>
          <p:nvPr/>
        </p:nvSpPr>
        <p:spPr>
          <a:xfrm>
            <a:off x="10371123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75" name="object 15">
            <a:extLst>
              <a:ext uri="{FF2B5EF4-FFF2-40B4-BE49-F238E27FC236}">
                <a16:creationId xmlns:a16="http://schemas.microsoft.com/office/drawing/2014/main" id="{AF96A094-D8EE-691D-CEA5-A1D5ADC18010}"/>
              </a:ext>
            </a:extLst>
          </p:cNvPr>
          <p:cNvSpPr/>
          <p:nvPr/>
        </p:nvSpPr>
        <p:spPr>
          <a:xfrm>
            <a:off x="10493634" y="3359542"/>
            <a:ext cx="8720497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76" name="object 16">
            <a:extLst>
              <a:ext uri="{FF2B5EF4-FFF2-40B4-BE49-F238E27FC236}">
                <a16:creationId xmlns:a16="http://schemas.microsoft.com/office/drawing/2014/main" id="{DC5DD80D-9AA3-5B3C-7D45-06B8A54DECB4}"/>
              </a:ext>
            </a:extLst>
          </p:cNvPr>
          <p:cNvSpPr txBox="1"/>
          <p:nvPr/>
        </p:nvSpPr>
        <p:spPr>
          <a:xfrm>
            <a:off x="11009098" y="3545332"/>
            <a:ext cx="7694890" cy="102752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GB" sz="2100" dirty="0">
                <a:latin typeface="Arial"/>
                <a:cs typeface="Arial"/>
              </a:rPr>
              <a:t>Slovakian EDIHs offer key services in innovation management, technological innovation, and prototyping, driving digital growth and business development.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77" name="object 17">
            <a:extLst>
              <a:ext uri="{FF2B5EF4-FFF2-40B4-BE49-F238E27FC236}">
                <a16:creationId xmlns:a16="http://schemas.microsoft.com/office/drawing/2014/main" id="{A2E21737-EE3E-BB2E-2531-D56A4963C3D1}"/>
              </a:ext>
            </a:extLst>
          </p:cNvPr>
          <p:cNvSpPr/>
          <p:nvPr/>
        </p:nvSpPr>
        <p:spPr>
          <a:xfrm>
            <a:off x="10481591" y="5518398"/>
            <a:ext cx="8701152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78" name="object 18">
            <a:extLst>
              <a:ext uri="{FF2B5EF4-FFF2-40B4-BE49-F238E27FC236}">
                <a16:creationId xmlns:a16="http://schemas.microsoft.com/office/drawing/2014/main" id="{A0A547CE-289E-7FBC-9369-1F431540C516}"/>
              </a:ext>
            </a:extLst>
          </p:cNvPr>
          <p:cNvSpPr txBox="1"/>
          <p:nvPr/>
        </p:nvSpPr>
        <p:spPr>
          <a:xfrm>
            <a:off x="10997056" y="5689385"/>
            <a:ext cx="7706932" cy="102252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GB" sz="2100">
                <a:latin typeface="Arial"/>
                <a:cs typeface="Arial"/>
              </a:rPr>
              <a:t>A strong </a:t>
            </a:r>
            <a:r>
              <a:rPr lang="en-GB" sz="2100" dirty="0">
                <a:latin typeface="Arial"/>
                <a:cs typeface="Arial"/>
              </a:rPr>
              <a:t>emphasis on vocational training and knowledge transfer ensures the continuous development of skills and expertise across sectors.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79" name="object 36">
            <a:extLst>
              <a:ext uri="{FF2B5EF4-FFF2-40B4-BE49-F238E27FC236}">
                <a16:creationId xmlns:a16="http://schemas.microsoft.com/office/drawing/2014/main" id="{BFEF2DBA-02FC-9C94-8C98-D857CF521012}"/>
              </a:ext>
            </a:extLst>
          </p:cNvPr>
          <p:cNvSpPr/>
          <p:nvPr/>
        </p:nvSpPr>
        <p:spPr>
          <a:xfrm>
            <a:off x="10758394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80" name="object 41">
            <a:extLst>
              <a:ext uri="{FF2B5EF4-FFF2-40B4-BE49-F238E27FC236}">
                <a16:creationId xmlns:a16="http://schemas.microsoft.com/office/drawing/2014/main" id="{F88D743C-9DE2-2B5B-50EF-51C1794265E6}"/>
              </a:ext>
            </a:extLst>
          </p:cNvPr>
          <p:cNvSpPr/>
          <p:nvPr/>
        </p:nvSpPr>
        <p:spPr>
          <a:xfrm>
            <a:off x="10770435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4" name="object 34">
            <a:extLst>
              <a:ext uri="{FF2B5EF4-FFF2-40B4-BE49-F238E27FC236}">
                <a16:creationId xmlns:a16="http://schemas.microsoft.com/office/drawing/2014/main" id="{1ABBFD62-4462-47E9-7BDD-B01ED791AF85}"/>
              </a:ext>
            </a:extLst>
          </p:cNvPr>
          <p:cNvSpPr txBox="1"/>
          <p:nvPr/>
        </p:nvSpPr>
        <p:spPr>
          <a:xfrm>
            <a:off x="6519226" y="10415814"/>
            <a:ext cx="7111367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https://european-digital-innovation-hubs.ec.europa.eu/home</a:t>
            </a:r>
            <a:r>
              <a:rPr lang="en-GB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</a:rPr>
              <a:t> </a:t>
            </a:r>
            <a:endParaRPr lang="en-GB"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1C3C885A-E327-3D6F-4513-1A2B5AEAFF8B}"/>
              </a:ext>
            </a:extLst>
          </p:cNvPr>
          <p:cNvSpPr/>
          <p:nvPr/>
        </p:nvSpPr>
        <p:spPr>
          <a:xfrm>
            <a:off x="10296822" y="7682868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" name="object 17">
            <a:extLst>
              <a:ext uri="{FF2B5EF4-FFF2-40B4-BE49-F238E27FC236}">
                <a16:creationId xmlns:a16="http://schemas.microsoft.com/office/drawing/2014/main" id="{142F0A57-5CCB-932F-27D9-4FFF60CA8318}"/>
              </a:ext>
            </a:extLst>
          </p:cNvPr>
          <p:cNvSpPr/>
          <p:nvPr/>
        </p:nvSpPr>
        <p:spPr>
          <a:xfrm>
            <a:off x="10407290" y="7639524"/>
            <a:ext cx="8701152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15" name="object 18">
            <a:extLst>
              <a:ext uri="{FF2B5EF4-FFF2-40B4-BE49-F238E27FC236}">
                <a16:creationId xmlns:a16="http://schemas.microsoft.com/office/drawing/2014/main" id="{909908DE-D6B9-43F4-F765-E9B56118D88B}"/>
              </a:ext>
            </a:extLst>
          </p:cNvPr>
          <p:cNvSpPr txBox="1"/>
          <p:nvPr/>
        </p:nvSpPr>
        <p:spPr>
          <a:xfrm>
            <a:off x="10922754" y="7810511"/>
            <a:ext cx="7781233" cy="136832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GB" sz="2100" dirty="0">
                <a:latin typeface="Arial"/>
                <a:cs typeface="Arial"/>
              </a:rPr>
              <a:t>While services are robust, there is potential to enhance areas such as circular economy, public sector innovation, and financial support to further strengthen Slovakia's digital transformation ecosystem.</a:t>
            </a:r>
            <a:endParaRPr lang="en-US" sz="2100" dirty="0">
              <a:latin typeface="Arial"/>
              <a:cs typeface="Arial"/>
            </a:endParaRPr>
          </a:p>
        </p:txBody>
      </p:sp>
      <p:sp>
        <p:nvSpPr>
          <p:cNvPr id="16" name="object 36">
            <a:extLst>
              <a:ext uri="{FF2B5EF4-FFF2-40B4-BE49-F238E27FC236}">
                <a16:creationId xmlns:a16="http://schemas.microsoft.com/office/drawing/2014/main" id="{DF9C79AD-F6C9-5B53-E747-EEDF309F7553}"/>
              </a:ext>
            </a:extLst>
          </p:cNvPr>
          <p:cNvSpPr/>
          <p:nvPr/>
        </p:nvSpPr>
        <p:spPr>
          <a:xfrm>
            <a:off x="10684093" y="7795874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Words>317</Words>
  <Application>Microsoft Office PowerPoint</Application>
  <PresentationFormat>Custom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Arial Black</vt:lpstr>
      <vt:lpstr>Calibri</vt:lpstr>
      <vt:lpstr>EC Square Sans Cond Pro</vt:lpstr>
      <vt:lpstr>Office Theme</vt:lpstr>
      <vt:lpstr>PowerPoint Presentation</vt:lpstr>
      <vt:lpstr>Slovakia</vt:lpstr>
      <vt:lpstr>Network overview: 5 members – 4 EDIHs</vt:lpstr>
      <vt:lpstr>Network overview: 5 members – 1 SoE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GKOURMA Adriana</cp:lastModifiedBy>
  <cp:revision>96</cp:revision>
  <dcterms:created xsi:type="dcterms:W3CDTF">2024-01-26T07:25:23Z</dcterms:created>
  <dcterms:modified xsi:type="dcterms:W3CDTF">2025-04-07T08:07:52Z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