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8" r:id="rId7"/>
    <p:sldId id="265" r:id="rId8"/>
    <p:sldId id="266" r:id="rId9"/>
    <p:sldId id="267" r:id="rId10"/>
  </p:sldIdLst>
  <p:sldSz cx="20104100" cy="11315700"/>
  <p:notesSz cx="20104100" cy="1131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564" userDrawn="1">
          <p15:clr>
            <a:srgbClr val="A4A3A4"/>
          </p15:clr>
        </p15:guide>
        <p15:guide id="2" pos="9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F229B-458F-EFBA-55B2-72778008B977}" name="GKOURMA Adriana" initials="AG" userId="S::agkourma@netcompany.com::6c1bde2e-c56c-4733-9819-bee0f5f6d3a6" providerId="AD"/>
  <p188:author id="{21719CB1-FBDB-794C-9AD9-420A8EFF7EB3}" name="MCSHANE Monica" initials="MM" userId="S::mmcshane@netcompany.com::34252f48-7702-4a6b-8f91-2588f7229e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FF"/>
    <a:srgbClr val="FF5A63"/>
    <a:srgbClr val="FFFEFB"/>
    <a:srgbClr val="419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735CD-C471-46AC-A90F-D0F7E64730DE}" v="54" dt="2025-04-07T08:32:46.0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874" y="77"/>
      </p:cViewPr>
      <p:guideLst>
        <p:guide orient="horz" pos="3564"/>
        <p:guide pos="9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B34833F0-89FC-465D-8E42-2BD43B8C465F}"/>
    <pc:docChg chg="modSld">
      <pc:chgData name="GKOURMA Adriana" userId="6c1bde2e-c56c-4733-9819-bee0f5f6d3a6" providerId="ADAL" clId="{B34833F0-89FC-465D-8E42-2BD43B8C465F}" dt="2025-04-07T08:08:29.390" v="7" actId="14100"/>
      <pc:docMkLst>
        <pc:docMk/>
      </pc:docMkLst>
      <pc:sldChg chg="modSp mod">
        <pc:chgData name="GKOURMA Adriana" userId="6c1bde2e-c56c-4733-9819-bee0f5f6d3a6" providerId="ADAL" clId="{B34833F0-89FC-465D-8E42-2BD43B8C465F}" dt="2025-04-07T08:08:29.390" v="7" actId="14100"/>
        <pc:sldMkLst>
          <pc:docMk/>
          <pc:sldMk cId="0" sldId="257"/>
        </pc:sldMkLst>
        <pc:spChg chg="mod">
          <ac:chgData name="GKOURMA Adriana" userId="6c1bde2e-c56c-4733-9819-bee0f5f6d3a6" providerId="ADAL" clId="{B34833F0-89FC-465D-8E42-2BD43B8C465F}" dt="2025-04-07T08:08:23.356" v="6" actId="20577"/>
          <ac:spMkLst>
            <pc:docMk/>
            <pc:sldMk cId="0" sldId="257"/>
            <ac:spMk id="73" creationId="{71D6EA22-3A52-7B35-A151-046D8EBBE506}"/>
          </ac:spMkLst>
        </pc:spChg>
        <pc:picChg chg="mod">
          <ac:chgData name="GKOURMA Adriana" userId="6c1bde2e-c56c-4733-9819-bee0f5f6d3a6" providerId="ADAL" clId="{B34833F0-89FC-465D-8E42-2BD43B8C465F}" dt="2025-04-07T08:08:29.390" v="7" actId="14100"/>
          <ac:picMkLst>
            <pc:docMk/>
            <pc:sldMk cId="0" sldId="257"/>
            <ac:picMk id="25" creationId="{EF57EFFF-A77F-9A78-D000-B42808B2E6DD}"/>
          </ac:picMkLst>
        </pc:picChg>
      </pc:sldChg>
    </pc:docChg>
  </pc:docChgLst>
  <pc:docChgLst>
    <pc:chgData name="MCSHANE Monica" userId="34252f48-7702-4a6b-8f91-2588f7229e6f" providerId="ADAL" clId="{DC77663F-8460-4502-8FA2-9D667A140C89}"/>
    <pc:docChg chg="undo redo custSel modSld">
      <pc:chgData name="MCSHANE Monica" userId="34252f48-7702-4a6b-8f91-2588f7229e6f" providerId="ADAL" clId="{DC77663F-8460-4502-8FA2-9D667A140C89}" dt="2025-03-28T12:46:52.841" v="370" actId="20577"/>
      <pc:docMkLst>
        <pc:docMk/>
      </pc:docMkLst>
      <pc:sldChg chg="modSp mod">
        <pc:chgData name="MCSHANE Monica" userId="34252f48-7702-4a6b-8f91-2588f7229e6f" providerId="ADAL" clId="{DC77663F-8460-4502-8FA2-9D667A140C89}" dt="2025-03-28T11:21:09.627" v="102" actId="20577"/>
        <pc:sldMkLst>
          <pc:docMk/>
          <pc:sldMk cId="0" sldId="257"/>
        </pc:sldMkLst>
        <pc:spChg chg="mod">
          <ac:chgData name="MCSHANE Monica" userId="34252f48-7702-4a6b-8f91-2588f7229e6f" providerId="ADAL" clId="{DC77663F-8460-4502-8FA2-9D667A140C89}" dt="2025-03-28T11:18:58.545" v="24" actId="20577"/>
          <ac:spMkLst>
            <pc:docMk/>
            <pc:sldMk cId="0" sldId="257"/>
            <ac:spMk id="5" creationId="{A06E67F7-5ED0-EB78-0B70-A2714F873700}"/>
          </ac:spMkLst>
        </pc:spChg>
        <pc:spChg chg="mod">
          <ac:chgData name="MCSHANE Monica" userId="34252f48-7702-4a6b-8f91-2588f7229e6f" providerId="ADAL" clId="{DC77663F-8460-4502-8FA2-9D667A140C89}" dt="2025-03-28T11:20:17.482" v="60" actId="20577"/>
          <ac:spMkLst>
            <pc:docMk/>
            <pc:sldMk cId="0" sldId="257"/>
            <ac:spMk id="19" creationId="{725E76EE-D767-7DB6-9B2A-ACAB96C01E40}"/>
          </ac:spMkLst>
        </pc:spChg>
        <pc:spChg chg="mod">
          <ac:chgData name="MCSHANE Monica" userId="34252f48-7702-4a6b-8f91-2588f7229e6f" providerId="ADAL" clId="{DC77663F-8460-4502-8FA2-9D667A140C89}" dt="2025-03-28T11:21:09.627" v="102" actId="20577"/>
          <ac:spMkLst>
            <pc:docMk/>
            <pc:sldMk cId="0" sldId="257"/>
            <ac:spMk id="20" creationId="{D0C01D92-EE10-BF32-D827-455D9FB068F8}"/>
          </ac:spMkLst>
        </pc:spChg>
      </pc:sldChg>
      <pc:sldChg chg="modSp mod">
        <pc:chgData name="MCSHANE Monica" userId="34252f48-7702-4a6b-8f91-2588f7229e6f" providerId="ADAL" clId="{DC77663F-8460-4502-8FA2-9D667A140C89}" dt="2025-03-28T11:21:28.527" v="103" actId="20577"/>
        <pc:sldMkLst>
          <pc:docMk/>
          <pc:sldMk cId="0" sldId="258"/>
        </pc:sldMkLst>
        <pc:spChg chg="mod">
          <ac:chgData name="MCSHANE Monica" userId="34252f48-7702-4a6b-8f91-2588f7229e6f" providerId="ADAL" clId="{DC77663F-8460-4502-8FA2-9D667A140C89}" dt="2025-03-28T11:21:28.527" v="103" actId="20577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MCSHANE Monica" userId="34252f48-7702-4a6b-8f91-2588f7229e6f" providerId="ADAL" clId="{DC77663F-8460-4502-8FA2-9D667A140C89}" dt="2025-03-28T11:28:29.436" v="218" actId="20577"/>
        <pc:sldMkLst>
          <pc:docMk/>
          <pc:sldMk cId="0" sldId="259"/>
        </pc:sldMkLst>
        <pc:spChg chg="mod">
          <ac:chgData name="MCSHANE Monica" userId="34252f48-7702-4a6b-8f91-2588f7229e6f" providerId="ADAL" clId="{DC77663F-8460-4502-8FA2-9D667A140C89}" dt="2025-03-28T11:25:29.051" v="182" actId="20577"/>
          <ac:spMkLst>
            <pc:docMk/>
            <pc:sldMk cId="0" sldId="259"/>
            <ac:spMk id="5" creationId="{2135222E-EDA8-EAF2-070F-8DB946EF7363}"/>
          </ac:spMkLst>
        </pc:spChg>
        <pc:spChg chg="mod">
          <ac:chgData name="MCSHANE Monica" userId="34252f48-7702-4a6b-8f91-2588f7229e6f" providerId="ADAL" clId="{DC77663F-8460-4502-8FA2-9D667A140C89}" dt="2025-03-28T11:22:31.867" v="151" actId="20577"/>
          <ac:spMkLst>
            <pc:docMk/>
            <pc:sldMk cId="0" sldId="259"/>
            <ac:spMk id="10" creationId="{8A63AEC4-B067-A9E3-41E4-D70537B900F7}"/>
          </ac:spMkLst>
        </pc:spChg>
        <pc:spChg chg="mod">
          <ac:chgData name="MCSHANE Monica" userId="34252f48-7702-4a6b-8f91-2588f7229e6f" providerId="ADAL" clId="{DC77663F-8460-4502-8FA2-9D667A140C89}" dt="2025-03-28T11:28:29.436" v="218" actId="20577"/>
          <ac:spMkLst>
            <pc:docMk/>
            <pc:sldMk cId="0" sldId="259"/>
            <ac:spMk id="12" creationId="{10E2D294-A937-12ED-0AAE-62DDC23CF855}"/>
          </ac:spMkLst>
        </pc:spChg>
        <pc:spChg chg="mod">
          <ac:chgData name="MCSHANE Monica" userId="34252f48-7702-4a6b-8f91-2588f7229e6f" providerId="ADAL" clId="{DC77663F-8460-4502-8FA2-9D667A140C89}" dt="2025-03-28T11:27:49.545" v="200" actId="20577"/>
          <ac:spMkLst>
            <pc:docMk/>
            <pc:sldMk cId="0" sldId="259"/>
            <ac:spMk id="17" creationId="{4C688C7A-BE05-4A7E-F770-51B6906E9BE1}"/>
          </ac:spMkLst>
        </pc:spChg>
        <pc:spChg chg="mod">
          <ac:chgData name="MCSHANE Monica" userId="34252f48-7702-4a6b-8f91-2588f7229e6f" providerId="ADAL" clId="{DC77663F-8460-4502-8FA2-9D667A140C89}" dt="2025-03-28T11:27:26.406" v="191" actId="20577"/>
          <ac:spMkLst>
            <pc:docMk/>
            <pc:sldMk cId="0" sldId="259"/>
            <ac:spMk id="78" creationId="{A0A547CE-289E-7FBC-9369-1F431540C516}"/>
          </ac:spMkLst>
        </pc:spChg>
      </pc:sldChg>
      <pc:sldChg chg="modSp mod">
        <pc:chgData name="MCSHANE Monica" userId="34252f48-7702-4a6b-8f91-2588f7229e6f" providerId="ADAL" clId="{DC77663F-8460-4502-8FA2-9D667A140C89}" dt="2025-03-28T11:21:32.959" v="104" actId="20577"/>
        <pc:sldMkLst>
          <pc:docMk/>
          <pc:sldMk cId="2779277261" sldId="263"/>
        </pc:sldMkLst>
        <pc:spChg chg="mod">
          <ac:chgData name="MCSHANE Monica" userId="34252f48-7702-4a6b-8f91-2588f7229e6f" providerId="ADAL" clId="{DC77663F-8460-4502-8FA2-9D667A140C89}" dt="2025-03-28T11:21:32.959" v="104" actId="20577"/>
          <ac:spMkLst>
            <pc:docMk/>
            <pc:sldMk cId="2779277261" sldId="263"/>
            <ac:spMk id="18" creationId="{00000000-0000-0000-0000-000000000000}"/>
          </ac:spMkLst>
        </pc:spChg>
      </pc:sldChg>
      <pc:sldChg chg="modSp mod">
        <pc:chgData name="MCSHANE Monica" userId="34252f48-7702-4a6b-8f91-2588f7229e6f" providerId="ADAL" clId="{DC77663F-8460-4502-8FA2-9D667A140C89}" dt="2025-03-28T12:24:52.508" v="260" actId="20577"/>
        <pc:sldMkLst>
          <pc:docMk/>
          <pc:sldMk cId="445134371" sldId="266"/>
        </pc:sldMkLst>
        <pc:spChg chg="mod">
          <ac:chgData name="MCSHANE Monica" userId="34252f48-7702-4a6b-8f91-2588f7229e6f" providerId="ADAL" clId="{DC77663F-8460-4502-8FA2-9D667A140C89}" dt="2025-03-28T11:33:09.324" v="245" actId="20577"/>
          <ac:spMkLst>
            <pc:docMk/>
            <pc:sldMk cId="445134371" sldId="266"/>
            <ac:spMk id="5" creationId="{648EC0C8-230F-9C52-5E84-6AB75CDE4C0B}"/>
          </ac:spMkLst>
        </pc:spChg>
        <pc:spChg chg="mod">
          <ac:chgData name="MCSHANE Monica" userId="34252f48-7702-4a6b-8f91-2588f7229e6f" providerId="ADAL" clId="{DC77663F-8460-4502-8FA2-9D667A140C89}" dt="2025-03-28T11:33:30.825" v="247" actId="20577"/>
          <ac:spMkLst>
            <pc:docMk/>
            <pc:sldMk cId="445134371" sldId="266"/>
            <ac:spMk id="7" creationId="{ADEC8F06-6DFE-5C83-8E4E-5DB1C191FE5B}"/>
          </ac:spMkLst>
        </pc:spChg>
        <pc:spChg chg="mod">
          <ac:chgData name="MCSHANE Monica" userId="34252f48-7702-4a6b-8f91-2588f7229e6f" providerId="ADAL" clId="{DC77663F-8460-4502-8FA2-9D667A140C89}" dt="2025-03-28T11:33:20.582" v="246" actId="2711"/>
          <ac:spMkLst>
            <pc:docMk/>
            <pc:sldMk cId="445134371" sldId="266"/>
            <ac:spMk id="16" creationId="{C50380D8-5A06-2B79-067F-EA098DB7F773}"/>
          </ac:spMkLst>
        </pc:spChg>
        <pc:spChg chg="mod">
          <ac:chgData name="MCSHANE Monica" userId="34252f48-7702-4a6b-8f91-2588f7229e6f" providerId="ADAL" clId="{DC77663F-8460-4502-8FA2-9D667A140C89}" dt="2025-03-28T12:24:52.508" v="260" actId="20577"/>
          <ac:spMkLst>
            <pc:docMk/>
            <pc:sldMk cId="445134371" sldId="266"/>
            <ac:spMk id="25" creationId="{FA88EC73-39F0-ACF3-5F4C-BCB9DC079525}"/>
          </ac:spMkLst>
        </pc:spChg>
      </pc:sldChg>
      <pc:sldChg chg="modSp mod">
        <pc:chgData name="MCSHANE Monica" userId="34252f48-7702-4a6b-8f91-2588f7229e6f" providerId="ADAL" clId="{DC77663F-8460-4502-8FA2-9D667A140C89}" dt="2025-03-28T12:46:52.841" v="370" actId="20577"/>
        <pc:sldMkLst>
          <pc:docMk/>
          <pc:sldMk cId="1283328524" sldId="267"/>
        </pc:sldMkLst>
        <pc:spChg chg="mod">
          <ac:chgData name="MCSHANE Monica" userId="34252f48-7702-4a6b-8f91-2588f7229e6f" providerId="ADAL" clId="{DC77663F-8460-4502-8FA2-9D667A140C89}" dt="2025-03-28T12:25:23.743" v="262" actId="20577"/>
          <ac:spMkLst>
            <pc:docMk/>
            <pc:sldMk cId="1283328524" sldId="267"/>
            <ac:spMk id="5" creationId="{16748C65-3BC3-7033-BFE5-CD30D70F5966}"/>
          </ac:spMkLst>
        </pc:spChg>
        <pc:spChg chg="mod">
          <ac:chgData name="MCSHANE Monica" userId="34252f48-7702-4a6b-8f91-2588f7229e6f" providerId="ADAL" clId="{DC77663F-8460-4502-8FA2-9D667A140C89}" dt="2025-03-28T12:25:21.077" v="261" actId="2711"/>
          <ac:spMkLst>
            <pc:docMk/>
            <pc:sldMk cId="1283328524" sldId="267"/>
            <ac:spMk id="8" creationId="{0F2B6677-2539-124B-FD67-45669486040E}"/>
          </ac:spMkLst>
        </pc:spChg>
        <pc:spChg chg="mod">
          <ac:chgData name="MCSHANE Monica" userId="34252f48-7702-4a6b-8f91-2588f7229e6f" providerId="ADAL" clId="{DC77663F-8460-4502-8FA2-9D667A140C89}" dt="2025-03-28T12:25:59.541" v="274" actId="20577"/>
          <ac:spMkLst>
            <pc:docMk/>
            <pc:sldMk cId="1283328524" sldId="267"/>
            <ac:spMk id="10" creationId="{BCD47EDA-FBB4-8AB3-3F08-C1FC651B43B3}"/>
          </ac:spMkLst>
        </pc:spChg>
        <pc:spChg chg="mod">
          <ac:chgData name="MCSHANE Monica" userId="34252f48-7702-4a6b-8f91-2588f7229e6f" providerId="ADAL" clId="{DC77663F-8460-4502-8FA2-9D667A140C89}" dt="2025-03-28T12:25:47.190" v="267" actId="20577"/>
          <ac:spMkLst>
            <pc:docMk/>
            <pc:sldMk cId="1283328524" sldId="267"/>
            <ac:spMk id="16" creationId="{921206F8-94A7-348D-3713-11B6C9E7A66E}"/>
          </ac:spMkLst>
        </pc:spChg>
        <pc:spChg chg="mod">
          <ac:chgData name="MCSHANE Monica" userId="34252f48-7702-4a6b-8f91-2588f7229e6f" providerId="ADAL" clId="{DC77663F-8460-4502-8FA2-9D667A140C89}" dt="2025-03-28T12:46:52.841" v="370" actId="20577"/>
          <ac:spMkLst>
            <pc:docMk/>
            <pc:sldMk cId="1283328524" sldId="267"/>
            <ac:spMk id="19" creationId="{564A0588-0146-6490-0335-713F04B8BD0C}"/>
          </ac:spMkLst>
        </pc:spChg>
        <pc:spChg chg="mod">
          <ac:chgData name="MCSHANE Monica" userId="34252f48-7702-4a6b-8f91-2588f7229e6f" providerId="ADAL" clId="{DC77663F-8460-4502-8FA2-9D667A140C89}" dt="2025-03-28T12:33:04.938" v="277" actId="20577"/>
          <ac:spMkLst>
            <pc:docMk/>
            <pc:sldMk cId="1283328524" sldId="267"/>
            <ac:spMk id="29" creationId="{4B1E2206-18A4-C3DC-5804-2FD6ECAA9E17}"/>
          </ac:spMkLst>
        </pc:spChg>
        <pc:spChg chg="mod">
          <ac:chgData name="MCSHANE Monica" userId="34252f48-7702-4a6b-8f91-2588f7229e6f" providerId="ADAL" clId="{DC77663F-8460-4502-8FA2-9D667A140C89}" dt="2025-03-28T12:45:22.959" v="355" actId="20577"/>
          <ac:spMkLst>
            <pc:docMk/>
            <pc:sldMk cId="1283328524" sldId="267"/>
            <ac:spMk id="64" creationId="{594C5FCA-6637-5F63-6203-D3FEC6EE65D8}"/>
          </ac:spMkLst>
        </pc:spChg>
      </pc:sldChg>
      <pc:sldChg chg="modSp mod">
        <pc:chgData name="MCSHANE Monica" userId="34252f48-7702-4a6b-8f91-2588f7229e6f" providerId="ADAL" clId="{DC77663F-8460-4502-8FA2-9D667A140C89}" dt="2025-03-28T11:31:05.228" v="244" actId="20577"/>
        <pc:sldMkLst>
          <pc:docMk/>
          <pc:sldMk cId="1635223231" sldId="268"/>
        </pc:sldMkLst>
        <pc:spChg chg="mod">
          <ac:chgData name="MCSHANE Monica" userId="34252f48-7702-4a6b-8f91-2588f7229e6f" providerId="ADAL" clId="{DC77663F-8460-4502-8FA2-9D667A140C89}" dt="2025-03-28T11:29:27.746" v="224" actId="20577"/>
          <ac:spMkLst>
            <pc:docMk/>
            <pc:sldMk cId="1635223231" sldId="268"/>
            <ac:spMk id="4" creationId="{3D73EB1B-2A0B-C689-500E-3966FD2D19AD}"/>
          </ac:spMkLst>
        </pc:spChg>
        <pc:spChg chg="mod">
          <ac:chgData name="MCSHANE Monica" userId="34252f48-7702-4a6b-8f91-2588f7229e6f" providerId="ADAL" clId="{DC77663F-8460-4502-8FA2-9D667A140C89}" dt="2025-03-28T11:29:49.409" v="236" actId="20577"/>
          <ac:spMkLst>
            <pc:docMk/>
            <pc:sldMk cId="1635223231" sldId="268"/>
            <ac:spMk id="6" creationId="{481A3E7C-006F-5BF8-94D7-65E90A0086CB}"/>
          </ac:spMkLst>
        </pc:spChg>
        <pc:spChg chg="mod">
          <ac:chgData name="MCSHANE Monica" userId="34252f48-7702-4a6b-8f91-2588f7229e6f" providerId="ADAL" clId="{DC77663F-8460-4502-8FA2-9D667A140C89}" dt="2025-03-28T11:31:05.228" v="244" actId="20577"/>
          <ac:spMkLst>
            <pc:docMk/>
            <pc:sldMk cId="1635223231" sldId="268"/>
            <ac:spMk id="8" creationId="{D4A81275-3A66-5874-BE7B-58386ECC10FE}"/>
          </ac:spMkLst>
        </pc:spChg>
        <pc:spChg chg="mod">
          <ac:chgData name="MCSHANE Monica" userId="34252f48-7702-4a6b-8f91-2588f7229e6f" providerId="ADAL" clId="{DC77663F-8460-4502-8FA2-9D667A140C89}" dt="2025-03-28T11:29:35.277" v="226" actId="20577"/>
          <ac:spMkLst>
            <pc:docMk/>
            <pc:sldMk cId="1635223231" sldId="268"/>
            <ac:spMk id="18" creationId="{C3449CFE-9B19-B9C4-70F3-FE7880074B81}"/>
          </ac:spMkLst>
        </pc:spChg>
        <pc:spChg chg="mod">
          <ac:chgData name="MCSHANE Monica" userId="34252f48-7702-4a6b-8f91-2588f7229e6f" providerId="ADAL" clId="{DC77663F-8460-4502-8FA2-9D667A140C89}" dt="2025-03-28T11:29:42.339" v="235" actId="20577"/>
          <ac:spMkLst>
            <pc:docMk/>
            <pc:sldMk cId="1635223231" sldId="268"/>
            <ac:spMk id="33" creationId="{B31D2EC6-94F1-EE20-A75D-B483D729BA83}"/>
          </ac:spMkLst>
        </pc:spChg>
      </pc:sldChg>
    </pc:docChg>
  </pc:docChgLst>
  <pc:docChgLst>
    <pc:chgData name="MCSHANE Monica" userId="34252f48-7702-4a6b-8f91-2588f7229e6f" providerId="ADAL" clId="{AA1735CD-C471-46AC-A90F-D0F7E64730DE}"/>
    <pc:docChg chg="modSld">
      <pc:chgData name="MCSHANE Monica" userId="34252f48-7702-4a6b-8f91-2588f7229e6f" providerId="ADAL" clId="{AA1735CD-C471-46AC-A90F-D0F7E64730DE}" dt="2025-04-07T08:32:46.032" v="52" actId="20577"/>
      <pc:docMkLst>
        <pc:docMk/>
      </pc:docMkLst>
      <pc:sldChg chg="modSp mod modCm">
        <pc:chgData name="MCSHANE Monica" userId="34252f48-7702-4a6b-8f91-2588f7229e6f" providerId="ADAL" clId="{AA1735CD-C471-46AC-A90F-D0F7E64730DE}" dt="2025-04-07T08:32:46.032" v="52" actId="20577"/>
        <pc:sldMkLst>
          <pc:docMk/>
          <pc:sldMk cId="1283328524" sldId="267"/>
        </pc:sldMkLst>
        <pc:spChg chg="mod">
          <ac:chgData name="MCSHANE Monica" userId="34252f48-7702-4a6b-8f91-2588f7229e6f" providerId="ADAL" clId="{AA1735CD-C471-46AC-A90F-D0F7E64730DE}" dt="2025-04-07T08:32:46.032" v="52" actId="20577"/>
          <ac:spMkLst>
            <pc:docMk/>
            <pc:sldMk cId="1283328524" sldId="267"/>
            <ac:spMk id="10" creationId="{BCD47EDA-FBB4-8AB3-3F08-C1FC651B43B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CSHANE Monica" userId="34252f48-7702-4a6b-8f91-2588f7229e6f" providerId="ADAL" clId="{AA1735CD-C471-46AC-A90F-D0F7E64730DE}" dt="2025-04-07T08:32:46.032" v="52" actId="20577"/>
              <pc2:cmMkLst xmlns:pc2="http://schemas.microsoft.com/office/powerpoint/2019/9/main/command">
                <pc:docMk/>
                <pc:sldMk cId="1283328524" sldId="267"/>
                <pc2:cmMk id="{3F7425E1-F344-48AA-A19E-B32D7F52E312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A5189-93E9-4C4E-BE7A-47A81D6A19A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5125"/>
            <a:ext cx="16084550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896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0628-95DE-492E-A981-A62A468C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9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00628-95DE-492E-A981-A62A468CC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23533" y="3978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19112" y="8321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33" y="540344"/>
            <a:ext cx="8351445" cy="2904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4100" y="0"/>
                </a:moveTo>
                <a:lnTo>
                  <a:pt x="0" y="0"/>
                </a:lnTo>
                <a:lnTo>
                  <a:pt x="0" y="11309349"/>
                </a:lnTo>
                <a:lnTo>
                  <a:pt x="20104100" y="11309349"/>
                </a:lnTo>
                <a:lnTo>
                  <a:pt x="20104100" y="0"/>
                </a:lnTo>
                <a:close/>
              </a:path>
            </a:pathLst>
          </a:custGeom>
          <a:solidFill>
            <a:srgbClr val="F8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6181" y="10336490"/>
            <a:ext cx="361315" cy="456565"/>
          </a:xfrm>
          <a:custGeom>
            <a:avLst/>
            <a:gdLst/>
            <a:ahLst/>
            <a:cxnLst/>
            <a:rect l="l" t="t" r="r" b="b"/>
            <a:pathLst>
              <a:path w="361315" h="456565">
                <a:moveTo>
                  <a:pt x="43694" y="0"/>
                </a:moveTo>
                <a:lnTo>
                  <a:pt x="26456" y="3509"/>
                </a:lnTo>
                <a:lnTo>
                  <a:pt x="12519" y="13134"/>
                </a:lnTo>
                <a:lnTo>
                  <a:pt x="3246" y="27197"/>
                </a:lnTo>
                <a:lnTo>
                  <a:pt x="0" y="44018"/>
                </a:lnTo>
                <a:lnTo>
                  <a:pt x="246" y="75116"/>
                </a:lnTo>
                <a:lnTo>
                  <a:pt x="372" y="357879"/>
                </a:lnTo>
                <a:lnTo>
                  <a:pt x="206" y="385891"/>
                </a:lnTo>
                <a:lnTo>
                  <a:pt x="0" y="412059"/>
                </a:lnTo>
                <a:lnTo>
                  <a:pt x="3265" y="428941"/>
                </a:lnTo>
                <a:lnTo>
                  <a:pt x="12572" y="443001"/>
                </a:lnTo>
                <a:lnTo>
                  <a:pt x="26521" y="452599"/>
                </a:lnTo>
                <a:lnTo>
                  <a:pt x="43713" y="456097"/>
                </a:lnTo>
                <a:lnTo>
                  <a:pt x="286656" y="455880"/>
                </a:lnTo>
                <a:lnTo>
                  <a:pt x="323742" y="445953"/>
                </a:lnTo>
                <a:lnTo>
                  <a:pt x="329102" y="440720"/>
                </a:lnTo>
                <a:lnTo>
                  <a:pt x="221339" y="440720"/>
                </a:lnTo>
                <a:lnTo>
                  <a:pt x="47920" y="440639"/>
                </a:lnTo>
                <a:lnTo>
                  <a:pt x="33340" y="438712"/>
                </a:lnTo>
                <a:lnTo>
                  <a:pt x="23256" y="432792"/>
                </a:lnTo>
                <a:lnTo>
                  <a:pt x="17400" y="422619"/>
                </a:lnTo>
                <a:lnTo>
                  <a:pt x="15505" y="407934"/>
                </a:lnTo>
                <a:lnTo>
                  <a:pt x="15509" y="47346"/>
                </a:lnTo>
                <a:lnTo>
                  <a:pt x="47309" y="15451"/>
                </a:lnTo>
                <a:lnTo>
                  <a:pt x="331760" y="15422"/>
                </a:lnTo>
                <a:lnTo>
                  <a:pt x="320958" y="7058"/>
                </a:lnTo>
                <a:lnTo>
                  <a:pt x="290812" y="244"/>
                </a:lnTo>
                <a:lnTo>
                  <a:pt x="142490" y="244"/>
                </a:lnTo>
                <a:lnTo>
                  <a:pt x="43694" y="0"/>
                </a:lnTo>
                <a:close/>
              </a:path>
              <a:path w="361315" h="456565">
                <a:moveTo>
                  <a:pt x="280342" y="455887"/>
                </a:moveTo>
                <a:lnTo>
                  <a:pt x="140890" y="455887"/>
                </a:lnTo>
                <a:lnTo>
                  <a:pt x="238068" y="455934"/>
                </a:lnTo>
                <a:lnTo>
                  <a:pt x="280342" y="455887"/>
                </a:lnTo>
                <a:close/>
              </a:path>
              <a:path w="361315" h="456565">
                <a:moveTo>
                  <a:pt x="331315" y="321873"/>
                </a:moveTo>
                <a:lnTo>
                  <a:pt x="269762" y="321873"/>
                </a:lnTo>
                <a:lnTo>
                  <a:pt x="285619" y="321913"/>
                </a:lnTo>
                <a:lnTo>
                  <a:pt x="308896" y="326623"/>
                </a:lnTo>
                <a:lnTo>
                  <a:pt x="327985" y="339256"/>
                </a:lnTo>
                <a:lnTo>
                  <a:pt x="340921" y="357879"/>
                </a:lnTo>
                <a:lnTo>
                  <a:pt x="345743" y="380563"/>
                </a:lnTo>
                <a:lnTo>
                  <a:pt x="341161" y="403670"/>
                </a:lnTo>
                <a:lnTo>
                  <a:pt x="328442" y="422697"/>
                </a:lnTo>
                <a:lnTo>
                  <a:pt x="309468" y="435653"/>
                </a:lnTo>
                <a:lnTo>
                  <a:pt x="286117" y="440545"/>
                </a:lnTo>
                <a:lnTo>
                  <a:pt x="221339" y="440720"/>
                </a:lnTo>
                <a:lnTo>
                  <a:pt x="329102" y="440720"/>
                </a:lnTo>
                <a:lnTo>
                  <a:pt x="349777" y="420537"/>
                </a:lnTo>
                <a:lnTo>
                  <a:pt x="360873" y="385891"/>
                </a:lnTo>
                <a:lnTo>
                  <a:pt x="353143" y="348275"/>
                </a:lnTo>
                <a:lnTo>
                  <a:pt x="340794" y="329784"/>
                </a:lnTo>
                <a:lnTo>
                  <a:pt x="331315" y="321873"/>
                </a:lnTo>
                <a:close/>
              </a:path>
              <a:path w="361315" h="456565">
                <a:moveTo>
                  <a:pt x="156558" y="440648"/>
                </a:moveTo>
                <a:lnTo>
                  <a:pt x="75079" y="440655"/>
                </a:lnTo>
                <a:lnTo>
                  <a:pt x="162845" y="440655"/>
                </a:lnTo>
                <a:lnTo>
                  <a:pt x="156558" y="440648"/>
                </a:lnTo>
                <a:close/>
              </a:path>
              <a:path w="361315" h="456565">
                <a:moveTo>
                  <a:pt x="175417" y="273274"/>
                </a:moveTo>
                <a:lnTo>
                  <a:pt x="151478" y="273354"/>
                </a:lnTo>
                <a:lnTo>
                  <a:pt x="143421" y="276214"/>
                </a:lnTo>
                <a:lnTo>
                  <a:pt x="138282" y="284535"/>
                </a:lnTo>
                <a:lnTo>
                  <a:pt x="134267" y="297544"/>
                </a:lnTo>
                <a:lnTo>
                  <a:pt x="137343" y="309466"/>
                </a:lnTo>
                <a:lnTo>
                  <a:pt x="146345" y="318238"/>
                </a:lnTo>
                <a:lnTo>
                  <a:pt x="160110" y="321800"/>
                </a:lnTo>
                <a:lnTo>
                  <a:pt x="191147" y="321977"/>
                </a:lnTo>
                <a:lnTo>
                  <a:pt x="331315" y="321873"/>
                </a:lnTo>
                <a:lnTo>
                  <a:pt x="325001" y="316603"/>
                </a:lnTo>
                <a:lnTo>
                  <a:pt x="305999" y="308644"/>
                </a:lnTo>
                <a:lnTo>
                  <a:pt x="284023" y="305817"/>
                </a:lnTo>
                <a:lnTo>
                  <a:pt x="159143" y="305742"/>
                </a:lnTo>
                <a:lnTo>
                  <a:pt x="152326" y="304587"/>
                </a:lnTo>
                <a:lnTo>
                  <a:pt x="150480" y="301676"/>
                </a:lnTo>
                <a:lnTo>
                  <a:pt x="150483" y="293449"/>
                </a:lnTo>
                <a:lnTo>
                  <a:pt x="152379" y="290617"/>
                </a:lnTo>
                <a:lnTo>
                  <a:pt x="158733" y="289452"/>
                </a:lnTo>
                <a:lnTo>
                  <a:pt x="207323" y="289452"/>
                </a:lnTo>
                <a:lnTo>
                  <a:pt x="213198" y="289399"/>
                </a:lnTo>
                <a:lnTo>
                  <a:pt x="227563" y="288038"/>
                </a:lnTo>
                <a:lnTo>
                  <a:pt x="240859" y="284144"/>
                </a:lnTo>
                <a:lnTo>
                  <a:pt x="252849" y="277332"/>
                </a:lnTo>
                <a:lnTo>
                  <a:pt x="257013" y="273300"/>
                </a:lnTo>
                <a:lnTo>
                  <a:pt x="190095" y="273300"/>
                </a:lnTo>
                <a:lnTo>
                  <a:pt x="175417" y="273274"/>
                </a:lnTo>
                <a:close/>
              </a:path>
              <a:path w="361315" h="456565">
                <a:moveTo>
                  <a:pt x="224302" y="305572"/>
                </a:moveTo>
                <a:lnTo>
                  <a:pt x="164577" y="305676"/>
                </a:lnTo>
                <a:lnTo>
                  <a:pt x="161885" y="305676"/>
                </a:lnTo>
                <a:lnTo>
                  <a:pt x="159143" y="305742"/>
                </a:lnTo>
                <a:lnTo>
                  <a:pt x="274038" y="305742"/>
                </a:lnTo>
                <a:lnTo>
                  <a:pt x="224302" y="305572"/>
                </a:lnTo>
                <a:close/>
              </a:path>
              <a:path w="361315" h="456565">
                <a:moveTo>
                  <a:pt x="207323" y="289452"/>
                </a:moveTo>
                <a:lnTo>
                  <a:pt x="158733" y="289452"/>
                </a:lnTo>
                <a:lnTo>
                  <a:pt x="188231" y="289519"/>
                </a:lnTo>
                <a:lnTo>
                  <a:pt x="207323" y="289452"/>
                </a:lnTo>
                <a:close/>
              </a:path>
              <a:path w="361315" h="456565">
                <a:moveTo>
                  <a:pt x="257162" y="182809"/>
                </a:moveTo>
                <a:lnTo>
                  <a:pt x="202192" y="182809"/>
                </a:lnTo>
                <a:lnTo>
                  <a:pt x="216392" y="182846"/>
                </a:lnTo>
                <a:lnTo>
                  <a:pt x="237154" y="187551"/>
                </a:lnTo>
                <a:lnTo>
                  <a:pt x="252603" y="199927"/>
                </a:lnTo>
                <a:lnTo>
                  <a:pt x="261040" y="217834"/>
                </a:lnTo>
                <a:lnTo>
                  <a:pt x="260796" y="239135"/>
                </a:lnTo>
                <a:lnTo>
                  <a:pt x="233331" y="270298"/>
                </a:lnTo>
                <a:lnTo>
                  <a:pt x="190095" y="273300"/>
                </a:lnTo>
                <a:lnTo>
                  <a:pt x="257013" y="273300"/>
                </a:lnTo>
                <a:lnTo>
                  <a:pt x="263297" y="267215"/>
                </a:lnTo>
                <a:lnTo>
                  <a:pt x="272789" y="252050"/>
                </a:lnTo>
                <a:lnTo>
                  <a:pt x="277441" y="236135"/>
                </a:lnTo>
                <a:lnTo>
                  <a:pt x="277176" y="219619"/>
                </a:lnTo>
                <a:lnTo>
                  <a:pt x="271916" y="202653"/>
                </a:lnTo>
                <a:lnTo>
                  <a:pt x="262034" y="186955"/>
                </a:lnTo>
                <a:lnTo>
                  <a:pt x="257162" y="182809"/>
                </a:lnTo>
                <a:close/>
              </a:path>
              <a:path w="361315" h="456565">
                <a:moveTo>
                  <a:pt x="153553" y="134115"/>
                </a:moveTo>
                <a:lnTo>
                  <a:pt x="145378" y="136118"/>
                </a:lnTo>
                <a:lnTo>
                  <a:pt x="139634" y="143484"/>
                </a:lnTo>
                <a:lnTo>
                  <a:pt x="136086" y="149254"/>
                </a:lnTo>
                <a:lnTo>
                  <a:pt x="134282" y="155315"/>
                </a:lnTo>
                <a:lnTo>
                  <a:pt x="134340" y="161638"/>
                </a:lnTo>
                <a:lnTo>
                  <a:pt x="173852" y="182837"/>
                </a:lnTo>
                <a:lnTo>
                  <a:pt x="188021" y="182846"/>
                </a:lnTo>
                <a:lnTo>
                  <a:pt x="257162" y="182809"/>
                </a:lnTo>
                <a:lnTo>
                  <a:pt x="214763" y="166647"/>
                </a:lnTo>
                <a:lnTo>
                  <a:pt x="159641" y="166594"/>
                </a:lnTo>
                <a:lnTo>
                  <a:pt x="152927" y="165850"/>
                </a:lnTo>
                <a:lnTo>
                  <a:pt x="150567" y="163193"/>
                </a:lnTo>
                <a:lnTo>
                  <a:pt x="150414" y="153905"/>
                </a:lnTo>
                <a:lnTo>
                  <a:pt x="152771" y="151026"/>
                </a:lnTo>
                <a:lnTo>
                  <a:pt x="160076" y="150323"/>
                </a:lnTo>
                <a:lnTo>
                  <a:pt x="281995" y="150323"/>
                </a:lnTo>
                <a:lnTo>
                  <a:pt x="310905" y="145629"/>
                </a:lnTo>
                <a:lnTo>
                  <a:pt x="330971" y="134162"/>
                </a:lnTo>
                <a:lnTo>
                  <a:pt x="224552" y="134162"/>
                </a:lnTo>
                <a:lnTo>
                  <a:pt x="153553" y="134115"/>
                </a:lnTo>
                <a:close/>
              </a:path>
              <a:path w="361315" h="456565">
                <a:moveTo>
                  <a:pt x="189463" y="166445"/>
                </a:moveTo>
                <a:lnTo>
                  <a:pt x="161904" y="166553"/>
                </a:lnTo>
                <a:lnTo>
                  <a:pt x="159641" y="166594"/>
                </a:lnTo>
                <a:lnTo>
                  <a:pt x="211300" y="166594"/>
                </a:lnTo>
                <a:lnTo>
                  <a:pt x="202116" y="166452"/>
                </a:lnTo>
                <a:lnTo>
                  <a:pt x="189463" y="166445"/>
                </a:lnTo>
                <a:close/>
              </a:path>
              <a:path w="361315" h="456565">
                <a:moveTo>
                  <a:pt x="281995" y="150323"/>
                </a:moveTo>
                <a:lnTo>
                  <a:pt x="160076" y="150323"/>
                </a:lnTo>
                <a:lnTo>
                  <a:pt x="162561" y="150370"/>
                </a:lnTo>
                <a:lnTo>
                  <a:pt x="281782" y="150357"/>
                </a:lnTo>
                <a:lnTo>
                  <a:pt x="281995" y="150323"/>
                </a:lnTo>
                <a:close/>
              </a:path>
              <a:path w="361315" h="456565">
                <a:moveTo>
                  <a:pt x="331760" y="15422"/>
                </a:moveTo>
                <a:lnTo>
                  <a:pt x="191444" y="15422"/>
                </a:lnTo>
                <a:lnTo>
                  <a:pt x="287532" y="15489"/>
                </a:lnTo>
                <a:lnTo>
                  <a:pt x="311387" y="19926"/>
                </a:lnTo>
                <a:lnTo>
                  <a:pt x="329904" y="32257"/>
                </a:lnTo>
                <a:lnTo>
                  <a:pt x="341790" y="51111"/>
                </a:lnTo>
                <a:lnTo>
                  <a:pt x="345756" y="75116"/>
                </a:lnTo>
                <a:lnTo>
                  <a:pt x="340845" y="98011"/>
                </a:lnTo>
                <a:lnTo>
                  <a:pt x="328129" y="116723"/>
                </a:lnTo>
                <a:lnTo>
                  <a:pt x="309445" y="129371"/>
                </a:lnTo>
                <a:lnTo>
                  <a:pt x="286630" y="134071"/>
                </a:lnTo>
                <a:lnTo>
                  <a:pt x="224552" y="134162"/>
                </a:lnTo>
                <a:lnTo>
                  <a:pt x="330971" y="134162"/>
                </a:lnTo>
                <a:lnTo>
                  <a:pt x="334500" y="132145"/>
                </a:lnTo>
                <a:lnTo>
                  <a:pt x="351431" y="110888"/>
                </a:lnTo>
                <a:lnTo>
                  <a:pt x="360561" y="82837"/>
                </a:lnTo>
                <a:lnTo>
                  <a:pt x="358627" y="51651"/>
                </a:lnTo>
                <a:lnTo>
                  <a:pt x="344515" y="25297"/>
                </a:lnTo>
                <a:lnTo>
                  <a:pt x="331760" y="15422"/>
                </a:lnTo>
                <a:close/>
              </a:path>
              <a:path w="361315" h="456565">
                <a:moveTo>
                  <a:pt x="241288" y="191"/>
                </a:moveTo>
                <a:lnTo>
                  <a:pt x="142490" y="244"/>
                </a:lnTo>
                <a:lnTo>
                  <a:pt x="290812" y="244"/>
                </a:lnTo>
                <a:lnTo>
                  <a:pt x="241288" y="19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47831" y="10336458"/>
            <a:ext cx="379730" cy="456565"/>
          </a:xfrm>
          <a:custGeom>
            <a:avLst/>
            <a:gdLst/>
            <a:ahLst/>
            <a:cxnLst/>
            <a:rect l="l" t="t" r="r" b="b"/>
            <a:pathLst>
              <a:path w="379730" h="456565">
                <a:moveTo>
                  <a:pt x="243109" y="287048"/>
                </a:moveTo>
                <a:lnTo>
                  <a:pt x="176181" y="287048"/>
                </a:lnTo>
                <a:lnTo>
                  <a:pt x="226881" y="287105"/>
                </a:lnTo>
                <a:lnTo>
                  <a:pt x="229495" y="289696"/>
                </a:lnTo>
                <a:lnTo>
                  <a:pt x="229527" y="373899"/>
                </a:lnTo>
                <a:lnTo>
                  <a:pt x="239610" y="418947"/>
                </a:lnTo>
                <a:lnTo>
                  <a:pt x="298478" y="456037"/>
                </a:lnTo>
                <a:lnTo>
                  <a:pt x="334680" y="449743"/>
                </a:lnTo>
                <a:lnTo>
                  <a:pt x="349868" y="440126"/>
                </a:lnTo>
                <a:lnTo>
                  <a:pt x="298457" y="440126"/>
                </a:lnTo>
                <a:lnTo>
                  <a:pt x="281138" y="435993"/>
                </a:lnTo>
                <a:lnTo>
                  <a:pt x="247911" y="399376"/>
                </a:lnTo>
                <a:lnTo>
                  <a:pt x="244682" y="385713"/>
                </a:lnTo>
                <a:lnTo>
                  <a:pt x="244796" y="357331"/>
                </a:lnTo>
                <a:lnTo>
                  <a:pt x="244762" y="297062"/>
                </a:lnTo>
                <a:lnTo>
                  <a:pt x="243109" y="287048"/>
                </a:lnTo>
                <a:close/>
              </a:path>
              <a:path w="379730" h="456565">
                <a:moveTo>
                  <a:pt x="79579" y="0"/>
                </a:moveTo>
                <a:lnTo>
                  <a:pt x="24491" y="19927"/>
                </a:lnTo>
                <a:lnTo>
                  <a:pt x="3216" y="54786"/>
                </a:lnTo>
                <a:lnTo>
                  <a:pt x="19" y="114034"/>
                </a:lnTo>
                <a:lnTo>
                  <a:pt x="0" y="160576"/>
                </a:lnTo>
                <a:lnTo>
                  <a:pt x="122" y="377419"/>
                </a:lnTo>
                <a:lnTo>
                  <a:pt x="16738" y="428094"/>
                </a:lnTo>
                <a:lnTo>
                  <a:pt x="62261" y="455092"/>
                </a:lnTo>
                <a:lnTo>
                  <a:pt x="89080" y="454817"/>
                </a:lnTo>
                <a:lnTo>
                  <a:pt x="113960" y="444960"/>
                </a:lnTo>
                <a:lnTo>
                  <a:pt x="118827" y="440716"/>
                </a:lnTo>
                <a:lnTo>
                  <a:pt x="79792" y="440716"/>
                </a:lnTo>
                <a:lnTo>
                  <a:pt x="64701" y="439805"/>
                </a:lnTo>
                <a:lnTo>
                  <a:pt x="26816" y="415913"/>
                </a:lnTo>
                <a:lnTo>
                  <a:pt x="15411" y="375403"/>
                </a:lnTo>
                <a:lnTo>
                  <a:pt x="15414" y="83755"/>
                </a:lnTo>
                <a:lnTo>
                  <a:pt x="29936" y="37052"/>
                </a:lnTo>
                <a:lnTo>
                  <a:pt x="73879" y="15628"/>
                </a:lnTo>
                <a:lnTo>
                  <a:pt x="118762" y="15628"/>
                </a:lnTo>
                <a:lnTo>
                  <a:pt x="113952" y="10878"/>
                </a:lnTo>
                <a:lnTo>
                  <a:pt x="79579" y="0"/>
                </a:lnTo>
                <a:close/>
              </a:path>
              <a:path w="379730" h="456565">
                <a:moveTo>
                  <a:pt x="189888" y="271681"/>
                </a:moveTo>
                <a:lnTo>
                  <a:pt x="149576" y="273524"/>
                </a:lnTo>
                <a:lnTo>
                  <a:pt x="134910" y="373899"/>
                </a:lnTo>
                <a:lnTo>
                  <a:pt x="134812" y="378138"/>
                </a:lnTo>
                <a:lnTo>
                  <a:pt x="120486" y="419203"/>
                </a:lnTo>
                <a:lnTo>
                  <a:pt x="79792" y="440716"/>
                </a:lnTo>
                <a:lnTo>
                  <a:pt x="118827" y="440716"/>
                </a:lnTo>
                <a:lnTo>
                  <a:pt x="133239" y="428151"/>
                </a:lnTo>
                <a:lnTo>
                  <a:pt x="145737" y="405815"/>
                </a:lnTo>
                <a:lnTo>
                  <a:pt x="150269" y="379378"/>
                </a:lnTo>
                <a:lnTo>
                  <a:pt x="150337" y="289994"/>
                </a:lnTo>
                <a:lnTo>
                  <a:pt x="153164" y="287105"/>
                </a:lnTo>
                <a:lnTo>
                  <a:pt x="243109" y="287048"/>
                </a:lnTo>
                <a:lnTo>
                  <a:pt x="243030" y="286573"/>
                </a:lnTo>
                <a:lnTo>
                  <a:pt x="238047" y="278616"/>
                </a:lnTo>
                <a:lnTo>
                  <a:pt x="230128" y="273570"/>
                </a:lnTo>
                <a:lnTo>
                  <a:pt x="219579" y="271767"/>
                </a:lnTo>
                <a:lnTo>
                  <a:pt x="189888" y="271681"/>
                </a:lnTo>
                <a:close/>
              </a:path>
              <a:path w="379730" h="456565">
                <a:moveTo>
                  <a:pt x="349293" y="15955"/>
                </a:moveTo>
                <a:lnTo>
                  <a:pt x="296720" y="15955"/>
                </a:lnTo>
                <a:lnTo>
                  <a:pt x="317795" y="16767"/>
                </a:lnTo>
                <a:lnTo>
                  <a:pt x="336721" y="24896"/>
                </a:lnTo>
                <a:lnTo>
                  <a:pt x="361715" y="58978"/>
                </a:lnTo>
                <a:lnTo>
                  <a:pt x="364329" y="376536"/>
                </a:lnTo>
                <a:lnTo>
                  <a:pt x="363860" y="385713"/>
                </a:lnTo>
                <a:lnTo>
                  <a:pt x="342537" y="426855"/>
                </a:lnTo>
                <a:lnTo>
                  <a:pt x="298457" y="440126"/>
                </a:lnTo>
                <a:lnTo>
                  <a:pt x="349868" y="440126"/>
                </a:lnTo>
                <a:lnTo>
                  <a:pt x="376700" y="401663"/>
                </a:lnTo>
                <a:lnTo>
                  <a:pt x="379600" y="357331"/>
                </a:lnTo>
                <a:lnTo>
                  <a:pt x="379478" y="73993"/>
                </a:lnTo>
                <a:lnTo>
                  <a:pt x="379370" y="71538"/>
                </a:lnTo>
                <a:lnTo>
                  <a:pt x="378584" y="64803"/>
                </a:lnTo>
                <a:lnTo>
                  <a:pt x="371648" y="41792"/>
                </a:lnTo>
                <a:lnTo>
                  <a:pt x="357645" y="22174"/>
                </a:lnTo>
                <a:lnTo>
                  <a:pt x="349293" y="15955"/>
                </a:lnTo>
                <a:close/>
              </a:path>
              <a:path w="379730" h="456565">
                <a:moveTo>
                  <a:pt x="118762" y="15628"/>
                </a:moveTo>
                <a:lnTo>
                  <a:pt x="73879" y="15628"/>
                </a:lnTo>
                <a:lnTo>
                  <a:pt x="90758" y="17519"/>
                </a:lnTo>
                <a:lnTo>
                  <a:pt x="106623" y="24472"/>
                </a:lnTo>
                <a:lnTo>
                  <a:pt x="133789" y="65443"/>
                </a:lnTo>
                <a:lnTo>
                  <a:pt x="134937" y="134971"/>
                </a:lnTo>
                <a:lnTo>
                  <a:pt x="135061" y="160752"/>
                </a:lnTo>
                <a:lnTo>
                  <a:pt x="190146" y="184477"/>
                </a:lnTo>
                <a:lnTo>
                  <a:pt x="206342" y="184395"/>
                </a:lnTo>
                <a:lnTo>
                  <a:pt x="243062" y="169790"/>
                </a:lnTo>
                <a:lnTo>
                  <a:pt x="243199" y="169053"/>
                </a:lnTo>
                <a:lnTo>
                  <a:pt x="189847" y="169053"/>
                </a:lnTo>
                <a:lnTo>
                  <a:pt x="152970" y="169001"/>
                </a:lnTo>
                <a:lnTo>
                  <a:pt x="150372" y="166420"/>
                </a:lnTo>
                <a:lnTo>
                  <a:pt x="150302" y="83755"/>
                </a:lnTo>
                <a:lnTo>
                  <a:pt x="150182" y="73993"/>
                </a:lnTo>
                <a:lnTo>
                  <a:pt x="150092" y="71940"/>
                </a:lnTo>
                <a:lnTo>
                  <a:pt x="139627" y="36232"/>
                </a:lnTo>
                <a:lnTo>
                  <a:pt x="118762" y="15628"/>
                </a:lnTo>
                <a:close/>
              </a:path>
              <a:path w="379730" h="456565">
                <a:moveTo>
                  <a:pt x="315576" y="573"/>
                </a:moveTo>
                <a:lnTo>
                  <a:pt x="255086" y="18556"/>
                </a:lnTo>
                <a:lnTo>
                  <a:pt x="229529" y="76320"/>
                </a:lnTo>
                <a:lnTo>
                  <a:pt x="229504" y="166420"/>
                </a:lnTo>
                <a:lnTo>
                  <a:pt x="226987" y="169007"/>
                </a:lnTo>
                <a:lnTo>
                  <a:pt x="189847" y="169053"/>
                </a:lnTo>
                <a:lnTo>
                  <a:pt x="243199" y="169053"/>
                </a:lnTo>
                <a:lnTo>
                  <a:pt x="244747" y="160752"/>
                </a:lnTo>
                <a:lnTo>
                  <a:pt x="244798" y="76320"/>
                </a:lnTo>
                <a:lnTo>
                  <a:pt x="248652" y="54428"/>
                </a:lnTo>
                <a:lnTo>
                  <a:pt x="259356" y="36179"/>
                </a:lnTo>
                <a:lnTo>
                  <a:pt x="275761" y="22917"/>
                </a:lnTo>
                <a:lnTo>
                  <a:pt x="296720" y="15955"/>
                </a:lnTo>
                <a:lnTo>
                  <a:pt x="349293" y="15955"/>
                </a:lnTo>
                <a:lnTo>
                  <a:pt x="338359" y="7813"/>
                </a:lnTo>
                <a:lnTo>
                  <a:pt x="315576" y="573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0590" y="10336427"/>
            <a:ext cx="501650" cy="456565"/>
          </a:xfrm>
          <a:custGeom>
            <a:avLst/>
            <a:gdLst/>
            <a:ahLst/>
            <a:cxnLst/>
            <a:rect l="l" t="t" r="r" b="b"/>
            <a:pathLst>
              <a:path w="501650" h="456565">
                <a:moveTo>
                  <a:pt x="313766" y="225920"/>
                </a:moveTo>
                <a:lnTo>
                  <a:pt x="309308" y="182486"/>
                </a:lnTo>
                <a:lnTo>
                  <a:pt x="298564" y="146291"/>
                </a:lnTo>
                <a:lnTo>
                  <a:pt x="298564" y="222211"/>
                </a:lnTo>
                <a:lnTo>
                  <a:pt x="295008" y="267677"/>
                </a:lnTo>
                <a:lnTo>
                  <a:pt x="281686" y="311353"/>
                </a:lnTo>
                <a:lnTo>
                  <a:pt x="258914" y="351675"/>
                </a:lnTo>
                <a:lnTo>
                  <a:pt x="226999" y="387083"/>
                </a:lnTo>
                <a:lnTo>
                  <a:pt x="170929" y="423291"/>
                </a:lnTo>
                <a:lnTo>
                  <a:pt x="106019" y="439572"/>
                </a:lnTo>
                <a:lnTo>
                  <a:pt x="74676" y="440791"/>
                </a:lnTo>
                <a:lnTo>
                  <a:pt x="43332" y="440563"/>
                </a:lnTo>
                <a:lnTo>
                  <a:pt x="15417" y="412407"/>
                </a:lnTo>
                <a:lnTo>
                  <a:pt x="15405" y="44488"/>
                </a:lnTo>
                <a:lnTo>
                  <a:pt x="17284" y="32715"/>
                </a:lnTo>
                <a:lnTo>
                  <a:pt x="23012" y="23431"/>
                </a:lnTo>
                <a:lnTo>
                  <a:pt x="32207" y="17602"/>
                </a:lnTo>
                <a:lnTo>
                  <a:pt x="44577" y="15582"/>
                </a:lnTo>
                <a:lnTo>
                  <a:pt x="87998" y="15519"/>
                </a:lnTo>
                <a:lnTo>
                  <a:pt x="106718" y="16560"/>
                </a:lnTo>
                <a:lnTo>
                  <a:pt x="173964" y="35064"/>
                </a:lnTo>
                <a:lnTo>
                  <a:pt x="214388" y="58737"/>
                </a:lnTo>
                <a:lnTo>
                  <a:pt x="248221" y="91020"/>
                </a:lnTo>
                <a:lnTo>
                  <a:pt x="275183" y="132156"/>
                </a:lnTo>
                <a:lnTo>
                  <a:pt x="292061" y="176517"/>
                </a:lnTo>
                <a:lnTo>
                  <a:pt x="298564" y="222211"/>
                </a:lnTo>
                <a:lnTo>
                  <a:pt x="298564" y="146291"/>
                </a:lnTo>
                <a:lnTo>
                  <a:pt x="277850" y="105041"/>
                </a:lnTo>
                <a:lnTo>
                  <a:pt x="250761" y="71081"/>
                </a:lnTo>
                <a:lnTo>
                  <a:pt x="220738" y="44488"/>
                </a:lnTo>
                <a:lnTo>
                  <a:pt x="187502" y="24079"/>
                </a:lnTo>
                <a:lnTo>
                  <a:pt x="165341" y="15392"/>
                </a:lnTo>
                <a:lnTo>
                  <a:pt x="151155" y="9817"/>
                </a:lnTo>
                <a:lnTo>
                  <a:pt x="111798" y="1638"/>
                </a:lnTo>
                <a:lnTo>
                  <a:pt x="95148" y="266"/>
                </a:lnTo>
                <a:lnTo>
                  <a:pt x="78473" y="0"/>
                </a:lnTo>
                <a:lnTo>
                  <a:pt x="45097" y="317"/>
                </a:lnTo>
                <a:lnTo>
                  <a:pt x="3136" y="26416"/>
                </a:lnTo>
                <a:lnTo>
                  <a:pt x="0" y="412407"/>
                </a:lnTo>
                <a:lnTo>
                  <a:pt x="3175" y="430174"/>
                </a:lnTo>
                <a:lnTo>
                  <a:pt x="12090" y="443903"/>
                </a:lnTo>
                <a:lnTo>
                  <a:pt x="25882" y="452793"/>
                </a:lnTo>
                <a:lnTo>
                  <a:pt x="43738" y="455980"/>
                </a:lnTo>
                <a:lnTo>
                  <a:pt x="55880" y="456018"/>
                </a:lnTo>
                <a:lnTo>
                  <a:pt x="92303" y="455955"/>
                </a:lnTo>
                <a:lnTo>
                  <a:pt x="141312" y="449580"/>
                </a:lnTo>
                <a:lnTo>
                  <a:pt x="202082" y="424446"/>
                </a:lnTo>
                <a:lnTo>
                  <a:pt x="240614" y="395668"/>
                </a:lnTo>
                <a:lnTo>
                  <a:pt x="271919" y="360032"/>
                </a:lnTo>
                <a:lnTo>
                  <a:pt x="295122" y="318922"/>
                </a:lnTo>
                <a:lnTo>
                  <a:pt x="309372" y="273748"/>
                </a:lnTo>
                <a:lnTo>
                  <a:pt x="313766" y="225920"/>
                </a:lnTo>
                <a:close/>
              </a:path>
              <a:path w="501650" h="456565">
                <a:moveTo>
                  <a:pt x="501040" y="378701"/>
                </a:moveTo>
                <a:lnTo>
                  <a:pt x="501002" y="72834"/>
                </a:lnTo>
                <a:lnTo>
                  <a:pt x="489902" y="36017"/>
                </a:lnTo>
                <a:lnTo>
                  <a:pt x="484771" y="30264"/>
                </a:lnTo>
                <a:lnTo>
                  <a:pt x="484771" y="382104"/>
                </a:lnTo>
                <a:lnTo>
                  <a:pt x="482777" y="398221"/>
                </a:lnTo>
                <a:lnTo>
                  <a:pt x="454101" y="433133"/>
                </a:lnTo>
                <a:lnTo>
                  <a:pt x="422998" y="440956"/>
                </a:lnTo>
                <a:lnTo>
                  <a:pt x="407720" y="437984"/>
                </a:lnTo>
                <a:lnTo>
                  <a:pt x="373253" y="409790"/>
                </a:lnTo>
                <a:lnTo>
                  <a:pt x="366280" y="305079"/>
                </a:lnTo>
                <a:lnTo>
                  <a:pt x="366382" y="74142"/>
                </a:lnTo>
                <a:lnTo>
                  <a:pt x="371182" y="51066"/>
                </a:lnTo>
                <a:lnTo>
                  <a:pt x="384124" y="32410"/>
                </a:lnTo>
                <a:lnTo>
                  <a:pt x="403186" y="19989"/>
                </a:lnTo>
                <a:lnTo>
                  <a:pt x="426377" y="15595"/>
                </a:lnTo>
                <a:lnTo>
                  <a:pt x="449262" y="20332"/>
                </a:lnTo>
                <a:lnTo>
                  <a:pt x="467804" y="32931"/>
                </a:lnTo>
                <a:lnTo>
                  <a:pt x="480225" y="51663"/>
                </a:lnTo>
                <a:lnTo>
                  <a:pt x="484670" y="74142"/>
                </a:lnTo>
                <a:lnTo>
                  <a:pt x="484771" y="382104"/>
                </a:lnTo>
                <a:lnTo>
                  <a:pt x="484771" y="30264"/>
                </a:lnTo>
                <a:lnTo>
                  <a:pt x="471690" y="15595"/>
                </a:lnTo>
                <a:lnTo>
                  <a:pt x="471398" y="15265"/>
                </a:lnTo>
                <a:lnTo>
                  <a:pt x="446265" y="2908"/>
                </a:lnTo>
                <a:lnTo>
                  <a:pt x="390296" y="8737"/>
                </a:lnTo>
                <a:lnTo>
                  <a:pt x="355777" y="48272"/>
                </a:lnTo>
                <a:lnTo>
                  <a:pt x="351053" y="383743"/>
                </a:lnTo>
                <a:lnTo>
                  <a:pt x="358927" y="415340"/>
                </a:lnTo>
                <a:lnTo>
                  <a:pt x="379387" y="439953"/>
                </a:lnTo>
                <a:lnTo>
                  <a:pt x="408089" y="454202"/>
                </a:lnTo>
                <a:lnTo>
                  <a:pt x="440690" y="454698"/>
                </a:lnTo>
                <a:lnTo>
                  <a:pt x="465556" y="444639"/>
                </a:lnTo>
                <a:lnTo>
                  <a:pt x="469709" y="440956"/>
                </a:lnTo>
                <a:lnTo>
                  <a:pt x="484581" y="427786"/>
                </a:lnTo>
                <a:lnTo>
                  <a:pt x="496747" y="405384"/>
                </a:lnTo>
                <a:lnTo>
                  <a:pt x="501040" y="378701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7895" y="10336728"/>
            <a:ext cx="1243225" cy="45777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27628" y="10337534"/>
            <a:ext cx="12065" cy="454659"/>
          </a:xfrm>
          <a:custGeom>
            <a:avLst/>
            <a:gdLst/>
            <a:ahLst/>
            <a:cxnLst/>
            <a:rect l="l" t="t" r="r" b="b"/>
            <a:pathLst>
              <a:path w="12064" h="454659">
                <a:moveTo>
                  <a:pt x="11511" y="0"/>
                </a:moveTo>
                <a:lnTo>
                  <a:pt x="5430" y="6"/>
                </a:lnTo>
                <a:lnTo>
                  <a:pt x="0" y="12"/>
                </a:lnTo>
                <a:lnTo>
                  <a:pt x="2287" y="6483"/>
                </a:lnTo>
                <a:lnTo>
                  <a:pt x="2240" y="449418"/>
                </a:lnTo>
                <a:lnTo>
                  <a:pt x="2334" y="454294"/>
                </a:lnTo>
                <a:lnTo>
                  <a:pt x="8600" y="454577"/>
                </a:lnTo>
                <a:lnTo>
                  <a:pt x="9126" y="447493"/>
                </a:lnTo>
                <a:lnTo>
                  <a:pt x="8954" y="6666"/>
                </a:lnTo>
                <a:lnTo>
                  <a:pt x="11511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9033" y="10491946"/>
            <a:ext cx="867143" cy="2938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9524623" y="10442019"/>
            <a:ext cx="29845" cy="342265"/>
          </a:xfrm>
          <a:custGeom>
            <a:avLst/>
            <a:gdLst/>
            <a:ahLst/>
            <a:cxnLst/>
            <a:rect l="l" t="t" r="r" b="b"/>
            <a:pathLst>
              <a:path w="29844" h="342265">
                <a:moveTo>
                  <a:pt x="29253" y="0"/>
                </a:moveTo>
                <a:lnTo>
                  <a:pt x="0" y="0"/>
                </a:lnTo>
                <a:lnTo>
                  <a:pt x="0" y="342236"/>
                </a:lnTo>
                <a:lnTo>
                  <a:pt x="29253" y="342236"/>
                </a:lnTo>
                <a:lnTo>
                  <a:pt x="29253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311307" y="10198265"/>
            <a:ext cx="585470" cy="586105"/>
          </a:xfrm>
          <a:custGeom>
            <a:avLst/>
            <a:gdLst/>
            <a:ahLst/>
            <a:cxnLst/>
            <a:rect l="l" t="t" r="r" b="b"/>
            <a:pathLst>
              <a:path w="585469" h="586104">
                <a:moveTo>
                  <a:pt x="584936" y="578091"/>
                </a:moveTo>
                <a:lnTo>
                  <a:pt x="0" y="563168"/>
                </a:lnTo>
                <a:lnTo>
                  <a:pt x="0" y="585990"/>
                </a:lnTo>
                <a:lnTo>
                  <a:pt x="584936" y="585990"/>
                </a:lnTo>
                <a:lnTo>
                  <a:pt x="584936" y="578091"/>
                </a:lnTo>
                <a:close/>
              </a:path>
              <a:path w="585469" h="586104">
                <a:moveTo>
                  <a:pt x="584936" y="530326"/>
                </a:moveTo>
                <a:lnTo>
                  <a:pt x="551561" y="533450"/>
                </a:lnTo>
                <a:lnTo>
                  <a:pt x="516851" y="535749"/>
                </a:lnTo>
                <a:lnTo>
                  <a:pt x="480580" y="537222"/>
                </a:lnTo>
                <a:lnTo>
                  <a:pt x="442531" y="537883"/>
                </a:lnTo>
                <a:lnTo>
                  <a:pt x="366953" y="537718"/>
                </a:lnTo>
                <a:lnTo>
                  <a:pt x="243027" y="536194"/>
                </a:lnTo>
                <a:lnTo>
                  <a:pt x="0" y="531914"/>
                </a:lnTo>
                <a:lnTo>
                  <a:pt x="0" y="554748"/>
                </a:lnTo>
                <a:lnTo>
                  <a:pt x="291363" y="552297"/>
                </a:lnTo>
                <a:lnTo>
                  <a:pt x="405015" y="550443"/>
                </a:lnTo>
                <a:lnTo>
                  <a:pt x="480822" y="547776"/>
                </a:lnTo>
                <a:lnTo>
                  <a:pt x="551662" y="542213"/>
                </a:lnTo>
                <a:lnTo>
                  <a:pt x="584936" y="538264"/>
                </a:lnTo>
                <a:lnTo>
                  <a:pt x="584936" y="530326"/>
                </a:lnTo>
                <a:close/>
              </a:path>
              <a:path w="585469" h="586104">
                <a:moveTo>
                  <a:pt x="584936" y="483222"/>
                </a:moveTo>
                <a:lnTo>
                  <a:pt x="534835" y="493090"/>
                </a:lnTo>
                <a:lnTo>
                  <a:pt x="482142" y="499465"/>
                </a:lnTo>
                <a:lnTo>
                  <a:pt x="443382" y="501827"/>
                </a:lnTo>
                <a:lnTo>
                  <a:pt x="367830" y="502666"/>
                </a:lnTo>
                <a:lnTo>
                  <a:pt x="291922" y="501738"/>
                </a:lnTo>
                <a:lnTo>
                  <a:pt x="140106" y="501218"/>
                </a:lnTo>
                <a:lnTo>
                  <a:pt x="0" y="501357"/>
                </a:lnTo>
                <a:lnTo>
                  <a:pt x="0" y="524179"/>
                </a:lnTo>
                <a:lnTo>
                  <a:pt x="253365" y="517867"/>
                </a:lnTo>
                <a:lnTo>
                  <a:pt x="292061" y="517118"/>
                </a:lnTo>
                <a:lnTo>
                  <a:pt x="384657" y="515797"/>
                </a:lnTo>
                <a:lnTo>
                  <a:pt x="423291" y="514489"/>
                </a:lnTo>
                <a:lnTo>
                  <a:pt x="463994" y="511810"/>
                </a:lnTo>
                <a:lnTo>
                  <a:pt x="519811" y="505002"/>
                </a:lnTo>
                <a:lnTo>
                  <a:pt x="568540" y="495338"/>
                </a:lnTo>
                <a:lnTo>
                  <a:pt x="584936" y="491324"/>
                </a:lnTo>
                <a:lnTo>
                  <a:pt x="584936" y="483222"/>
                </a:lnTo>
                <a:close/>
              </a:path>
              <a:path w="585469" h="586104">
                <a:moveTo>
                  <a:pt x="584936" y="434492"/>
                </a:moveTo>
                <a:lnTo>
                  <a:pt x="535698" y="449795"/>
                </a:lnTo>
                <a:lnTo>
                  <a:pt x="483438" y="460311"/>
                </a:lnTo>
                <a:lnTo>
                  <a:pt x="444881" y="464693"/>
                </a:lnTo>
                <a:lnTo>
                  <a:pt x="386613" y="467499"/>
                </a:lnTo>
                <a:lnTo>
                  <a:pt x="0" y="470090"/>
                </a:lnTo>
                <a:lnTo>
                  <a:pt x="0" y="492937"/>
                </a:lnTo>
                <a:lnTo>
                  <a:pt x="328904" y="482384"/>
                </a:lnTo>
                <a:lnTo>
                  <a:pt x="357898" y="481596"/>
                </a:lnTo>
                <a:lnTo>
                  <a:pt x="387197" y="480491"/>
                </a:lnTo>
                <a:lnTo>
                  <a:pt x="445922" y="476161"/>
                </a:lnTo>
                <a:lnTo>
                  <a:pt x="485089" y="470700"/>
                </a:lnTo>
                <a:lnTo>
                  <a:pt x="537260" y="458863"/>
                </a:lnTo>
                <a:lnTo>
                  <a:pt x="584936" y="442874"/>
                </a:lnTo>
                <a:lnTo>
                  <a:pt x="584936" y="434492"/>
                </a:lnTo>
                <a:close/>
              </a:path>
              <a:path w="585469" h="586104">
                <a:moveTo>
                  <a:pt x="584936" y="385965"/>
                </a:moveTo>
                <a:lnTo>
                  <a:pt x="537006" y="405739"/>
                </a:lnTo>
                <a:lnTo>
                  <a:pt x="485279" y="420382"/>
                </a:lnTo>
                <a:lnTo>
                  <a:pt x="447217" y="427024"/>
                </a:lnTo>
                <a:lnTo>
                  <a:pt x="384886" y="432244"/>
                </a:lnTo>
                <a:lnTo>
                  <a:pt x="0" y="439610"/>
                </a:lnTo>
                <a:lnTo>
                  <a:pt x="0" y="462432"/>
                </a:lnTo>
                <a:lnTo>
                  <a:pt x="354317" y="447128"/>
                </a:lnTo>
                <a:lnTo>
                  <a:pt x="417372" y="442569"/>
                </a:lnTo>
                <a:lnTo>
                  <a:pt x="468401" y="434911"/>
                </a:lnTo>
                <a:lnTo>
                  <a:pt x="506234" y="425691"/>
                </a:lnTo>
                <a:lnTo>
                  <a:pt x="554266" y="408686"/>
                </a:lnTo>
                <a:lnTo>
                  <a:pt x="584936" y="394728"/>
                </a:lnTo>
                <a:lnTo>
                  <a:pt x="584936" y="385965"/>
                </a:lnTo>
                <a:close/>
              </a:path>
              <a:path w="585469" h="586104">
                <a:moveTo>
                  <a:pt x="584936" y="338048"/>
                </a:moveTo>
                <a:lnTo>
                  <a:pt x="538416" y="362127"/>
                </a:lnTo>
                <a:lnTo>
                  <a:pt x="487311" y="380809"/>
                </a:lnTo>
                <a:lnTo>
                  <a:pt x="449846" y="389585"/>
                </a:lnTo>
                <a:lnTo>
                  <a:pt x="394995" y="396519"/>
                </a:lnTo>
                <a:lnTo>
                  <a:pt x="0" y="408355"/>
                </a:lnTo>
                <a:lnTo>
                  <a:pt x="0" y="431215"/>
                </a:lnTo>
                <a:lnTo>
                  <a:pt x="365975" y="411937"/>
                </a:lnTo>
                <a:lnTo>
                  <a:pt x="415937" y="407047"/>
                </a:lnTo>
                <a:lnTo>
                  <a:pt x="471233" y="396379"/>
                </a:lnTo>
                <a:lnTo>
                  <a:pt x="508723" y="384606"/>
                </a:lnTo>
                <a:lnTo>
                  <a:pt x="555548" y="363804"/>
                </a:lnTo>
                <a:lnTo>
                  <a:pt x="584936" y="347243"/>
                </a:lnTo>
                <a:lnTo>
                  <a:pt x="584936" y="338048"/>
                </a:lnTo>
                <a:close/>
              </a:path>
              <a:path w="585469" h="586104">
                <a:moveTo>
                  <a:pt x="584936" y="289420"/>
                </a:moveTo>
                <a:lnTo>
                  <a:pt x="540283" y="318223"/>
                </a:lnTo>
                <a:lnTo>
                  <a:pt x="490131" y="341325"/>
                </a:lnTo>
                <a:lnTo>
                  <a:pt x="453174" y="352310"/>
                </a:lnTo>
                <a:lnTo>
                  <a:pt x="398246" y="361175"/>
                </a:lnTo>
                <a:lnTo>
                  <a:pt x="349021" y="364375"/>
                </a:lnTo>
                <a:lnTo>
                  <a:pt x="150977" y="372110"/>
                </a:lnTo>
                <a:lnTo>
                  <a:pt x="0" y="378612"/>
                </a:lnTo>
                <a:lnTo>
                  <a:pt x="0" y="401485"/>
                </a:lnTo>
                <a:lnTo>
                  <a:pt x="250164" y="384695"/>
                </a:lnTo>
                <a:lnTo>
                  <a:pt x="369239" y="377113"/>
                </a:lnTo>
                <a:lnTo>
                  <a:pt x="419646" y="371132"/>
                </a:lnTo>
                <a:lnTo>
                  <a:pt x="474853" y="357962"/>
                </a:lnTo>
                <a:lnTo>
                  <a:pt x="511949" y="343471"/>
                </a:lnTo>
                <a:lnTo>
                  <a:pt x="557161" y="318516"/>
                </a:lnTo>
                <a:lnTo>
                  <a:pt x="584936" y="299199"/>
                </a:lnTo>
                <a:lnTo>
                  <a:pt x="584936" y="289420"/>
                </a:lnTo>
                <a:close/>
              </a:path>
              <a:path w="585469" h="586104">
                <a:moveTo>
                  <a:pt x="584936" y="250698"/>
                </a:moveTo>
                <a:lnTo>
                  <a:pt x="570395" y="261188"/>
                </a:lnTo>
                <a:lnTo>
                  <a:pt x="556120" y="268706"/>
                </a:lnTo>
                <a:lnTo>
                  <a:pt x="542023" y="275183"/>
                </a:lnTo>
                <a:lnTo>
                  <a:pt x="528040" y="282562"/>
                </a:lnTo>
                <a:lnTo>
                  <a:pt x="493052" y="300951"/>
                </a:lnTo>
                <a:lnTo>
                  <a:pt x="456806" y="314286"/>
                </a:lnTo>
                <a:lnTo>
                  <a:pt x="401586" y="325539"/>
                </a:lnTo>
                <a:lnTo>
                  <a:pt x="351993" y="329742"/>
                </a:lnTo>
                <a:lnTo>
                  <a:pt x="204216" y="336702"/>
                </a:lnTo>
                <a:lnTo>
                  <a:pt x="0" y="347332"/>
                </a:lnTo>
                <a:lnTo>
                  <a:pt x="0" y="370230"/>
                </a:lnTo>
                <a:lnTo>
                  <a:pt x="252882" y="350951"/>
                </a:lnTo>
                <a:lnTo>
                  <a:pt x="363258" y="343039"/>
                </a:lnTo>
                <a:lnTo>
                  <a:pt x="403402" y="338328"/>
                </a:lnTo>
                <a:lnTo>
                  <a:pt x="442366" y="330415"/>
                </a:lnTo>
                <a:lnTo>
                  <a:pt x="478701" y="318643"/>
                </a:lnTo>
                <a:lnTo>
                  <a:pt x="515213" y="301345"/>
                </a:lnTo>
                <a:lnTo>
                  <a:pt x="558660" y="272681"/>
                </a:lnTo>
                <a:lnTo>
                  <a:pt x="584936" y="251104"/>
                </a:lnTo>
                <a:lnTo>
                  <a:pt x="584936" y="250698"/>
                </a:lnTo>
                <a:close/>
              </a:path>
              <a:path w="585469" h="586104">
                <a:moveTo>
                  <a:pt x="584936" y="192620"/>
                </a:moveTo>
                <a:lnTo>
                  <a:pt x="548449" y="225425"/>
                </a:lnTo>
                <a:lnTo>
                  <a:pt x="513359" y="246253"/>
                </a:lnTo>
                <a:lnTo>
                  <a:pt x="466902" y="263080"/>
                </a:lnTo>
                <a:lnTo>
                  <a:pt x="449326" y="270675"/>
                </a:lnTo>
                <a:lnTo>
                  <a:pt x="403923" y="288899"/>
                </a:lnTo>
                <a:lnTo>
                  <a:pt x="344195" y="294919"/>
                </a:lnTo>
                <a:lnTo>
                  <a:pt x="265722" y="299339"/>
                </a:lnTo>
                <a:lnTo>
                  <a:pt x="146926" y="306920"/>
                </a:lnTo>
                <a:lnTo>
                  <a:pt x="0" y="316877"/>
                </a:lnTo>
                <a:lnTo>
                  <a:pt x="0" y="339813"/>
                </a:lnTo>
                <a:lnTo>
                  <a:pt x="225005" y="319290"/>
                </a:lnTo>
                <a:lnTo>
                  <a:pt x="306463" y="312343"/>
                </a:lnTo>
                <a:lnTo>
                  <a:pt x="367296" y="307390"/>
                </a:lnTo>
                <a:lnTo>
                  <a:pt x="407581" y="301917"/>
                </a:lnTo>
                <a:lnTo>
                  <a:pt x="446709" y="292620"/>
                </a:lnTo>
                <a:lnTo>
                  <a:pt x="482511" y="278765"/>
                </a:lnTo>
                <a:lnTo>
                  <a:pt x="517766" y="258330"/>
                </a:lnTo>
                <a:lnTo>
                  <a:pt x="551726" y="232765"/>
                </a:lnTo>
                <a:lnTo>
                  <a:pt x="580072" y="205867"/>
                </a:lnTo>
                <a:lnTo>
                  <a:pt x="584936" y="200736"/>
                </a:lnTo>
                <a:lnTo>
                  <a:pt x="584936" y="192620"/>
                </a:lnTo>
                <a:close/>
              </a:path>
              <a:path w="585469" h="586104">
                <a:moveTo>
                  <a:pt x="584936" y="144462"/>
                </a:moveTo>
                <a:lnTo>
                  <a:pt x="557733" y="171932"/>
                </a:lnTo>
                <a:lnTo>
                  <a:pt x="516318" y="207162"/>
                </a:lnTo>
                <a:lnTo>
                  <a:pt x="465696" y="236207"/>
                </a:lnTo>
                <a:lnTo>
                  <a:pt x="428612" y="246926"/>
                </a:lnTo>
                <a:lnTo>
                  <a:pt x="344716" y="259943"/>
                </a:lnTo>
                <a:lnTo>
                  <a:pt x="0" y="285496"/>
                </a:lnTo>
                <a:lnTo>
                  <a:pt x="0" y="308406"/>
                </a:lnTo>
                <a:lnTo>
                  <a:pt x="359676" y="273405"/>
                </a:lnTo>
                <a:lnTo>
                  <a:pt x="410832" y="265353"/>
                </a:lnTo>
                <a:lnTo>
                  <a:pt x="450113" y="254114"/>
                </a:lnTo>
                <a:lnTo>
                  <a:pt x="485978" y="237731"/>
                </a:lnTo>
                <a:lnTo>
                  <a:pt x="521563" y="213677"/>
                </a:lnTo>
                <a:lnTo>
                  <a:pt x="561581" y="178028"/>
                </a:lnTo>
                <a:lnTo>
                  <a:pt x="584936" y="152679"/>
                </a:lnTo>
                <a:lnTo>
                  <a:pt x="584936" y="144462"/>
                </a:lnTo>
                <a:close/>
              </a:path>
              <a:path w="585469" h="586104">
                <a:moveTo>
                  <a:pt x="584936" y="96342"/>
                </a:moveTo>
                <a:lnTo>
                  <a:pt x="559333" y="126352"/>
                </a:lnTo>
                <a:lnTo>
                  <a:pt x="518045" y="165582"/>
                </a:lnTo>
                <a:lnTo>
                  <a:pt x="484619" y="188810"/>
                </a:lnTo>
                <a:lnTo>
                  <a:pt x="432015" y="211734"/>
                </a:lnTo>
                <a:lnTo>
                  <a:pt x="391388" y="221081"/>
                </a:lnTo>
                <a:lnTo>
                  <a:pt x="351599" y="226060"/>
                </a:lnTo>
                <a:lnTo>
                  <a:pt x="0" y="255104"/>
                </a:lnTo>
                <a:lnTo>
                  <a:pt x="0" y="278053"/>
                </a:lnTo>
                <a:lnTo>
                  <a:pt x="352983" y="240411"/>
                </a:lnTo>
                <a:lnTo>
                  <a:pt x="393598" y="234340"/>
                </a:lnTo>
                <a:lnTo>
                  <a:pt x="435648" y="223608"/>
                </a:lnTo>
                <a:lnTo>
                  <a:pt x="472389" y="208292"/>
                </a:lnTo>
                <a:lnTo>
                  <a:pt x="507390" y="185267"/>
                </a:lnTo>
                <a:lnTo>
                  <a:pt x="541147" y="155435"/>
                </a:lnTo>
                <a:lnTo>
                  <a:pt x="584936" y="103987"/>
                </a:lnTo>
                <a:lnTo>
                  <a:pt x="584936" y="96342"/>
                </a:lnTo>
                <a:close/>
              </a:path>
              <a:path w="585469" h="586104">
                <a:moveTo>
                  <a:pt x="584936" y="47688"/>
                </a:moveTo>
                <a:lnTo>
                  <a:pt x="560755" y="78841"/>
                </a:lnTo>
                <a:lnTo>
                  <a:pt x="521398" y="120815"/>
                </a:lnTo>
                <a:lnTo>
                  <a:pt x="489013" y="146837"/>
                </a:lnTo>
                <a:lnTo>
                  <a:pt x="455485" y="166065"/>
                </a:lnTo>
                <a:lnTo>
                  <a:pt x="417550" y="179959"/>
                </a:lnTo>
                <a:lnTo>
                  <a:pt x="377964" y="188226"/>
                </a:lnTo>
                <a:lnTo>
                  <a:pt x="155155" y="209677"/>
                </a:lnTo>
                <a:lnTo>
                  <a:pt x="0" y="224663"/>
                </a:lnTo>
                <a:lnTo>
                  <a:pt x="0" y="247662"/>
                </a:lnTo>
                <a:lnTo>
                  <a:pt x="209664" y="222542"/>
                </a:lnTo>
                <a:lnTo>
                  <a:pt x="358470" y="205295"/>
                </a:lnTo>
                <a:lnTo>
                  <a:pt x="399567" y="198069"/>
                </a:lnTo>
                <a:lnTo>
                  <a:pt x="441274" y="185369"/>
                </a:lnTo>
                <a:lnTo>
                  <a:pt x="478167" y="167170"/>
                </a:lnTo>
                <a:lnTo>
                  <a:pt x="510781" y="142621"/>
                </a:lnTo>
                <a:lnTo>
                  <a:pt x="542556" y="110756"/>
                </a:lnTo>
                <a:lnTo>
                  <a:pt x="584936" y="56121"/>
                </a:lnTo>
                <a:lnTo>
                  <a:pt x="584936" y="47688"/>
                </a:lnTo>
                <a:close/>
              </a:path>
              <a:path w="585469" h="586104">
                <a:moveTo>
                  <a:pt x="584936" y="0"/>
                </a:moveTo>
                <a:lnTo>
                  <a:pt x="562254" y="31661"/>
                </a:lnTo>
                <a:lnTo>
                  <a:pt x="523963" y="75590"/>
                </a:lnTo>
                <a:lnTo>
                  <a:pt x="492137" y="103378"/>
                </a:lnTo>
                <a:lnTo>
                  <a:pt x="458482" y="124980"/>
                </a:lnTo>
                <a:lnTo>
                  <a:pt x="420801" y="141173"/>
                </a:lnTo>
                <a:lnTo>
                  <a:pt x="381444" y="151333"/>
                </a:lnTo>
                <a:lnTo>
                  <a:pt x="0" y="193560"/>
                </a:lnTo>
                <a:lnTo>
                  <a:pt x="0" y="216585"/>
                </a:lnTo>
                <a:lnTo>
                  <a:pt x="301586" y="177177"/>
                </a:lnTo>
                <a:lnTo>
                  <a:pt x="362419" y="169062"/>
                </a:lnTo>
                <a:lnTo>
                  <a:pt x="403847" y="160121"/>
                </a:lnTo>
                <a:lnTo>
                  <a:pt x="444817" y="145275"/>
                </a:lnTo>
                <a:lnTo>
                  <a:pt x="481838" y="124485"/>
                </a:lnTo>
                <a:lnTo>
                  <a:pt x="514248" y="97409"/>
                </a:lnTo>
                <a:lnTo>
                  <a:pt x="545376" y="63614"/>
                </a:lnTo>
                <a:lnTo>
                  <a:pt x="575195" y="23710"/>
                </a:lnTo>
                <a:lnTo>
                  <a:pt x="584936" y="9258"/>
                </a:lnTo>
                <a:lnTo>
                  <a:pt x="58493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145176" y="10198252"/>
            <a:ext cx="355600" cy="586105"/>
          </a:xfrm>
          <a:custGeom>
            <a:avLst/>
            <a:gdLst/>
            <a:ahLst/>
            <a:cxnLst/>
            <a:rect l="l" t="t" r="r" b="b"/>
            <a:pathLst>
              <a:path w="355600" h="586104">
                <a:moveTo>
                  <a:pt x="355434" y="580517"/>
                </a:moveTo>
                <a:lnTo>
                  <a:pt x="172212" y="573366"/>
                </a:lnTo>
                <a:lnTo>
                  <a:pt x="92316" y="570814"/>
                </a:lnTo>
                <a:lnTo>
                  <a:pt x="0" y="567537"/>
                </a:lnTo>
                <a:lnTo>
                  <a:pt x="0" y="586003"/>
                </a:lnTo>
                <a:lnTo>
                  <a:pt x="355434" y="586003"/>
                </a:lnTo>
                <a:lnTo>
                  <a:pt x="355434" y="580517"/>
                </a:lnTo>
                <a:close/>
              </a:path>
              <a:path w="355600" h="586104">
                <a:moveTo>
                  <a:pt x="355434" y="560438"/>
                </a:moveTo>
                <a:lnTo>
                  <a:pt x="228257" y="551827"/>
                </a:lnTo>
                <a:lnTo>
                  <a:pt x="161632" y="545071"/>
                </a:lnTo>
                <a:lnTo>
                  <a:pt x="123850" y="539724"/>
                </a:lnTo>
                <a:lnTo>
                  <a:pt x="0" y="518833"/>
                </a:lnTo>
                <a:lnTo>
                  <a:pt x="0" y="537667"/>
                </a:lnTo>
                <a:lnTo>
                  <a:pt x="79298" y="547141"/>
                </a:lnTo>
                <a:lnTo>
                  <a:pt x="123532" y="551967"/>
                </a:lnTo>
                <a:lnTo>
                  <a:pt x="175679" y="556107"/>
                </a:lnTo>
                <a:lnTo>
                  <a:pt x="355434" y="566077"/>
                </a:lnTo>
                <a:lnTo>
                  <a:pt x="355434" y="560438"/>
                </a:lnTo>
                <a:close/>
              </a:path>
              <a:path w="355600" h="586104">
                <a:moveTo>
                  <a:pt x="355434" y="487667"/>
                </a:moveTo>
                <a:lnTo>
                  <a:pt x="243090" y="475119"/>
                </a:lnTo>
                <a:lnTo>
                  <a:pt x="175895" y="463080"/>
                </a:lnTo>
                <a:lnTo>
                  <a:pt x="123532" y="442810"/>
                </a:lnTo>
                <a:lnTo>
                  <a:pt x="0" y="377037"/>
                </a:lnTo>
                <a:lnTo>
                  <a:pt x="0" y="399008"/>
                </a:lnTo>
                <a:lnTo>
                  <a:pt x="88557" y="439877"/>
                </a:lnTo>
                <a:lnTo>
                  <a:pt x="123532" y="455676"/>
                </a:lnTo>
                <a:lnTo>
                  <a:pt x="177304" y="473710"/>
                </a:lnTo>
                <a:lnTo>
                  <a:pt x="285127" y="486105"/>
                </a:lnTo>
                <a:lnTo>
                  <a:pt x="355434" y="493306"/>
                </a:lnTo>
                <a:lnTo>
                  <a:pt x="355434" y="487667"/>
                </a:lnTo>
                <a:close/>
              </a:path>
              <a:path w="355600" h="586104">
                <a:moveTo>
                  <a:pt x="355434" y="414896"/>
                </a:moveTo>
                <a:lnTo>
                  <a:pt x="288302" y="403910"/>
                </a:lnTo>
                <a:lnTo>
                  <a:pt x="243090" y="396074"/>
                </a:lnTo>
                <a:lnTo>
                  <a:pt x="200939" y="387654"/>
                </a:lnTo>
                <a:lnTo>
                  <a:pt x="145567" y="366483"/>
                </a:lnTo>
                <a:lnTo>
                  <a:pt x="90563" y="319773"/>
                </a:lnTo>
                <a:lnTo>
                  <a:pt x="0" y="236308"/>
                </a:lnTo>
                <a:lnTo>
                  <a:pt x="0" y="263918"/>
                </a:lnTo>
                <a:lnTo>
                  <a:pt x="123532" y="365023"/>
                </a:lnTo>
                <a:lnTo>
                  <a:pt x="175107" y="390347"/>
                </a:lnTo>
                <a:lnTo>
                  <a:pt x="355434" y="420852"/>
                </a:lnTo>
                <a:lnTo>
                  <a:pt x="355434" y="414896"/>
                </a:lnTo>
                <a:close/>
              </a:path>
              <a:path w="355600" h="586104">
                <a:moveTo>
                  <a:pt x="355434" y="390423"/>
                </a:moveTo>
                <a:lnTo>
                  <a:pt x="242773" y="371297"/>
                </a:lnTo>
                <a:lnTo>
                  <a:pt x="174599" y="353695"/>
                </a:lnTo>
                <a:lnTo>
                  <a:pt x="123532" y="320167"/>
                </a:lnTo>
                <a:lnTo>
                  <a:pt x="0" y="191147"/>
                </a:lnTo>
                <a:lnTo>
                  <a:pt x="0" y="220637"/>
                </a:lnTo>
                <a:lnTo>
                  <a:pt x="123228" y="335534"/>
                </a:lnTo>
                <a:lnTo>
                  <a:pt x="174561" y="363410"/>
                </a:lnTo>
                <a:lnTo>
                  <a:pt x="242773" y="377253"/>
                </a:lnTo>
                <a:lnTo>
                  <a:pt x="355434" y="396074"/>
                </a:lnTo>
                <a:lnTo>
                  <a:pt x="355434" y="390423"/>
                </a:lnTo>
                <a:close/>
              </a:path>
              <a:path w="355600" h="586104">
                <a:moveTo>
                  <a:pt x="355434" y="366903"/>
                </a:moveTo>
                <a:lnTo>
                  <a:pt x="273024" y="352094"/>
                </a:lnTo>
                <a:lnTo>
                  <a:pt x="197802" y="335927"/>
                </a:lnTo>
                <a:lnTo>
                  <a:pt x="144995" y="308305"/>
                </a:lnTo>
                <a:lnTo>
                  <a:pt x="96583" y="255803"/>
                </a:lnTo>
                <a:lnTo>
                  <a:pt x="0" y="142659"/>
                </a:lnTo>
                <a:lnTo>
                  <a:pt x="0" y="174002"/>
                </a:lnTo>
                <a:lnTo>
                  <a:pt x="50368" y="227304"/>
                </a:lnTo>
                <a:lnTo>
                  <a:pt x="91325" y="270141"/>
                </a:lnTo>
                <a:lnTo>
                  <a:pt x="123228" y="302602"/>
                </a:lnTo>
                <a:lnTo>
                  <a:pt x="181546" y="338709"/>
                </a:lnTo>
                <a:lnTo>
                  <a:pt x="355434" y="372237"/>
                </a:lnTo>
                <a:lnTo>
                  <a:pt x="355434" y="366903"/>
                </a:lnTo>
                <a:close/>
              </a:path>
              <a:path w="355600" h="586104">
                <a:moveTo>
                  <a:pt x="355434" y="341807"/>
                </a:moveTo>
                <a:lnTo>
                  <a:pt x="243090" y="320484"/>
                </a:lnTo>
                <a:lnTo>
                  <a:pt x="197485" y="308597"/>
                </a:lnTo>
                <a:lnTo>
                  <a:pt x="140766" y="276720"/>
                </a:lnTo>
                <a:lnTo>
                  <a:pt x="0" y="95580"/>
                </a:lnTo>
                <a:lnTo>
                  <a:pt x="0" y="129489"/>
                </a:lnTo>
                <a:lnTo>
                  <a:pt x="93954" y="240309"/>
                </a:lnTo>
                <a:lnTo>
                  <a:pt x="123228" y="274370"/>
                </a:lnTo>
                <a:lnTo>
                  <a:pt x="175564" y="309257"/>
                </a:lnTo>
                <a:lnTo>
                  <a:pt x="243090" y="325805"/>
                </a:lnTo>
                <a:lnTo>
                  <a:pt x="355434" y="346824"/>
                </a:lnTo>
                <a:lnTo>
                  <a:pt x="355434" y="341807"/>
                </a:lnTo>
                <a:close/>
              </a:path>
              <a:path w="355600" h="586104">
                <a:moveTo>
                  <a:pt x="355460" y="536587"/>
                </a:moveTo>
                <a:lnTo>
                  <a:pt x="243408" y="527812"/>
                </a:lnTo>
                <a:lnTo>
                  <a:pt x="193751" y="522122"/>
                </a:lnTo>
                <a:lnTo>
                  <a:pt x="123850" y="507733"/>
                </a:lnTo>
                <a:lnTo>
                  <a:pt x="83312" y="496557"/>
                </a:lnTo>
                <a:lnTo>
                  <a:pt x="43091" y="484822"/>
                </a:lnTo>
                <a:lnTo>
                  <a:pt x="0" y="471779"/>
                </a:lnTo>
                <a:lnTo>
                  <a:pt x="0" y="491528"/>
                </a:lnTo>
                <a:lnTo>
                  <a:pt x="123532" y="520280"/>
                </a:lnTo>
                <a:lnTo>
                  <a:pt x="175577" y="528281"/>
                </a:lnTo>
                <a:lnTo>
                  <a:pt x="243090" y="534085"/>
                </a:lnTo>
                <a:lnTo>
                  <a:pt x="355460" y="541921"/>
                </a:lnTo>
                <a:lnTo>
                  <a:pt x="355460" y="536587"/>
                </a:lnTo>
                <a:close/>
              </a:path>
              <a:path w="355600" h="586104">
                <a:moveTo>
                  <a:pt x="355460" y="512127"/>
                </a:moveTo>
                <a:lnTo>
                  <a:pt x="219227" y="497954"/>
                </a:lnTo>
                <a:lnTo>
                  <a:pt x="159829" y="487286"/>
                </a:lnTo>
                <a:lnTo>
                  <a:pt x="83159" y="458825"/>
                </a:lnTo>
                <a:lnTo>
                  <a:pt x="42862" y="442074"/>
                </a:lnTo>
                <a:lnTo>
                  <a:pt x="0" y="423951"/>
                </a:lnTo>
                <a:lnTo>
                  <a:pt x="0" y="444957"/>
                </a:lnTo>
                <a:lnTo>
                  <a:pt x="123875" y="487349"/>
                </a:lnTo>
                <a:lnTo>
                  <a:pt x="179844" y="501472"/>
                </a:lnTo>
                <a:lnTo>
                  <a:pt x="243433" y="508368"/>
                </a:lnTo>
                <a:lnTo>
                  <a:pt x="355460" y="517766"/>
                </a:lnTo>
                <a:lnTo>
                  <a:pt x="355460" y="512127"/>
                </a:lnTo>
                <a:close/>
              </a:path>
              <a:path w="355600" h="586104">
                <a:moveTo>
                  <a:pt x="355460" y="463816"/>
                </a:moveTo>
                <a:lnTo>
                  <a:pt x="243433" y="449707"/>
                </a:lnTo>
                <a:lnTo>
                  <a:pt x="195402" y="441121"/>
                </a:lnTo>
                <a:lnTo>
                  <a:pt x="140436" y="420420"/>
                </a:lnTo>
                <a:lnTo>
                  <a:pt x="96443" y="393941"/>
                </a:lnTo>
                <a:lnTo>
                  <a:pt x="54673" y="366826"/>
                </a:lnTo>
                <a:lnTo>
                  <a:pt x="0" y="330746"/>
                </a:lnTo>
                <a:lnTo>
                  <a:pt x="0" y="354203"/>
                </a:lnTo>
                <a:lnTo>
                  <a:pt x="88773" y="405409"/>
                </a:lnTo>
                <a:lnTo>
                  <a:pt x="123571" y="424929"/>
                </a:lnTo>
                <a:lnTo>
                  <a:pt x="178638" y="446773"/>
                </a:lnTo>
                <a:lnTo>
                  <a:pt x="243116" y="457555"/>
                </a:lnTo>
                <a:lnTo>
                  <a:pt x="355460" y="469785"/>
                </a:lnTo>
                <a:lnTo>
                  <a:pt x="355460" y="463816"/>
                </a:lnTo>
                <a:close/>
              </a:path>
              <a:path w="355600" h="586104">
                <a:moveTo>
                  <a:pt x="355460" y="439356"/>
                </a:moveTo>
                <a:lnTo>
                  <a:pt x="243433" y="423367"/>
                </a:lnTo>
                <a:lnTo>
                  <a:pt x="195922" y="414286"/>
                </a:lnTo>
                <a:lnTo>
                  <a:pt x="139992" y="392468"/>
                </a:lnTo>
                <a:lnTo>
                  <a:pt x="96050" y="360108"/>
                </a:lnTo>
                <a:lnTo>
                  <a:pt x="0" y="284467"/>
                </a:lnTo>
                <a:lnTo>
                  <a:pt x="0" y="309880"/>
                </a:lnTo>
                <a:lnTo>
                  <a:pt x="87972" y="371081"/>
                </a:lnTo>
                <a:lnTo>
                  <a:pt x="123875" y="395439"/>
                </a:lnTo>
                <a:lnTo>
                  <a:pt x="181927" y="420776"/>
                </a:lnTo>
                <a:lnTo>
                  <a:pt x="279869" y="435051"/>
                </a:lnTo>
                <a:lnTo>
                  <a:pt x="355460" y="445630"/>
                </a:lnTo>
                <a:lnTo>
                  <a:pt x="355460" y="439356"/>
                </a:lnTo>
                <a:close/>
              </a:path>
              <a:path w="355600" h="586104">
                <a:moveTo>
                  <a:pt x="355460" y="317919"/>
                </a:moveTo>
                <a:lnTo>
                  <a:pt x="270002" y="300926"/>
                </a:lnTo>
                <a:lnTo>
                  <a:pt x="190119" y="279488"/>
                </a:lnTo>
                <a:lnTo>
                  <a:pt x="156324" y="261086"/>
                </a:lnTo>
                <a:lnTo>
                  <a:pt x="123228" y="226072"/>
                </a:lnTo>
                <a:lnTo>
                  <a:pt x="97878" y="190030"/>
                </a:lnTo>
                <a:lnTo>
                  <a:pt x="0" y="47904"/>
                </a:lnTo>
                <a:lnTo>
                  <a:pt x="0" y="83718"/>
                </a:lnTo>
                <a:lnTo>
                  <a:pt x="123532" y="244576"/>
                </a:lnTo>
                <a:lnTo>
                  <a:pt x="177876" y="283146"/>
                </a:lnTo>
                <a:lnTo>
                  <a:pt x="243090" y="300405"/>
                </a:lnTo>
                <a:lnTo>
                  <a:pt x="355460" y="322935"/>
                </a:lnTo>
                <a:lnTo>
                  <a:pt x="355460" y="317919"/>
                </a:lnTo>
                <a:close/>
              </a:path>
              <a:path w="355600" h="586104">
                <a:moveTo>
                  <a:pt x="355460" y="293789"/>
                </a:moveTo>
                <a:lnTo>
                  <a:pt x="243662" y="269519"/>
                </a:lnTo>
                <a:lnTo>
                  <a:pt x="194894" y="255714"/>
                </a:lnTo>
                <a:lnTo>
                  <a:pt x="140296" y="219862"/>
                </a:lnTo>
                <a:lnTo>
                  <a:pt x="0" y="0"/>
                </a:lnTo>
                <a:lnTo>
                  <a:pt x="0" y="39547"/>
                </a:lnTo>
                <a:lnTo>
                  <a:pt x="94030" y="174028"/>
                </a:lnTo>
                <a:lnTo>
                  <a:pt x="123532" y="215709"/>
                </a:lnTo>
                <a:lnTo>
                  <a:pt x="169913" y="255155"/>
                </a:lnTo>
                <a:lnTo>
                  <a:pt x="242277" y="275005"/>
                </a:lnTo>
                <a:lnTo>
                  <a:pt x="355460" y="299745"/>
                </a:lnTo>
                <a:lnTo>
                  <a:pt x="355460" y="29378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554435" y="10442032"/>
            <a:ext cx="513080" cy="342265"/>
          </a:xfrm>
          <a:custGeom>
            <a:avLst/>
            <a:gdLst/>
            <a:ahLst/>
            <a:cxnLst/>
            <a:rect l="l" t="t" r="r" b="b"/>
            <a:pathLst>
              <a:path w="513080" h="342265">
                <a:moveTo>
                  <a:pt x="512471" y="0"/>
                </a:moveTo>
                <a:lnTo>
                  <a:pt x="0" y="0"/>
                </a:lnTo>
                <a:lnTo>
                  <a:pt x="0" y="342222"/>
                </a:lnTo>
                <a:lnTo>
                  <a:pt x="512471" y="342222"/>
                </a:lnTo>
                <a:lnTo>
                  <a:pt x="512471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74183" y="10473399"/>
            <a:ext cx="274802" cy="273328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19112" y="13112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23533" y="9845675"/>
            <a:ext cx="19065875" cy="0"/>
          </a:xfrm>
          <a:custGeom>
            <a:avLst/>
            <a:gdLst/>
            <a:ahLst/>
            <a:cxnLst/>
            <a:rect l="l" t="t" r="r" b="b"/>
            <a:pathLst>
              <a:path w="19065875">
                <a:moveTo>
                  <a:pt x="0" y="0"/>
                </a:moveTo>
                <a:lnTo>
                  <a:pt x="19065877" y="1"/>
                </a:lnTo>
              </a:path>
            </a:pathLst>
          </a:custGeom>
          <a:ln w="19050">
            <a:solidFill>
              <a:srgbClr val="F6EF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6774" y="1596643"/>
            <a:ext cx="6441641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uropean-digital-innovation-hubs.ec.europa.eu/edih-catalogue/src-edih" TargetMode="External"/><Relationship Id="rId4" Type="http://schemas.openxmlformats.org/officeDocument/2006/relationships/hyperlink" Target="https://european-digital-innovation-hubs.ec.europa.eu/edih-catalogue/digi-s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uropean-digital-innovation-hubs.ec.europa.eu/edih-catalogue/4pdih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hyperlink" Target="https://european-digital-innovation-hubs.ec.europa.eu/hom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uropean-digital-innovation-hubs.ec.europa.eu/media#infographic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emf"/><Relationship Id="rId4" Type="http://schemas.openxmlformats.org/officeDocument/2006/relationships/image" Target="../media/image20.emf"/><Relationship Id="rId9" Type="http://schemas.openxmlformats.org/officeDocument/2006/relationships/image" Target="../media/image23.svg"/><Relationship Id="rId14" Type="http://schemas.openxmlformats.org/officeDocument/2006/relationships/hyperlink" Target="https://european-digital-innovation-hubs.ec.europa.eu/knowledge-hub/success-stories/reviving-past-digital-innovation-cultural-heritage-project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emf"/><Relationship Id="rId7" Type="http://schemas.openxmlformats.org/officeDocument/2006/relationships/image" Target="../media/image34.svg"/><Relationship Id="rId2" Type="http://schemas.openxmlformats.org/officeDocument/2006/relationships/hyperlink" Target="https://european-digital-innovation-hubs.ec.europa.eu/media#infographi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hyperlink" Target="https://european-digital-innovation-hubs.ec.europa.eu/knowledge-hub/success-stories/reviving-past-digital-innovation-cultural-heritage-project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service-brochure" TargetMode="External"/><Relationship Id="rId13" Type="http://schemas.openxmlformats.org/officeDocument/2006/relationships/image" Target="../media/image28.png"/><Relationship Id="rId3" Type="http://schemas.openxmlformats.org/officeDocument/2006/relationships/hyperlink" Target="https://zelena-tocka.si/" TargetMode="External"/><Relationship Id="rId7" Type="http://schemas.openxmlformats.org/officeDocument/2006/relationships/image" Target="../media/image23.svg"/><Relationship Id="rId12" Type="http://schemas.openxmlformats.org/officeDocument/2006/relationships/image" Target="../media/image27.sv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openxmlformats.org/officeDocument/2006/relationships/hyperlink" Target="https://european-digital-innovation-hubs.ec.europa.eu/knowledge-hub/success-stories/green-points-digital-leap-sustainable-farm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4.emf"/><Relationship Id="rId1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37.png"/><Relationship Id="rId9" Type="http://schemas.openxmlformats.org/officeDocument/2006/relationships/image" Target="../media/image20.emf"/><Relationship Id="rId1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knowledge-hub/success-stories/green-points-digital-leap-sustainable-farming" TargetMode="External"/><Relationship Id="rId3" Type="http://schemas.openxmlformats.org/officeDocument/2006/relationships/image" Target="../media/image39.emf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2.svg"/><Relationship Id="rId10" Type="http://schemas.openxmlformats.org/officeDocument/2006/relationships/image" Target="../media/image43.svg"/><Relationship Id="rId4" Type="http://schemas.openxmlformats.org/officeDocument/2006/relationships/image" Target="../media/image31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229" y="6413500"/>
            <a:ext cx="18568035" cy="3069590"/>
          </a:xfrm>
          <a:prstGeom prst="rect">
            <a:avLst/>
          </a:prstGeom>
        </p:spPr>
        <p:txBody>
          <a:bodyPr vert="horz" wrap="square" lIns="0" tIns="654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5"/>
              </a:spcBef>
            </a:pPr>
            <a:r>
              <a:rPr sz="7200" b="1">
                <a:solidFill>
                  <a:srgbClr val="F7F6F1"/>
                </a:solidFill>
                <a:latin typeface="Arial"/>
                <a:cs typeface="Arial"/>
              </a:rPr>
              <a:t>European</a:t>
            </a:r>
            <a:r>
              <a:rPr sz="7200" b="1" spc="-5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>
                <a:solidFill>
                  <a:srgbClr val="F7F6F1"/>
                </a:solidFill>
                <a:latin typeface="Arial"/>
                <a:cs typeface="Arial"/>
              </a:rPr>
              <a:t>Digital</a:t>
            </a:r>
            <a:r>
              <a:rPr sz="7200" b="1" spc="-45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>
                <a:solidFill>
                  <a:srgbClr val="F7F6F1"/>
                </a:solidFill>
                <a:latin typeface="Arial"/>
                <a:cs typeface="Arial"/>
              </a:rPr>
              <a:t>Innovation</a:t>
            </a:r>
            <a:r>
              <a:rPr sz="7200" b="1" spc="-45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>
                <a:solidFill>
                  <a:srgbClr val="F7F6F1"/>
                </a:solidFill>
                <a:latin typeface="Arial"/>
                <a:cs typeface="Arial"/>
              </a:rPr>
              <a:t>Hubs</a:t>
            </a:r>
            <a:r>
              <a:rPr sz="7200" b="1" spc="-5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7200" b="1" spc="-10">
                <a:solidFill>
                  <a:srgbClr val="F7F6F1"/>
                </a:solidFill>
                <a:latin typeface="Arial"/>
                <a:cs typeface="Arial"/>
              </a:rPr>
              <a:t>Network</a:t>
            </a:r>
            <a:endParaRPr sz="7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790"/>
              </a:spcBef>
            </a:pPr>
            <a:r>
              <a:rPr sz="5400">
                <a:solidFill>
                  <a:srgbClr val="FFFEFB"/>
                </a:solidFill>
                <a:latin typeface="Arial"/>
                <a:cs typeface="Arial"/>
              </a:rPr>
              <a:t>Driving</a:t>
            </a:r>
            <a:r>
              <a:rPr sz="5400" spc="-85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>
                <a:solidFill>
                  <a:srgbClr val="FFFEFB"/>
                </a:solidFill>
                <a:latin typeface="Arial"/>
                <a:cs typeface="Arial"/>
              </a:rPr>
              <a:t>the</a:t>
            </a:r>
            <a:r>
              <a:rPr sz="5400" spc="-7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>
                <a:solidFill>
                  <a:srgbClr val="FFFEFB"/>
                </a:solidFill>
                <a:latin typeface="Arial"/>
                <a:cs typeface="Arial"/>
              </a:rPr>
              <a:t>EU’s</a:t>
            </a:r>
            <a:r>
              <a:rPr sz="5400" spc="-65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>
                <a:solidFill>
                  <a:srgbClr val="FFFEFB"/>
                </a:solidFill>
                <a:latin typeface="Arial"/>
                <a:cs typeface="Arial"/>
              </a:rPr>
              <a:t>digital</a:t>
            </a:r>
            <a:r>
              <a:rPr sz="5400" spc="-70">
                <a:solidFill>
                  <a:srgbClr val="FFFEFB"/>
                </a:solidFill>
                <a:latin typeface="Arial"/>
                <a:cs typeface="Arial"/>
              </a:rPr>
              <a:t> </a:t>
            </a:r>
            <a:r>
              <a:rPr sz="5400" spc="-10">
                <a:solidFill>
                  <a:srgbClr val="FFFEFB"/>
                </a:solidFill>
                <a:latin typeface="Arial"/>
                <a:cs typeface="Arial"/>
              </a:rPr>
              <a:t>transformation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creenshot, symbol, logo, graphics&#10;&#10;Description automatically generated">
            <a:extLst>
              <a:ext uri="{FF2B5EF4-FFF2-40B4-BE49-F238E27FC236}">
                <a16:creationId xmlns:a16="http://schemas.microsoft.com/office/drawing/2014/main" id="{BAC1CB5D-96BF-6B75-AC8A-268F7D382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16598" r="5085" b="16311"/>
          <a:stretch/>
        </p:blipFill>
        <p:spPr>
          <a:xfrm>
            <a:off x="499547" y="1689336"/>
            <a:ext cx="1792897" cy="891426"/>
          </a:xfrm>
          <a:prstGeom prst="rect">
            <a:avLst/>
          </a:prstGeom>
          <a:ln>
            <a:solidFill>
              <a:srgbClr val="0068FF"/>
            </a:solidFill>
          </a:ln>
        </p:spPr>
      </p:pic>
      <p:sp>
        <p:nvSpPr>
          <p:cNvPr id="6" name="object 6"/>
          <p:cNvSpPr/>
          <p:nvPr/>
        </p:nvSpPr>
        <p:spPr>
          <a:xfrm>
            <a:off x="514364" y="5061597"/>
            <a:ext cx="9537700" cy="1363980"/>
          </a:xfrm>
          <a:custGeom>
            <a:avLst/>
            <a:gdLst/>
            <a:ahLst/>
            <a:cxnLst/>
            <a:rect l="l" t="t" r="r" b="b"/>
            <a:pathLst>
              <a:path w="9537700" h="1363979">
                <a:moveTo>
                  <a:pt x="9537685" y="0"/>
                </a:moveTo>
                <a:lnTo>
                  <a:pt x="227250" y="0"/>
                </a:lnTo>
                <a:lnTo>
                  <a:pt x="181451" y="4616"/>
                </a:lnTo>
                <a:lnTo>
                  <a:pt x="138794" y="17858"/>
                </a:lnTo>
                <a:lnTo>
                  <a:pt x="100192" y="38811"/>
                </a:lnTo>
                <a:lnTo>
                  <a:pt x="66560" y="66560"/>
                </a:lnTo>
                <a:lnTo>
                  <a:pt x="38810" y="100193"/>
                </a:lnTo>
                <a:lnTo>
                  <a:pt x="17858" y="138795"/>
                </a:lnTo>
                <a:lnTo>
                  <a:pt x="4616" y="181453"/>
                </a:lnTo>
                <a:lnTo>
                  <a:pt x="0" y="227252"/>
                </a:lnTo>
                <a:lnTo>
                  <a:pt x="0" y="1363499"/>
                </a:lnTo>
                <a:lnTo>
                  <a:pt x="9310435" y="1363499"/>
                </a:lnTo>
                <a:lnTo>
                  <a:pt x="9356233" y="1358883"/>
                </a:lnTo>
                <a:lnTo>
                  <a:pt x="9398890" y="1345641"/>
                </a:lnTo>
                <a:lnTo>
                  <a:pt x="9437492" y="1324689"/>
                </a:lnTo>
                <a:lnTo>
                  <a:pt x="9471124" y="1296939"/>
                </a:lnTo>
                <a:lnTo>
                  <a:pt x="9498874" y="1263307"/>
                </a:lnTo>
                <a:lnTo>
                  <a:pt x="9519826" y="1224705"/>
                </a:lnTo>
                <a:lnTo>
                  <a:pt x="9533068" y="1182047"/>
                </a:lnTo>
                <a:lnTo>
                  <a:pt x="9537685" y="1136248"/>
                </a:lnTo>
                <a:lnTo>
                  <a:pt x="9537685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048" y="5098972"/>
            <a:ext cx="1524000" cy="133858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28531" y="1180083"/>
            <a:ext cx="5893350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200" b="0" spc="-10">
                <a:solidFill>
                  <a:srgbClr val="FF5A63"/>
                </a:solidFill>
              </a:rPr>
              <a:t>Slovenia</a:t>
            </a:r>
            <a:endParaRPr sz="1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027" y="2938818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3025" y="1315388"/>
            <a:ext cx="18995390" cy="0"/>
          </a:xfrm>
          <a:custGeom>
            <a:avLst/>
            <a:gdLst/>
            <a:ahLst/>
            <a:cxnLst/>
            <a:rect l="l" t="t" r="r" b="b"/>
            <a:pathLst>
              <a:path w="18995390">
                <a:moveTo>
                  <a:pt x="0" y="0"/>
                </a:moveTo>
                <a:lnTo>
                  <a:pt x="18995332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364" y="4828617"/>
            <a:ext cx="9519285" cy="0"/>
          </a:xfrm>
          <a:custGeom>
            <a:avLst/>
            <a:gdLst/>
            <a:ahLst/>
            <a:cxnLst/>
            <a:rect l="l" t="t" r="r" b="b"/>
            <a:pathLst>
              <a:path w="9519285">
                <a:moveTo>
                  <a:pt x="0" y="0"/>
                </a:moveTo>
                <a:lnTo>
                  <a:pt x="9519023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8372" y="5197347"/>
            <a:ext cx="105918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25">
                <a:solidFill>
                  <a:srgbClr val="0064FF"/>
                </a:solidFill>
                <a:latin typeface="Arial"/>
                <a:cs typeface="Arial"/>
              </a:rPr>
              <a:t>12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400" spc="-10">
                <a:solidFill>
                  <a:srgbClr val="0064FF"/>
                </a:solidFill>
                <a:latin typeface="Arial"/>
                <a:cs typeface="Arial"/>
              </a:rPr>
              <a:t>Sectors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59335" y="5287771"/>
            <a:ext cx="586254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>
                <a:solidFill>
                  <a:srgbClr val="0064FF"/>
                </a:solidFill>
                <a:latin typeface="Arial"/>
                <a:cs typeface="Arial"/>
              </a:rPr>
              <a:t>EDIHs</a:t>
            </a:r>
            <a:r>
              <a:rPr sz="5400" b="1" spc="-4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5400" b="1">
                <a:solidFill>
                  <a:srgbClr val="0064FF"/>
                </a:solidFill>
                <a:latin typeface="Arial"/>
                <a:cs typeface="Arial"/>
              </a:rPr>
              <a:t>in</a:t>
            </a:r>
            <a:r>
              <a:rPr sz="5400" b="1" spc="-235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lang="en-US" sz="5400" b="1" spc="-10">
                <a:solidFill>
                  <a:srgbClr val="0064FF"/>
                </a:solidFill>
                <a:latin typeface="Arial"/>
                <a:cs typeface="Arial"/>
              </a:rPr>
              <a:t>Slovenia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528232" y="1486964"/>
            <a:ext cx="222250" cy="267970"/>
            <a:chOff x="10528232" y="1486964"/>
            <a:chExt cx="222250" cy="267970"/>
          </a:xfrm>
        </p:grpSpPr>
        <p:sp>
          <p:nvSpPr>
            <p:cNvPr id="52" name="object 52"/>
            <p:cNvSpPr/>
            <p:nvPr/>
          </p:nvSpPr>
          <p:spPr>
            <a:xfrm>
              <a:off x="10528232" y="1486964"/>
              <a:ext cx="222250" cy="267970"/>
            </a:xfrm>
            <a:custGeom>
              <a:avLst/>
              <a:gdLst/>
              <a:ahLst/>
              <a:cxnLst/>
              <a:rect l="l" t="t" r="r" b="b"/>
              <a:pathLst>
                <a:path w="222250" h="267969">
                  <a:moveTo>
                    <a:pt x="110375" y="0"/>
                  </a:moveTo>
                  <a:lnTo>
                    <a:pt x="68707" y="8280"/>
                  </a:lnTo>
                  <a:lnTo>
                    <a:pt x="32144" y="32769"/>
                  </a:lnTo>
                  <a:lnTo>
                    <a:pt x="7948" y="69525"/>
                  </a:lnTo>
                  <a:lnTo>
                    <a:pt x="0" y="111257"/>
                  </a:lnTo>
                  <a:lnTo>
                    <a:pt x="8280" y="152926"/>
                  </a:lnTo>
                  <a:lnTo>
                    <a:pt x="32769" y="189488"/>
                  </a:lnTo>
                  <a:lnTo>
                    <a:pt x="111441" y="267535"/>
                  </a:lnTo>
                  <a:lnTo>
                    <a:pt x="189487" y="188863"/>
                  </a:lnTo>
                  <a:lnTo>
                    <a:pt x="213685" y="152107"/>
                  </a:lnTo>
                  <a:lnTo>
                    <a:pt x="221633" y="110375"/>
                  </a:lnTo>
                  <a:lnTo>
                    <a:pt x="213353" y="68707"/>
                  </a:lnTo>
                  <a:lnTo>
                    <a:pt x="188864" y="32145"/>
                  </a:lnTo>
                  <a:lnTo>
                    <a:pt x="152108" y="7948"/>
                  </a:lnTo>
                  <a:lnTo>
                    <a:pt x="110375" y="0"/>
                  </a:lnTo>
                  <a:close/>
                </a:path>
              </a:pathLst>
            </a:custGeom>
            <a:solidFill>
              <a:srgbClr val="006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9126" y="1530738"/>
              <a:ext cx="139844" cy="134084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10870044" y="1424939"/>
            <a:ext cx="57473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>
                <a:latin typeface="EC Square Sans Cond Pro"/>
                <a:cs typeface="EC Square Sans Cond Pro"/>
              </a:rPr>
              <a:t>EDIH</a:t>
            </a:r>
            <a:endParaRPr sz="2000">
              <a:latin typeface="EC Square Sans Cond Pro"/>
              <a:cs typeface="EC Square Sans Cond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978314" y="9270492"/>
            <a:ext cx="33356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0064FF"/>
                </a:solidFill>
                <a:latin typeface="Arial"/>
                <a:cs typeface="Arial"/>
              </a:rPr>
              <a:t>*Funded</a:t>
            </a:r>
            <a:r>
              <a:rPr sz="1400" spc="-35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64FF"/>
                </a:solidFill>
                <a:latin typeface="Arial"/>
                <a:cs typeface="Arial"/>
              </a:rPr>
              <a:t>under</a:t>
            </a:r>
            <a:r>
              <a:rPr sz="1400" spc="-35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64FF"/>
                </a:solidFill>
                <a:latin typeface="Arial"/>
                <a:cs typeface="Arial"/>
              </a:rPr>
              <a:t>Digital</a:t>
            </a:r>
            <a:r>
              <a:rPr sz="1400" spc="-25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64FF"/>
                </a:solidFill>
                <a:latin typeface="Arial"/>
                <a:cs typeface="Arial"/>
              </a:rPr>
              <a:t>Europe</a:t>
            </a:r>
            <a:r>
              <a:rPr sz="1400" spc="-3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64FF"/>
                </a:solidFill>
                <a:latin typeface="Arial"/>
                <a:cs typeface="Arial"/>
              </a:rPr>
              <a:t>Programme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Round Diagonal Corner of Rectangle 18">
            <a:extLst>
              <a:ext uri="{FF2B5EF4-FFF2-40B4-BE49-F238E27FC236}">
                <a16:creationId xmlns:a16="http://schemas.microsoft.com/office/drawing/2014/main" id="{01A7A579-3BAD-7DB7-C0B9-DDC2A23F3FF4}"/>
              </a:ext>
            </a:extLst>
          </p:cNvPr>
          <p:cNvSpPr/>
          <p:nvPr/>
        </p:nvSpPr>
        <p:spPr>
          <a:xfrm>
            <a:off x="524680" y="3214482"/>
            <a:ext cx="9521389" cy="65019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/>
          </a:p>
        </p:txBody>
      </p:sp>
      <p:sp>
        <p:nvSpPr>
          <p:cNvPr id="56" name="Round Diagonal Corner of Rectangle 15">
            <a:extLst>
              <a:ext uri="{FF2B5EF4-FFF2-40B4-BE49-F238E27FC236}">
                <a16:creationId xmlns:a16="http://schemas.microsoft.com/office/drawing/2014/main" id="{55388B54-606B-FF3F-6FAF-EC08E7F8A8CE}"/>
              </a:ext>
            </a:extLst>
          </p:cNvPr>
          <p:cNvSpPr/>
          <p:nvPr/>
        </p:nvSpPr>
        <p:spPr>
          <a:xfrm>
            <a:off x="524680" y="3962627"/>
            <a:ext cx="9521389" cy="65019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b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048CAE-D471-261F-0CF3-91F9CFA30602}"/>
              </a:ext>
            </a:extLst>
          </p:cNvPr>
          <p:cNvSpPr txBox="1"/>
          <p:nvPr/>
        </p:nvSpPr>
        <p:spPr>
          <a:xfrm>
            <a:off x="2704525" y="3233264"/>
            <a:ext cx="363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R" sz="3600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3600" b="1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R" sz="3600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l-GR" sz="3600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R" sz="3600" b="1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</a:t>
            </a:r>
            <a:r>
              <a:rPr lang="en-GR" sz="3600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3200" kern="100">
              <a:solidFill>
                <a:schemeClr val="accent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1A3025-CCEA-E130-9517-635B86E57002}"/>
              </a:ext>
            </a:extLst>
          </p:cNvPr>
          <p:cNvSpPr txBox="1"/>
          <p:nvPr/>
        </p:nvSpPr>
        <p:spPr>
          <a:xfrm>
            <a:off x="2704525" y="4018215"/>
            <a:ext cx="364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kern="100">
                <a:solidFill>
                  <a:srgbClr val="4191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</a:t>
            </a:r>
            <a:r>
              <a:rPr lang="en-US" sz="3600" b="1" kern="100">
                <a:solidFill>
                  <a:srgbClr val="4191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R" sz="3600" kern="100">
                <a:solidFill>
                  <a:srgbClr val="4191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**</a:t>
            </a:r>
            <a:r>
              <a:rPr lang="en-GR" sz="3600" b="1" kern="100">
                <a:solidFill>
                  <a:srgbClr val="4191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SoE</a:t>
            </a:r>
            <a:r>
              <a:rPr lang="en-US" sz="3600" b="1" kern="100">
                <a:solidFill>
                  <a:srgbClr val="4191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GR" sz="3600" kern="100">
              <a:solidFill>
                <a:srgbClr val="4191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E196E48-D902-B9EE-CBA7-CBCEDFCD095E}"/>
              </a:ext>
            </a:extLst>
          </p:cNvPr>
          <p:cNvSpPr/>
          <p:nvPr/>
        </p:nvSpPr>
        <p:spPr>
          <a:xfrm>
            <a:off x="6348435" y="3322844"/>
            <a:ext cx="630398" cy="38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62" name="object 55">
            <a:extLst>
              <a:ext uri="{FF2B5EF4-FFF2-40B4-BE49-F238E27FC236}">
                <a16:creationId xmlns:a16="http://schemas.microsoft.com/office/drawing/2014/main" id="{51899F50-FC78-D04D-967E-705C56C66CF7}"/>
              </a:ext>
            </a:extLst>
          </p:cNvPr>
          <p:cNvGrpSpPr/>
          <p:nvPr/>
        </p:nvGrpSpPr>
        <p:grpSpPr>
          <a:xfrm>
            <a:off x="11565180" y="1486964"/>
            <a:ext cx="222250" cy="267970"/>
            <a:chOff x="11565180" y="1486964"/>
            <a:chExt cx="222250" cy="267970"/>
          </a:xfrm>
        </p:grpSpPr>
        <p:pic>
          <p:nvPicPr>
            <p:cNvPr id="63" name="object 56">
              <a:extLst>
                <a:ext uri="{FF2B5EF4-FFF2-40B4-BE49-F238E27FC236}">
                  <a16:creationId xmlns:a16="http://schemas.microsoft.com/office/drawing/2014/main" id="{9B91A34E-54AA-25E6-61B1-A4CF8B7DDA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06075" y="1530738"/>
              <a:ext cx="139843" cy="134084"/>
            </a:xfrm>
            <a:prstGeom prst="rect">
              <a:avLst/>
            </a:prstGeom>
          </p:spPr>
        </p:pic>
        <p:sp>
          <p:nvSpPr>
            <p:cNvPr id="64" name="object 57">
              <a:extLst>
                <a:ext uri="{FF2B5EF4-FFF2-40B4-BE49-F238E27FC236}">
                  <a16:creationId xmlns:a16="http://schemas.microsoft.com/office/drawing/2014/main" id="{4789F586-819E-809C-7037-615EBFC158FC}"/>
                </a:ext>
              </a:extLst>
            </p:cNvPr>
            <p:cNvSpPr/>
            <p:nvPr/>
          </p:nvSpPr>
          <p:spPr>
            <a:xfrm>
              <a:off x="11565180" y="1486964"/>
              <a:ext cx="222250" cy="267970"/>
            </a:xfrm>
            <a:custGeom>
              <a:avLst/>
              <a:gdLst/>
              <a:ahLst/>
              <a:cxnLst/>
              <a:rect l="l" t="t" r="r" b="b"/>
              <a:pathLst>
                <a:path w="222250" h="267969">
                  <a:moveTo>
                    <a:pt x="110375" y="0"/>
                  </a:moveTo>
                  <a:lnTo>
                    <a:pt x="68707" y="8280"/>
                  </a:lnTo>
                  <a:lnTo>
                    <a:pt x="32144" y="32769"/>
                  </a:lnTo>
                  <a:lnTo>
                    <a:pt x="7948" y="69525"/>
                  </a:lnTo>
                  <a:lnTo>
                    <a:pt x="0" y="111257"/>
                  </a:lnTo>
                  <a:lnTo>
                    <a:pt x="8280" y="152926"/>
                  </a:lnTo>
                  <a:lnTo>
                    <a:pt x="32769" y="189488"/>
                  </a:lnTo>
                  <a:lnTo>
                    <a:pt x="111441" y="267535"/>
                  </a:lnTo>
                  <a:lnTo>
                    <a:pt x="189487" y="188863"/>
                  </a:lnTo>
                  <a:lnTo>
                    <a:pt x="213685" y="152107"/>
                  </a:lnTo>
                  <a:lnTo>
                    <a:pt x="221633" y="110375"/>
                  </a:lnTo>
                  <a:lnTo>
                    <a:pt x="213352" y="68707"/>
                  </a:lnTo>
                  <a:lnTo>
                    <a:pt x="188864" y="32145"/>
                  </a:lnTo>
                  <a:lnTo>
                    <a:pt x="152108" y="7948"/>
                  </a:lnTo>
                  <a:lnTo>
                    <a:pt x="110375" y="0"/>
                  </a:lnTo>
                  <a:close/>
                </a:path>
              </a:pathLst>
            </a:custGeom>
            <a:solidFill>
              <a:srgbClr val="419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58">
              <a:extLst>
                <a:ext uri="{FF2B5EF4-FFF2-40B4-BE49-F238E27FC236}">
                  <a16:creationId xmlns:a16="http://schemas.microsoft.com/office/drawing/2014/main" id="{DBBB5605-1FF6-C933-9AED-E25FEAF84D6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06075" y="1530738"/>
              <a:ext cx="139843" cy="134084"/>
            </a:xfrm>
            <a:prstGeom prst="rect">
              <a:avLst/>
            </a:prstGeom>
          </p:spPr>
        </p:pic>
      </p:grpSp>
      <p:sp>
        <p:nvSpPr>
          <p:cNvPr id="67" name="object 59">
            <a:extLst>
              <a:ext uri="{FF2B5EF4-FFF2-40B4-BE49-F238E27FC236}">
                <a16:creationId xmlns:a16="http://schemas.microsoft.com/office/drawing/2014/main" id="{94492372-E278-78EB-75DA-0743BFCE2FFB}"/>
              </a:ext>
            </a:extLst>
          </p:cNvPr>
          <p:cNvSpPr txBox="1"/>
          <p:nvPr/>
        </p:nvSpPr>
        <p:spPr>
          <a:xfrm>
            <a:off x="11906992" y="1424939"/>
            <a:ext cx="57557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>
                <a:latin typeface="EC Square Sans Cond Pro"/>
                <a:cs typeface="EC Square Sans Cond Pro"/>
              </a:rPr>
              <a:t>SoE</a:t>
            </a:r>
            <a:endParaRPr sz="2000">
              <a:latin typeface="EC Square Sans Cond Pro"/>
              <a:cs typeface="EC Square Sans Cond Pro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9D052D3-7C79-5C63-86DE-C75A374D8116}"/>
              </a:ext>
            </a:extLst>
          </p:cNvPr>
          <p:cNvSpPr/>
          <p:nvPr/>
        </p:nvSpPr>
        <p:spPr>
          <a:xfrm>
            <a:off x="6337946" y="4118487"/>
            <a:ext cx="630398" cy="382008"/>
          </a:xfrm>
          <a:prstGeom prst="rect">
            <a:avLst/>
          </a:prstGeom>
          <a:solidFill>
            <a:srgbClr val="419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41914B"/>
              </a:solidFill>
            </a:endParaRPr>
          </a:p>
        </p:txBody>
      </p:sp>
      <p:sp>
        <p:nvSpPr>
          <p:cNvPr id="69" name="object 30">
            <a:extLst>
              <a:ext uri="{FF2B5EF4-FFF2-40B4-BE49-F238E27FC236}">
                <a16:creationId xmlns:a16="http://schemas.microsoft.com/office/drawing/2014/main" id="{7846D448-3FFC-C742-096B-6CAECB7C92BB}"/>
              </a:ext>
            </a:extLst>
          </p:cNvPr>
          <p:cNvSpPr/>
          <p:nvPr/>
        </p:nvSpPr>
        <p:spPr>
          <a:xfrm>
            <a:off x="527048" y="3218247"/>
            <a:ext cx="1524000" cy="1384904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FEFB"/>
              </a:solidFill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2C8305B6-9EF1-F50C-5E11-0E36D9362873}"/>
              </a:ext>
            </a:extLst>
          </p:cNvPr>
          <p:cNvSpPr txBox="1"/>
          <p:nvPr/>
        </p:nvSpPr>
        <p:spPr>
          <a:xfrm>
            <a:off x="753811" y="3379231"/>
            <a:ext cx="108267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50">
                <a:solidFill>
                  <a:srgbClr val="0064FF"/>
                </a:solidFill>
                <a:latin typeface="Arial"/>
                <a:cs typeface="Arial"/>
              </a:rPr>
              <a:t>3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spc="-10">
                <a:solidFill>
                  <a:srgbClr val="0064FF"/>
                </a:solidFill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61">
            <a:extLst>
              <a:ext uri="{FF2B5EF4-FFF2-40B4-BE49-F238E27FC236}">
                <a16:creationId xmlns:a16="http://schemas.microsoft.com/office/drawing/2014/main" id="{9B849D31-F483-86A2-CD8A-3A83C2841FC7}"/>
              </a:ext>
            </a:extLst>
          </p:cNvPr>
          <p:cNvSpPr/>
          <p:nvPr/>
        </p:nvSpPr>
        <p:spPr>
          <a:xfrm>
            <a:off x="10661650" y="9361095"/>
            <a:ext cx="204470" cy="104139"/>
          </a:xfrm>
          <a:custGeom>
            <a:avLst/>
            <a:gdLst/>
            <a:ahLst/>
            <a:cxnLst/>
            <a:rect l="l" t="t" r="r" b="b"/>
            <a:pathLst>
              <a:path w="204470" h="104140">
                <a:moveTo>
                  <a:pt x="204266" y="0"/>
                </a:moveTo>
                <a:lnTo>
                  <a:pt x="0" y="0"/>
                </a:lnTo>
                <a:lnTo>
                  <a:pt x="0" y="103581"/>
                </a:lnTo>
                <a:lnTo>
                  <a:pt x="204266" y="103581"/>
                </a:lnTo>
                <a:lnTo>
                  <a:pt x="204266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4">
            <a:extLst>
              <a:ext uri="{FF2B5EF4-FFF2-40B4-BE49-F238E27FC236}">
                <a16:creationId xmlns:a16="http://schemas.microsoft.com/office/drawing/2014/main" id="{AF4337F2-F95A-FA3E-A460-2F258B902326}"/>
              </a:ext>
            </a:extLst>
          </p:cNvPr>
          <p:cNvSpPr/>
          <p:nvPr/>
        </p:nvSpPr>
        <p:spPr>
          <a:xfrm>
            <a:off x="10661650" y="9589699"/>
            <a:ext cx="204470" cy="104139"/>
          </a:xfrm>
          <a:custGeom>
            <a:avLst/>
            <a:gdLst/>
            <a:ahLst/>
            <a:cxnLst/>
            <a:rect l="l" t="t" r="r" b="b"/>
            <a:pathLst>
              <a:path w="204470" h="104140">
                <a:moveTo>
                  <a:pt x="204266" y="0"/>
                </a:moveTo>
                <a:lnTo>
                  <a:pt x="0" y="0"/>
                </a:lnTo>
                <a:lnTo>
                  <a:pt x="0" y="103581"/>
                </a:lnTo>
                <a:lnTo>
                  <a:pt x="204266" y="103581"/>
                </a:lnTo>
                <a:lnTo>
                  <a:pt x="204266" y="0"/>
                </a:lnTo>
                <a:close/>
              </a:path>
            </a:pathLst>
          </a:custGeom>
          <a:solidFill>
            <a:srgbClr val="419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5">
            <a:extLst>
              <a:ext uri="{FF2B5EF4-FFF2-40B4-BE49-F238E27FC236}">
                <a16:creationId xmlns:a16="http://schemas.microsoft.com/office/drawing/2014/main" id="{71D6EA22-3A52-7B35-A151-046D8EBBE506}"/>
              </a:ext>
            </a:extLst>
          </p:cNvPr>
          <p:cNvSpPr txBox="1"/>
          <p:nvPr/>
        </p:nvSpPr>
        <p:spPr>
          <a:xfrm>
            <a:off x="10915936" y="9260332"/>
            <a:ext cx="2746375" cy="525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0064FF"/>
                </a:solidFill>
                <a:latin typeface="Arial"/>
                <a:cs typeface="Arial"/>
              </a:rPr>
              <a:t>*</a:t>
            </a:r>
            <a:r>
              <a:rPr sz="1400" b="1">
                <a:solidFill>
                  <a:srgbClr val="0064FF"/>
                </a:solidFill>
                <a:latin typeface="Arial"/>
                <a:cs typeface="Arial"/>
              </a:rPr>
              <a:t>E</a:t>
            </a:r>
            <a:r>
              <a:rPr sz="1400">
                <a:solidFill>
                  <a:srgbClr val="0064FF"/>
                </a:solidFill>
                <a:latin typeface="Arial"/>
                <a:cs typeface="Arial"/>
              </a:rPr>
              <a:t>uropean</a:t>
            </a:r>
            <a:r>
              <a:rPr sz="1400" spc="-5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64FF"/>
                </a:solidFill>
                <a:latin typeface="Arial"/>
                <a:cs typeface="Arial"/>
              </a:rPr>
              <a:t>D</a:t>
            </a:r>
            <a:r>
              <a:rPr sz="1400">
                <a:solidFill>
                  <a:srgbClr val="0064FF"/>
                </a:solidFill>
                <a:latin typeface="Arial"/>
                <a:cs typeface="Arial"/>
              </a:rPr>
              <a:t>igital</a:t>
            </a:r>
            <a:r>
              <a:rPr sz="1400" spc="-4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0064FF"/>
                </a:solidFill>
                <a:latin typeface="Arial"/>
                <a:cs typeface="Arial"/>
              </a:rPr>
              <a:t>I</a:t>
            </a:r>
            <a:r>
              <a:rPr sz="1400">
                <a:solidFill>
                  <a:srgbClr val="0064FF"/>
                </a:solidFill>
                <a:latin typeface="Arial"/>
                <a:cs typeface="Arial"/>
              </a:rPr>
              <a:t>nnovation</a:t>
            </a:r>
            <a:r>
              <a:rPr sz="1400" spc="-50">
                <a:solidFill>
                  <a:srgbClr val="0064FF"/>
                </a:solidFill>
                <a:latin typeface="Arial"/>
                <a:cs typeface="Arial"/>
              </a:rPr>
              <a:t> </a:t>
            </a:r>
            <a:r>
              <a:rPr sz="1400" b="1" spc="-20">
                <a:solidFill>
                  <a:srgbClr val="0064FF"/>
                </a:solidFill>
                <a:latin typeface="Arial"/>
                <a:cs typeface="Arial"/>
              </a:rPr>
              <a:t>H</a:t>
            </a:r>
            <a:r>
              <a:rPr sz="1400" spc="-20">
                <a:solidFill>
                  <a:srgbClr val="0064FF"/>
                </a:solidFill>
                <a:latin typeface="Arial"/>
                <a:cs typeface="Arial"/>
              </a:rPr>
              <a:t>ubs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41914B"/>
                </a:solidFill>
                <a:latin typeface="Arial"/>
                <a:cs typeface="Arial"/>
              </a:rPr>
              <a:t>**</a:t>
            </a:r>
            <a:r>
              <a:rPr sz="1400" b="1">
                <a:solidFill>
                  <a:srgbClr val="41914B"/>
                </a:solidFill>
                <a:latin typeface="Arial"/>
                <a:cs typeface="Arial"/>
              </a:rPr>
              <a:t>S</a:t>
            </a:r>
            <a:r>
              <a:rPr sz="1400">
                <a:solidFill>
                  <a:srgbClr val="41914B"/>
                </a:solidFill>
                <a:latin typeface="Arial"/>
                <a:cs typeface="Arial"/>
              </a:rPr>
              <a:t>eal</a:t>
            </a:r>
            <a:r>
              <a:rPr sz="1400" spc="-25">
                <a:solidFill>
                  <a:srgbClr val="41914B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41914B"/>
                </a:solidFill>
                <a:latin typeface="Arial"/>
                <a:cs typeface="Arial"/>
              </a:rPr>
              <a:t>o</a:t>
            </a:r>
            <a:r>
              <a:rPr sz="1400">
                <a:solidFill>
                  <a:srgbClr val="41914B"/>
                </a:solidFill>
                <a:latin typeface="Arial"/>
                <a:cs typeface="Arial"/>
              </a:rPr>
              <a:t>f</a:t>
            </a:r>
            <a:r>
              <a:rPr sz="1400" spc="-25">
                <a:solidFill>
                  <a:srgbClr val="41914B"/>
                </a:solidFill>
                <a:latin typeface="Arial"/>
                <a:cs typeface="Arial"/>
              </a:rPr>
              <a:t> </a:t>
            </a:r>
            <a:r>
              <a:rPr sz="1400" b="1" spc="-10">
                <a:solidFill>
                  <a:srgbClr val="41914B"/>
                </a:solidFill>
                <a:latin typeface="Arial"/>
                <a:cs typeface="Arial"/>
              </a:rPr>
              <a:t>E</a:t>
            </a:r>
            <a:r>
              <a:rPr sz="1400" spc="-10">
                <a:solidFill>
                  <a:srgbClr val="41914B"/>
                </a:solidFill>
                <a:latin typeface="Arial"/>
                <a:cs typeface="Arial"/>
              </a:rPr>
              <a:t>xcellence</a:t>
            </a:r>
            <a:r>
              <a:rPr lang="en-GB" sz="1400" spc="-10">
                <a:solidFill>
                  <a:srgbClr val="41914B"/>
                </a:solidFill>
                <a:latin typeface="Arial"/>
                <a:cs typeface="Arial"/>
              </a:rPr>
              <a:t> (</a:t>
            </a:r>
            <a:r>
              <a:rPr lang="en-GB" sz="1400" spc="-10" err="1">
                <a:solidFill>
                  <a:srgbClr val="41914B"/>
                </a:solidFill>
                <a:latin typeface="Arial"/>
                <a:cs typeface="Arial"/>
              </a:rPr>
              <a:t>SoE</a:t>
            </a:r>
            <a:r>
              <a:rPr lang="en-GB" sz="1400" spc="-10">
                <a:solidFill>
                  <a:srgbClr val="41914B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1852CAD3-E705-0F77-40D3-D9F623B87613}"/>
              </a:ext>
            </a:extLst>
          </p:cNvPr>
          <p:cNvSpPr/>
          <p:nvPr/>
        </p:nvSpPr>
        <p:spPr>
          <a:xfrm>
            <a:off x="554569" y="6663018"/>
            <a:ext cx="2991485" cy="3183255"/>
          </a:xfrm>
          <a:custGeom>
            <a:avLst/>
            <a:gdLst/>
            <a:ahLst/>
            <a:cxnLst/>
            <a:rect l="l" t="t" r="r" b="b"/>
            <a:pathLst>
              <a:path w="2991485" h="3183254">
                <a:moveTo>
                  <a:pt x="2991066" y="0"/>
                </a:moveTo>
                <a:lnTo>
                  <a:pt x="0" y="0"/>
                </a:lnTo>
                <a:lnTo>
                  <a:pt x="0" y="2684128"/>
                </a:lnTo>
                <a:lnTo>
                  <a:pt x="2282" y="2732139"/>
                </a:lnTo>
                <a:lnTo>
                  <a:pt x="8989" y="2778858"/>
                </a:lnTo>
                <a:lnTo>
                  <a:pt x="19912" y="2824078"/>
                </a:lnTo>
                <a:lnTo>
                  <a:pt x="34842" y="2867588"/>
                </a:lnTo>
                <a:lnTo>
                  <a:pt x="53570" y="2909181"/>
                </a:lnTo>
                <a:lnTo>
                  <a:pt x="75887" y="2948647"/>
                </a:lnTo>
                <a:lnTo>
                  <a:pt x="101585" y="2985777"/>
                </a:lnTo>
                <a:lnTo>
                  <a:pt x="130454" y="3020362"/>
                </a:lnTo>
                <a:lnTo>
                  <a:pt x="162286" y="3052194"/>
                </a:lnTo>
                <a:lnTo>
                  <a:pt x="196872" y="3081063"/>
                </a:lnTo>
                <a:lnTo>
                  <a:pt x="234002" y="3106761"/>
                </a:lnTo>
                <a:lnTo>
                  <a:pt x="273467" y="3129078"/>
                </a:lnTo>
                <a:lnTo>
                  <a:pt x="315060" y="3147807"/>
                </a:lnTo>
                <a:lnTo>
                  <a:pt x="358571" y="3162737"/>
                </a:lnTo>
                <a:lnTo>
                  <a:pt x="403790" y="3173660"/>
                </a:lnTo>
                <a:lnTo>
                  <a:pt x="450510" y="3180367"/>
                </a:lnTo>
                <a:lnTo>
                  <a:pt x="498521" y="3182649"/>
                </a:lnTo>
                <a:lnTo>
                  <a:pt x="2492544" y="3182649"/>
                </a:lnTo>
                <a:lnTo>
                  <a:pt x="2540555" y="3180367"/>
                </a:lnTo>
                <a:lnTo>
                  <a:pt x="2587275" y="3173660"/>
                </a:lnTo>
                <a:lnTo>
                  <a:pt x="2632494" y="3162737"/>
                </a:lnTo>
                <a:lnTo>
                  <a:pt x="2676005" y="3147807"/>
                </a:lnTo>
                <a:lnTo>
                  <a:pt x="2717598" y="3129078"/>
                </a:lnTo>
                <a:lnTo>
                  <a:pt x="2757063" y="3106761"/>
                </a:lnTo>
                <a:lnTo>
                  <a:pt x="2794194" y="3081063"/>
                </a:lnTo>
                <a:lnTo>
                  <a:pt x="2828779" y="3052194"/>
                </a:lnTo>
                <a:lnTo>
                  <a:pt x="2860611" y="3020362"/>
                </a:lnTo>
                <a:lnTo>
                  <a:pt x="2889480" y="2985777"/>
                </a:lnTo>
                <a:lnTo>
                  <a:pt x="2915178" y="2948647"/>
                </a:lnTo>
                <a:lnTo>
                  <a:pt x="2937495" y="2909181"/>
                </a:lnTo>
                <a:lnTo>
                  <a:pt x="2956224" y="2867588"/>
                </a:lnTo>
                <a:lnTo>
                  <a:pt x="2971154" y="2824078"/>
                </a:lnTo>
                <a:lnTo>
                  <a:pt x="2982077" y="2778858"/>
                </a:lnTo>
                <a:lnTo>
                  <a:pt x="2988784" y="2732139"/>
                </a:lnTo>
                <a:lnTo>
                  <a:pt x="2991066" y="2684128"/>
                </a:lnTo>
                <a:lnTo>
                  <a:pt x="299106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2CB1D22F-924A-26E0-8F5A-9F671F3A0873}"/>
              </a:ext>
            </a:extLst>
          </p:cNvPr>
          <p:cNvSpPr/>
          <p:nvPr/>
        </p:nvSpPr>
        <p:spPr>
          <a:xfrm>
            <a:off x="7136504" y="6663018"/>
            <a:ext cx="2925445" cy="3183255"/>
          </a:xfrm>
          <a:custGeom>
            <a:avLst/>
            <a:gdLst/>
            <a:ahLst/>
            <a:cxnLst/>
            <a:rect l="l" t="t" r="r" b="b"/>
            <a:pathLst>
              <a:path w="2925445" h="3183254">
                <a:moveTo>
                  <a:pt x="2925319" y="0"/>
                </a:moveTo>
                <a:lnTo>
                  <a:pt x="0" y="0"/>
                </a:lnTo>
                <a:lnTo>
                  <a:pt x="0" y="2695083"/>
                </a:lnTo>
                <a:lnTo>
                  <a:pt x="2231" y="2742039"/>
                </a:lnTo>
                <a:lnTo>
                  <a:pt x="8791" y="2787732"/>
                </a:lnTo>
                <a:lnTo>
                  <a:pt x="19474" y="2831957"/>
                </a:lnTo>
                <a:lnTo>
                  <a:pt x="34076" y="2874512"/>
                </a:lnTo>
                <a:lnTo>
                  <a:pt x="52392" y="2915190"/>
                </a:lnTo>
                <a:lnTo>
                  <a:pt x="74219" y="2953788"/>
                </a:lnTo>
                <a:lnTo>
                  <a:pt x="99352" y="2990102"/>
                </a:lnTo>
                <a:lnTo>
                  <a:pt x="127587" y="3023928"/>
                </a:lnTo>
                <a:lnTo>
                  <a:pt x="158719" y="3055060"/>
                </a:lnTo>
                <a:lnTo>
                  <a:pt x="192545" y="3083294"/>
                </a:lnTo>
                <a:lnTo>
                  <a:pt x="228858" y="3108427"/>
                </a:lnTo>
                <a:lnTo>
                  <a:pt x="267457" y="3130254"/>
                </a:lnTo>
                <a:lnTo>
                  <a:pt x="308135" y="3148571"/>
                </a:lnTo>
                <a:lnTo>
                  <a:pt x="350690" y="3163173"/>
                </a:lnTo>
                <a:lnTo>
                  <a:pt x="394915" y="3173856"/>
                </a:lnTo>
                <a:lnTo>
                  <a:pt x="440608" y="3180416"/>
                </a:lnTo>
                <a:lnTo>
                  <a:pt x="487564" y="3182647"/>
                </a:lnTo>
                <a:lnTo>
                  <a:pt x="2437754" y="3182647"/>
                </a:lnTo>
                <a:lnTo>
                  <a:pt x="2484710" y="3180416"/>
                </a:lnTo>
                <a:lnTo>
                  <a:pt x="2530403" y="3173856"/>
                </a:lnTo>
                <a:lnTo>
                  <a:pt x="2574629" y="3163173"/>
                </a:lnTo>
                <a:lnTo>
                  <a:pt x="2617183" y="3148571"/>
                </a:lnTo>
                <a:lnTo>
                  <a:pt x="2657861" y="3130254"/>
                </a:lnTo>
                <a:lnTo>
                  <a:pt x="2696460" y="3108427"/>
                </a:lnTo>
                <a:lnTo>
                  <a:pt x="2732774" y="3083294"/>
                </a:lnTo>
                <a:lnTo>
                  <a:pt x="2766599" y="3055060"/>
                </a:lnTo>
                <a:lnTo>
                  <a:pt x="2797731" y="3023928"/>
                </a:lnTo>
                <a:lnTo>
                  <a:pt x="2825966" y="2990102"/>
                </a:lnTo>
                <a:lnTo>
                  <a:pt x="2851099" y="2953788"/>
                </a:lnTo>
                <a:lnTo>
                  <a:pt x="2872926" y="2915190"/>
                </a:lnTo>
                <a:lnTo>
                  <a:pt x="2891242" y="2874512"/>
                </a:lnTo>
                <a:lnTo>
                  <a:pt x="2905844" y="2831957"/>
                </a:lnTo>
                <a:lnTo>
                  <a:pt x="2916527" y="2787732"/>
                </a:lnTo>
                <a:lnTo>
                  <a:pt x="2923087" y="2742039"/>
                </a:lnTo>
                <a:lnTo>
                  <a:pt x="2925319" y="2695083"/>
                </a:lnTo>
                <a:lnTo>
                  <a:pt x="2925319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26D77169-85BC-2078-C423-29AA8356D335}"/>
              </a:ext>
            </a:extLst>
          </p:cNvPr>
          <p:cNvSpPr/>
          <p:nvPr/>
        </p:nvSpPr>
        <p:spPr>
          <a:xfrm>
            <a:off x="3767439" y="6663015"/>
            <a:ext cx="3131185" cy="3183255"/>
          </a:xfrm>
          <a:custGeom>
            <a:avLst/>
            <a:gdLst/>
            <a:ahLst/>
            <a:cxnLst/>
            <a:rect l="l" t="t" r="r" b="b"/>
            <a:pathLst>
              <a:path w="3131184" h="3183254">
                <a:moveTo>
                  <a:pt x="3130710" y="0"/>
                </a:moveTo>
                <a:lnTo>
                  <a:pt x="0" y="0"/>
                </a:lnTo>
                <a:lnTo>
                  <a:pt x="0" y="2660855"/>
                </a:lnTo>
                <a:lnTo>
                  <a:pt x="2132" y="2708349"/>
                </a:lnTo>
                <a:lnTo>
                  <a:pt x="8406" y="2754649"/>
                </a:lnTo>
                <a:lnTo>
                  <a:pt x="18639" y="2799569"/>
                </a:lnTo>
                <a:lnTo>
                  <a:pt x="32644" y="2842927"/>
                </a:lnTo>
                <a:lnTo>
                  <a:pt x="50240" y="2884537"/>
                </a:lnTo>
                <a:lnTo>
                  <a:pt x="71240" y="2924215"/>
                </a:lnTo>
                <a:lnTo>
                  <a:pt x="95461" y="2961778"/>
                </a:lnTo>
                <a:lnTo>
                  <a:pt x="122720" y="2997042"/>
                </a:lnTo>
                <a:lnTo>
                  <a:pt x="152830" y="3029821"/>
                </a:lnTo>
                <a:lnTo>
                  <a:pt x="185609" y="3059931"/>
                </a:lnTo>
                <a:lnTo>
                  <a:pt x="220873" y="3087189"/>
                </a:lnTo>
                <a:lnTo>
                  <a:pt x="258436" y="3111411"/>
                </a:lnTo>
                <a:lnTo>
                  <a:pt x="298114" y="3132411"/>
                </a:lnTo>
                <a:lnTo>
                  <a:pt x="339725" y="3150006"/>
                </a:lnTo>
                <a:lnTo>
                  <a:pt x="383082" y="3164012"/>
                </a:lnTo>
                <a:lnTo>
                  <a:pt x="428003" y="3174244"/>
                </a:lnTo>
                <a:lnTo>
                  <a:pt x="474303" y="3180519"/>
                </a:lnTo>
                <a:lnTo>
                  <a:pt x="521797" y="3182651"/>
                </a:lnTo>
                <a:lnTo>
                  <a:pt x="2608912" y="3182651"/>
                </a:lnTo>
                <a:lnTo>
                  <a:pt x="2656406" y="3180519"/>
                </a:lnTo>
                <a:lnTo>
                  <a:pt x="2702706" y="3174244"/>
                </a:lnTo>
                <a:lnTo>
                  <a:pt x="2747627" y="3164012"/>
                </a:lnTo>
                <a:lnTo>
                  <a:pt x="2790984" y="3150006"/>
                </a:lnTo>
                <a:lnTo>
                  <a:pt x="2832595" y="3132411"/>
                </a:lnTo>
                <a:lnTo>
                  <a:pt x="2872273" y="3111411"/>
                </a:lnTo>
                <a:lnTo>
                  <a:pt x="2909836" y="3087189"/>
                </a:lnTo>
                <a:lnTo>
                  <a:pt x="2945100" y="3059931"/>
                </a:lnTo>
                <a:lnTo>
                  <a:pt x="2977879" y="3029821"/>
                </a:lnTo>
                <a:lnTo>
                  <a:pt x="3007989" y="2997042"/>
                </a:lnTo>
                <a:lnTo>
                  <a:pt x="3035248" y="2961778"/>
                </a:lnTo>
                <a:lnTo>
                  <a:pt x="3059469" y="2924215"/>
                </a:lnTo>
                <a:lnTo>
                  <a:pt x="3080469" y="2884537"/>
                </a:lnTo>
                <a:lnTo>
                  <a:pt x="3098065" y="2842927"/>
                </a:lnTo>
                <a:lnTo>
                  <a:pt x="3112070" y="2799569"/>
                </a:lnTo>
                <a:lnTo>
                  <a:pt x="3122303" y="2754649"/>
                </a:lnTo>
                <a:lnTo>
                  <a:pt x="3128577" y="2708349"/>
                </a:lnTo>
                <a:lnTo>
                  <a:pt x="3130710" y="2660855"/>
                </a:lnTo>
                <a:lnTo>
                  <a:pt x="313071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06E67F7-5ED0-EB78-0B70-A2714F873700}"/>
              </a:ext>
            </a:extLst>
          </p:cNvPr>
          <p:cNvSpPr txBox="1"/>
          <p:nvPr/>
        </p:nvSpPr>
        <p:spPr>
          <a:xfrm>
            <a:off x="765646" y="6924547"/>
            <a:ext cx="2626524" cy="1947328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spcBef>
                <a:spcPts val="600"/>
              </a:spcBef>
            </a:pPr>
            <a:r>
              <a:rPr lang="en-GB"/>
              <a:t>Slovenia's EDIHs support both traditional industries such as manufacturing and public administration, and innovative sectors including smart cities and telecommunications.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725E76EE-D767-7DB6-9B2A-ACAB96C01E40}"/>
              </a:ext>
            </a:extLst>
          </p:cNvPr>
          <p:cNvSpPr txBox="1"/>
          <p:nvPr/>
        </p:nvSpPr>
        <p:spPr>
          <a:xfrm>
            <a:off x="3963722" y="6903211"/>
            <a:ext cx="2813357" cy="20646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</a:pPr>
            <a:r>
              <a:rPr lang="en-GB"/>
              <a:t>They focus on key sectors such as automotive, healthcare, and agricultural biotechnology, highlighting a balance between established industries and emerging technologies.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D0C01D92-EE10-BF32-D827-455D9FB068F8}"/>
              </a:ext>
            </a:extLst>
          </p:cNvPr>
          <p:cNvSpPr txBox="1"/>
          <p:nvPr/>
        </p:nvSpPr>
        <p:spPr>
          <a:xfrm>
            <a:off x="7375566" y="6906259"/>
            <a:ext cx="245808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lang="en-GB"/>
              <a:t>Additionally, an emphasis on education and community-led initiatives reflect Slovenia's commitment to nurturing human capital and empowering regional growth.</a:t>
            </a:r>
            <a:endParaRPr lang="en-US" sz="1800">
              <a:latin typeface="Arial"/>
              <a:cs typeface="Arial"/>
            </a:endParaRPr>
          </a:p>
        </p:txBody>
      </p:sp>
      <p:sp>
        <p:nvSpPr>
          <p:cNvPr id="21" name="object 32">
            <a:extLst>
              <a:ext uri="{FF2B5EF4-FFF2-40B4-BE49-F238E27FC236}">
                <a16:creationId xmlns:a16="http://schemas.microsoft.com/office/drawing/2014/main" id="{94EF77EF-FDDE-C505-A43D-09F23BEE159C}"/>
              </a:ext>
            </a:extLst>
          </p:cNvPr>
          <p:cNvSpPr/>
          <p:nvPr/>
        </p:nvSpPr>
        <p:spPr>
          <a:xfrm>
            <a:off x="679450" y="6799853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>
                <a:moveTo>
                  <a:pt x="0" y="0"/>
                </a:moveTo>
                <a:lnTo>
                  <a:pt x="2712501" y="1"/>
                </a:lnTo>
              </a:path>
            </a:pathLst>
          </a:custGeom>
          <a:ln w="2540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3">
            <a:extLst>
              <a:ext uri="{FF2B5EF4-FFF2-40B4-BE49-F238E27FC236}">
                <a16:creationId xmlns:a16="http://schemas.microsoft.com/office/drawing/2014/main" id="{D3556975-0B5B-22A8-9AB7-BA45821ED794}"/>
              </a:ext>
            </a:extLst>
          </p:cNvPr>
          <p:cNvSpPr/>
          <p:nvPr/>
        </p:nvSpPr>
        <p:spPr>
          <a:xfrm>
            <a:off x="3884982" y="6799853"/>
            <a:ext cx="2893060" cy="0"/>
          </a:xfrm>
          <a:custGeom>
            <a:avLst/>
            <a:gdLst/>
            <a:ahLst/>
            <a:cxnLst/>
            <a:rect l="l" t="t" r="r" b="b"/>
            <a:pathLst>
              <a:path w="2893059">
                <a:moveTo>
                  <a:pt x="0" y="0"/>
                </a:moveTo>
                <a:lnTo>
                  <a:pt x="2892517" y="1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4">
            <a:extLst>
              <a:ext uri="{FF2B5EF4-FFF2-40B4-BE49-F238E27FC236}">
                <a16:creationId xmlns:a16="http://schemas.microsoft.com/office/drawing/2014/main" id="{83F424EA-A455-97CA-79A7-7CD374C53F98}"/>
              </a:ext>
            </a:extLst>
          </p:cNvPr>
          <p:cNvSpPr/>
          <p:nvPr/>
        </p:nvSpPr>
        <p:spPr>
          <a:xfrm>
            <a:off x="7296826" y="6799853"/>
            <a:ext cx="2536825" cy="0"/>
          </a:xfrm>
          <a:custGeom>
            <a:avLst/>
            <a:gdLst/>
            <a:ahLst/>
            <a:cxnLst/>
            <a:rect l="l" t="t" r="r" b="b"/>
            <a:pathLst>
              <a:path w="2536825">
                <a:moveTo>
                  <a:pt x="0" y="0"/>
                </a:moveTo>
                <a:lnTo>
                  <a:pt x="2536629" y="1"/>
                </a:lnTo>
              </a:path>
            </a:pathLst>
          </a:custGeom>
          <a:ln w="25400">
            <a:solidFill>
              <a:srgbClr val="FFC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Placeholder 5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EF57EFFF-A77F-9A78-D000-B42808B2E6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1" b="-8131"/>
          <a:stretch/>
        </p:blipFill>
        <p:spPr>
          <a:xfrm>
            <a:off x="10533583" y="1311275"/>
            <a:ext cx="8994775" cy="857948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28A5FFD-D221-43D9-8742-5452CAD96C93}"/>
              </a:ext>
            </a:extLst>
          </p:cNvPr>
          <p:cNvGrpSpPr/>
          <p:nvPr/>
        </p:nvGrpSpPr>
        <p:grpSpPr>
          <a:xfrm>
            <a:off x="16531277" y="3260997"/>
            <a:ext cx="612000" cy="612000"/>
            <a:chOff x="3680255" y="6841154"/>
            <a:chExt cx="341671" cy="356347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FF51EB3D-2E10-7666-97E7-CDF8F01B2BBD}"/>
                </a:ext>
              </a:extLst>
            </p:cNvPr>
            <p:cNvSpPr/>
            <p:nvPr/>
          </p:nvSpPr>
          <p:spPr>
            <a:xfrm rot="7872523">
              <a:off x="3672917" y="6848492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1D02EE-2587-8DB3-ABCB-B9068D3CE3FC}"/>
                </a:ext>
              </a:extLst>
            </p:cNvPr>
            <p:cNvSpPr/>
            <p:nvPr/>
          </p:nvSpPr>
          <p:spPr>
            <a:xfrm>
              <a:off x="3743090" y="6911327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12F46-9E0F-9FC7-07D6-2B9219B608D6}"/>
              </a:ext>
            </a:extLst>
          </p:cNvPr>
          <p:cNvGrpSpPr/>
          <p:nvPr/>
        </p:nvGrpSpPr>
        <p:grpSpPr>
          <a:xfrm>
            <a:off x="15555204" y="6045848"/>
            <a:ext cx="612000" cy="612000"/>
            <a:chOff x="5626875" y="7765997"/>
            <a:chExt cx="341671" cy="356347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F584D1A9-8627-30AD-FD80-1D901AB58B39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D99531-4660-A40E-4F66-B8A637B5FB5A}"/>
                </a:ext>
              </a:extLst>
            </p:cNvPr>
            <p:cNvSpPr/>
            <p:nvPr/>
          </p:nvSpPr>
          <p:spPr>
            <a:xfrm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>
                  <a:solidFill>
                    <a:srgbClr val="0068FF"/>
                  </a:solidFill>
                </a:rPr>
                <a:t>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8D8875-3C6F-04FF-1E15-EAB1F1760AF9}"/>
              </a:ext>
            </a:extLst>
          </p:cNvPr>
          <p:cNvGrpSpPr/>
          <p:nvPr/>
        </p:nvGrpSpPr>
        <p:grpSpPr>
          <a:xfrm rot="10800000">
            <a:off x="13814522" y="5844966"/>
            <a:ext cx="612000" cy="612000"/>
            <a:chOff x="5626875" y="7765997"/>
            <a:chExt cx="341671" cy="356347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85AC0DA5-BAFA-709F-C4DD-F42445B8746B}"/>
                </a:ext>
              </a:extLst>
            </p:cNvPr>
            <p:cNvSpPr/>
            <p:nvPr/>
          </p:nvSpPr>
          <p:spPr>
            <a:xfrm rot="7872523">
              <a:off x="5619537" y="7773335"/>
              <a:ext cx="356347" cy="341671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A5613C-A0D9-BF72-BAA2-10A8D6CEA5EE}"/>
                </a:ext>
              </a:extLst>
            </p:cNvPr>
            <p:cNvSpPr/>
            <p:nvPr/>
          </p:nvSpPr>
          <p:spPr>
            <a:xfrm rot="10800000">
              <a:off x="5689710" y="7836170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E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024" y="258720"/>
            <a:ext cx="18480405" cy="1031875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098" y="328676"/>
            <a:ext cx="16979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>
                <a:solidFill>
                  <a:srgbClr val="FF5A63"/>
                </a:solidFill>
              </a:rPr>
              <a:t>Network</a:t>
            </a:r>
            <a:r>
              <a:rPr sz="5400" spc="-30">
                <a:solidFill>
                  <a:srgbClr val="FF5A63"/>
                </a:solidFill>
              </a:rPr>
              <a:t> </a:t>
            </a:r>
            <a:r>
              <a:rPr sz="5400">
                <a:solidFill>
                  <a:srgbClr val="FF5A63"/>
                </a:solidFill>
              </a:rPr>
              <a:t>overview:</a:t>
            </a:r>
            <a:r>
              <a:rPr sz="5400" spc="-2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FF5A63"/>
                </a:solidFill>
              </a:rPr>
              <a:t>3</a:t>
            </a:r>
            <a:r>
              <a:rPr sz="5400" spc="-30">
                <a:solidFill>
                  <a:srgbClr val="FF5A63"/>
                </a:solidFill>
              </a:rPr>
              <a:t> </a:t>
            </a:r>
            <a:r>
              <a:rPr sz="5400">
                <a:solidFill>
                  <a:srgbClr val="FF5A63"/>
                </a:solidFill>
              </a:rPr>
              <a:t>members</a:t>
            </a:r>
            <a:r>
              <a:rPr sz="5400" spc="-2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FF5A63"/>
                </a:solidFill>
              </a:rPr>
              <a:t>–</a:t>
            </a:r>
            <a:r>
              <a:rPr sz="5400" spc="-2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0064FF"/>
                </a:solidFill>
              </a:rPr>
              <a:t>2</a:t>
            </a:r>
            <a:r>
              <a:rPr sz="5400" spc="-30">
                <a:solidFill>
                  <a:srgbClr val="0064FF"/>
                </a:solidFill>
              </a:rPr>
              <a:t> </a:t>
            </a:r>
            <a:r>
              <a:rPr sz="5400">
                <a:solidFill>
                  <a:srgbClr val="0064FF"/>
                </a:solidFill>
              </a:rPr>
              <a:t>EDIH</a:t>
            </a:r>
            <a:r>
              <a:rPr lang="en-US" sz="5400">
                <a:solidFill>
                  <a:srgbClr val="0064FF"/>
                </a:solidFill>
              </a:rPr>
              <a:t>s</a:t>
            </a:r>
            <a:endParaRPr sz="5400"/>
          </a:p>
        </p:txBody>
      </p:sp>
      <p:sp>
        <p:nvSpPr>
          <p:cNvPr id="110" name="object 24">
            <a:extLst>
              <a:ext uri="{FF2B5EF4-FFF2-40B4-BE49-F238E27FC236}">
                <a16:creationId xmlns:a16="http://schemas.microsoft.com/office/drawing/2014/main" id="{E9F080FB-728F-87EC-9590-7DE5DFD92710}"/>
              </a:ext>
            </a:extLst>
          </p:cNvPr>
          <p:cNvSpPr/>
          <p:nvPr/>
        </p:nvSpPr>
        <p:spPr>
          <a:xfrm>
            <a:off x="10868018" y="4600803"/>
            <a:ext cx="3973784" cy="2590800"/>
          </a:xfrm>
          <a:custGeom>
            <a:avLst/>
            <a:gdLst/>
            <a:ahLst/>
            <a:cxnLst/>
            <a:rect l="l" t="t" r="r" b="b"/>
            <a:pathLst>
              <a:path w="3485515" h="2216150">
                <a:moveTo>
                  <a:pt x="3485286" y="0"/>
                </a:moveTo>
                <a:lnTo>
                  <a:pt x="369347" y="0"/>
                </a:lnTo>
                <a:lnTo>
                  <a:pt x="323017" y="2877"/>
                </a:lnTo>
                <a:lnTo>
                  <a:pt x="278404" y="11280"/>
                </a:lnTo>
                <a:lnTo>
                  <a:pt x="235854" y="24861"/>
                </a:lnTo>
                <a:lnTo>
                  <a:pt x="195715" y="43274"/>
                </a:lnTo>
                <a:lnTo>
                  <a:pt x="158330" y="66174"/>
                </a:lnTo>
                <a:lnTo>
                  <a:pt x="124048" y="93215"/>
                </a:lnTo>
                <a:lnTo>
                  <a:pt x="93214" y="124049"/>
                </a:lnTo>
                <a:lnTo>
                  <a:pt x="66174" y="158331"/>
                </a:lnTo>
                <a:lnTo>
                  <a:pt x="43274" y="195715"/>
                </a:lnTo>
                <a:lnTo>
                  <a:pt x="24861" y="235855"/>
                </a:lnTo>
                <a:lnTo>
                  <a:pt x="11280" y="278404"/>
                </a:lnTo>
                <a:lnTo>
                  <a:pt x="2877" y="323017"/>
                </a:lnTo>
                <a:lnTo>
                  <a:pt x="0" y="369347"/>
                </a:lnTo>
                <a:lnTo>
                  <a:pt x="0" y="2216048"/>
                </a:lnTo>
                <a:lnTo>
                  <a:pt x="3115945" y="2216048"/>
                </a:lnTo>
                <a:lnTo>
                  <a:pt x="3162275" y="2213170"/>
                </a:lnTo>
                <a:lnTo>
                  <a:pt x="3206888" y="2204768"/>
                </a:lnTo>
                <a:lnTo>
                  <a:pt x="3249437" y="2191187"/>
                </a:lnTo>
                <a:lnTo>
                  <a:pt x="3289576" y="2172773"/>
                </a:lnTo>
                <a:lnTo>
                  <a:pt x="3326960" y="2149873"/>
                </a:lnTo>
                <a:lnTo>
                  <a:pt x="3361241" y="2122833"/>
                </a:lnTo>
                <a:lnTo>
                  <a:pt x="3392075" y="2091999"/>
                </a:lnTo>
                <a:lnTo>
                  <a:pt x="3419114" y="2057717"/>
                </a:lnTo>
                <a:lnTo>
                  <a:pt x="3442013" y="2020333"/>
                </a:lnTo>
                <a:lnTo>
                  <a:pt x="3460426" y="1980193"/>
                </a:lnTo>
                <a:lnTo>
                  <a:pt x="3474006" y="1937644"/>
                </a:lnTo>
                <a:lnTo>
                  <a:pt x="3482408" y="1893031"/>
                </a:lnTo>
                <a:lnTo>
                  <a:pt x="3485286" y="1846700"/>
                </a:lnTo>
                <a:lnTo>
                  <a:pt x="3485286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8">
            <a:extLst>
              <a:ext uri="{FF2B5EF4-FFF2-40B4-BE49-F238E27FC236}">
                <a16:creationId xmlns:a16="http://schemas.microsoft.com/office/drawing/2014/main" id="{7C53DBF4-4D8A-94F6-FCBB-405FEF89FE3F}"/>
              </a:ext>
            </a:extLst>
          </p:cNvPr>
          <p:cNvSpPr/>
          <p:nvPr/>
        </p:nvSpPr>
        <p:spPr>
          <a:xfrm>
            <a:off x="5884444" y="4591050"/>
            <a:ext cx="3973785" cy="2590799"/>
          </a:xfrm>
          <a:custGeom>
            <a:avLst/>
            <a:gdLst/>
            <a:ahLst/>
            <a:cxnLst/>
            <a:rect l="l" t="t" r="r" b="b"/>
            <a:pathLst>
              <a:path w="3485515" h="2226310">
                <a:moveTo>
                  <a:pt x="3485290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4"/>
                </a:lnTo>
                <a:lnTo>
                  <a:pt x="3114315" y="2225804"/>
                </a:lnTo>
                <a:lnTo>
                  <a:pt x="3160849" y="2222914"/>
                </a:lnTo>
                <a:lnTo>
                  <a:pt x="3205659" y="2214474"/>
                </a:lnTo>
                <a:lnTo>
                  <a:pt x="3248396" y="2200833"/>
                </a:lnTo>
                <a:lnTo>
                  <a:pt x="3288712" y="2182339"/>
                </a:lnTo>
                <a:lnTo>
                  <a:pt x="3326261" y="2159338"/>
                </a:lnTo>
                <a:lnTo>
                  <a:pt x="3360694" y="2132179"/>
                </a:lnTo>
                <a:lnTo>
                  <a:pt x="3391664" y="2101208"/>
                </a:lnTo>
                <a:lnTo>
                  <a:pt x="3418824" y="2066775"/>
                </a:lnTo>
                <a:lnTo>
                  <a:pt x="3441824" y="2029226"/>
                </a:lnTo>
                <a:lnTo>
                  <a:pt x="3460319" y="1988909"/>
                </a:lnTo>
                <a:lnTo>
                  <a:pt x="3473960" y="1946172"/>
                </a:lnTo>
                <a:lnTo>
                  <a:pt x="3482399" y="1901363"/>
                </a:lnTo>
                <a:lnTo>
                  <a:pt x="3485290" y="1854828"/>
                </a:lnTo>
                <a:lnTo>
                  <a:pt x="348529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25">
            <a:extLst>
              <a:ext uri="{FF2B5EF4-FFF2-40B4-BE49-F238E27FC236}">
                <a16:creationId xmlns:a16="http://schemas.microsoft.com/office/drawing/2014/main" id="{8D80C480-5CB0-13E6-D754-7392A517442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7541" r="7348" b="7400"/>
          <a:stretch/>
        </p:blipFill>
        <p:spPr>
          <a:xfrm>
            <a:off x="7067373" y="4700733"/>
            <a:ext cx="1741373" cy="1695647"/>
          </a:xfrm>
          <a:prstGeom prst="rect">
            <a:avLst/>
          </a:prstGeom>
        </p:spPr>
      </p:pic>
      <p:pic>
        <p:nvPicPr>
          <p:cNvPr id="30" name="object 25">
            <a:extLst>
              <a:ext uri="{FF2B5EF4-FFF2-40B4-BE49-F238E27FC236}">
                <a16:creationId xmlns:a16="http://schemas.microsoft.com/office/drawing/2014/main" id="{4FFA9655-D814-1133-D74C-3913506690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1982" y="4016025"/>
            <a:ext cx="3283650" cy="3283650"/>
          </a:xfrm>
          <a:prstGeom prst="rect">
            <a:avLst/>
          </a:prstGeom>
        </p:spPr>
      </p:pic>
      <p:sp>
        <p:nvSpPr>
          <p:cNvPr id="122" name="Round Diagonal Corner of Rectangle 8">
            <a:extLst>
              <a:ext uri="{FF2B5EF4-FFF2-40B4-BE49-F238E27FC236}">
                <a16:creationId xmlns:a16="http://schemas.microsoft.com/office/drawing/2014/main" id="{972BB199-D774-0483-B14F-F2F7120D8FEC}"/>
              </a:ext>
            </a:extLst>
          </p:cNvPr>
          <p:cNvSpPr/>
          <p:nvPr/>
        </p:nvSpPr>
        <p:spPr>
          <a:xfrm>
            <a:off x="10868034" y="6572250"/>
            <a:ext cx="3974042" cy="6096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SRC-EDIH</a:t>
            </a:r>
          </a:p>
        </p:txBody>
      </p:sp>
      <p:sp>
        <p:nvSpPr>
          <p:cNvPr id="123" name="Round Diagonal Corner of Rectangle 18">
            <a:extLst>
              <a:ext uri="{FF2B5EF4-FFF2-40B4-BE49-F238E27FC236}">
                <a16:creationId xmlns:a16="http://schemas.microsoft.com/office/drawing/2014/main" id="{4F7B51AF-6962-807A-3CDE-5956E7298BE6}"/>
              </a:ext>
            </a:extLst>
          </p:cNvPr>
          <p:cNvSpPr/>
          <p:nvPr/>
        </p:nvSpPr>
        <p:spPr>
          <a:xfrm>
            <a:off x="5884445" y="6572250"/>
            <a:ext cx="3974042" cy="60960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DIGI-SI</a:t>
            </a:r>
          </a:p>
        </p:txBody>
      </p:sp>
      <p:sp>
        <p:nvSpPr>
          <p:cNvPr id="33" name="object 17">
            <a:hlinkClick r:id="rId4"/>
            <a:extLst>
              <a:ext uri="{FF2B5EF4-FFF2-40B4-BE49-F238E27FC236}">
                <a16:creationId xmlns:a16="http://schemas.microsoft.com/office/drawing/2014/main" id="{67C3728E-C84B-944F-5957-EE775D997C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4170" y="4600804"/>
            <a:ext cx="3973784" cy="2581045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7">
            <a:hlinkClick r:id="rId5"/>
            <a:extLst>
              <a:ext uri="{FF2B5EF4-FFF2-40B4-BE49-F238E27FC236}">
                <a16:creationId xmlns:a16="http://schemas.microsoft.com/office/drawing/2014/main" id="{1658C4F9-1C52-034B-33E7-9B9E39CA0E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67485" y="4591050"/>
            <a:ext cx="3952240" cy="2590799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31">
            <a:extLst>
              <a:ext uri="{FF2B5EF4-FFF2-40B4-BE49-F238E27FC236}">
                <a16:creationId xmlns:a16="http://schemas.microsoft.com/office/drawing/2014/main" id="{017D0268-C633-9A0D-E970-5FEDC93775B1}"/>
              </a:ext>
            </a:extLst>
          </p:cNvPr>
          <p:cNvSpPr/>
          <p:nvPr/>
        </p:nvSpPr>
        <p:spPr>
          <a:xfrm>
            <a:off x="7753446" y="4249815"/>
            <a:ext cx="4428965" cy="2816070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2000" b="1">
              <a:ln>
                <a:solidFill>
                  <a:srgbClr val="FFFEFB"/>
                </a:solidFill>
              </a:ln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12024" y="258720"/>
            <a:ext cx="18480405" cy="1031875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098" y="328676"/>
            <a:ext cx="16979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>
                <a:solidFill>
                  <a:srgbClr val="FF5A63"/>
                </a:solidFill>
              </a:rPr>
              <a:t>Network</a:t>
            </a:r>
            <a:r>
              <a:rPr lang="en-US" sz="5400" spc="-3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FF5A63"/>
                </a:solidFill>
              </a:rPr>
              <a:t>overview:</a:t>
            </a:r>
            <a:r>
              <a:rPr lang="en-US" sz="5400" spc="-2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FF5A63"/>
                </a:solidFill>
              </a:rPr>
              <a:t>3</a:t>
            </a:r>
            <a:r>
              <a:rPr lang="en-US" sz="5400" spc="-3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FF5A63"/>
                </a:solidFill>
              </a:rPr>
              <a:t>members</a:t>
            </a:r>
            <a:r>
              <a:rPr lang="en-US" sz="5400" spc="-2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FF5A63"/>
                </a:solidFill>
              </a:rPr>
              <a:t>–</a:t>
            </a:r>
            <a:r>
              <a:rPr lang="en-US" sz="5400" spc="-20">
                <a:solidFill>
                  <a:srgbClr val="FF5A63"/>
                </a:solidFill>
              </a:rPr>
              <a:t> </a:t>
            </a:r>
            <a:r>
              <a:rPr lang="en-US" sz="5400">
                <a:solidFill>
                  <a:srgbClr val="41914B"/>
                </a:solidFill>
              </a:rPr>
              <a:t>1</a:t>
            </a:r>
            <a:r>
              <a:rPr lang="en-US" sz="5400" spc="-30">
                <a:solidFill>
                  <a:srgbClr val="41914B"/>
                </a:solidFill>
              </a:rPr>
              <a:t> </a:t>
            </a:r>
            <a:r>
              <a:rPr lang="en-US" sz="5400" err="1">
                <a:solidFill>
                  <a:srgbClr val="41914B"/>
                </a:solidFill>
              </a:rPr>
              <a:t>SoE</a:t>
            </a:r>
            <a:endParaRPr sz="5400">
              <a:solidFill>
                <a:srgbClr val="41914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C15D4-73F4-76DF-2180-9C36C7C64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4757" y="3752850"/>
            <a:ext cx="3314581" cy="3314581"/>
          </a:xfrm>
          <a:prstGeom prst="rect">
            <a:avLst/>
          </a:prstGeom>
        </p:spPr>
      </p:pic>
      <p:sp>
        <p:nvSpPr>
          <p:cNvPr id="6" name="object 17">
            <a:hlinkClick r:id="rId4"/>
            <a:extLst>
              <a:ext uri="{FF2B5EF4-FFF2-40B4-BE49-F238E27FC236}">
                <a16:creationId xmlns:a16="http://schemas.microsoft.com/office/drawing/2014/main" id="{D1CAA025-EB58-9C25-2019-B46487EEB6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53446" y="4249815"/>
            <a:ext cx="4433171" cy="2985945"/>
          </a:xfrm>
          <a:custGeom>
            <a:avLst/>
            <a:gdLst/>
            <a:ahLst/>
            <a:cxnLst/>
            <a:rect l="l" t="t" r="r" b="b"/>
            <a:pathLst>
              <a:path w="3518534" h="2226309">
                <a:moveTo>
                  <a:pt x="3518326" y="0"/>
                </a:moveTo>
                <a:lnTo>
                  <a:pt x="370974" y="0"/>
                </a:lnTo>
                <a:lnTo>
                  <a:pt x="324440" y="2890"/>
                </a:lnTo>
                <a:lnTo>
                  <a:pt x="279630" y="11329"/>
                </a:lnTo>
                <a:lnTo>
                  <a:pt x="236894" y="24970"/>
                </a:lnTo>
                <a:lnTo>
                  <a:pt x="196577" y="43465"/>
                </a:lnTo>
                <a:lnTo>
                  <a:pt x="159028" y="66466"/>
                </a:lnTo>
                <a:lnTo>
                  <a:pt x="124595" y="93625"/>
                </a:lnTo>
                <a:lnTo>
                  <a:pt x="93625" y="124596"/>
                </a:lnTo>
                <a:lnTo>
                  <a:pt x="66466" y="159029"/>
                </a:lnTo>
                <a:lnTo>
                  <a:pt x="43465" y="196578"/>
                </a:lnTo>
                <a:lnTo>
                  <a:pt x="24970" y="236895"/>
                </a:lnTo>
                <a:lnTo>
                  <a:pt x="11329" y="279632"/>
                </a:lnTo>
                <a:lnTo>
                  <a:pt x="2890" y="324441"/>
                </a:lnTo>
                <a:lnTo>
                  <a:pt x="0" y="370975"/>
                </a:lnTo>
                <a:lnTo>
                  <a:pt x="0" y="2225805"/>
                </a:lnTo>
                <a:lnTo>
                  <a:pt x="3147350" y="2225805"/>
                </a:lnTo>
                <a:lnTo>
                  <a:pt x="3193885" y="2222915"/>
                </a:lnTo>
                <a:lnTo>
                  <a:pt x="3238694" y="2214475"/>
                </a:lnTo>
                <a:lnTo>
                  <a:pt x="3281431" y="2200834"/>
                </a:lnTo>
                <a:lnTo>
                  <a:pt x="3321748" y="2182340"/>
                </a:lnTo>
                <a:lnTo>
                  <a:pt x="3359297" y="2159339"/>
                </a:lnTo>
                <a:lnTo>
                  <a:pt x="3393730" y="2132179"/>
                </a:lnTo>
                <a:lnTo>
                  <a:pt x="3424700" y="2101209"/>
                </a:lnTo>
                <a:lnTo>
                  <a:pt x="3451860" y="2066776"/>
                </a:lnTo>
                <a:lnTo>
                  <a:pt x="3474861" y="2029227"/>
                </a:lnTo>
                <a:lnTo>
                  <a:pt x="3493355" y="1988910"/>
                </a:lnTo>
                <a:lnTo>
                  <a:pt x="3506996" y="1946173"/>
                </a:lnTo>
                <a:lnTo>
                  <a:pt x="3515436" y="1901364"/>
                </a:lnTo>
                <a:lnTo>
                  <a:pt x="3518326" y="1854829"/>
                </a:lnTo>
                <a:lnTo>
                  <a:pt x="3518326" y="0"/>
                </a:lnTo>
                <a:close/>
              </a:path>
            </a:pathLst>
          </a:custGeom>
          <a:solidFill>
            <a:srgbClr val="F8F5F1">
              <a:alpha val="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ound Diagonal Corner of Rectangle 9">
            <a:extLst>
              <a:ext uri="{FF2B5EF4-FFF2-40B4-BE49-F238E27FC236}">
                <a16:creationId xmlns:a16="http://schemas.microsoft.com/office/drawing/2014/main" id="{7ACF42DE-A0B7-8110-C8CD-7877C9803083}"/>
              </a:ext>
            </a:extLst>
          </p:cNvPr>
          <p:cNvSpPr/>
          <p:nvPr/>
        </p:nvSpPr>
        <p:spPr>
          <a:xfrm>
            <a:off x="7749240" y="6572250"/>
            <a:ext cx="4428963" cy="663510"/>
          </a:xfrm>
          <a:prstGeom prst="round2DiagRect">
            <a:avLst/>
          </a:prstGeom>
          <a:solidFill>
            <a:srgbClr val="4191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4PDIH</a:t>
            </a:r>
          </a:p>
        </p:txBody>
      </p:sp>
    </p:spTree>
    <p:extLst>
      <p:ext uri="{BB962C8B-B14F-4D97-AF65-F5344CB8AC3E}">
        <p14:creationId xmlns:p14="http://schemas.microsoft.com/office/powerpoint/2010/main" val="277927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27048" y="1390650"/>
            <a:ext cx="9224010" cy="1348740"/>
          </a:xfrm>
          <a:custGeom>
            <a:avLst/>
            <a:gdLst/>
            <a:ahLst/>
            <a:cxnLst/>
            <a:rect l="l" t="t" r="r" b="b"/>
            <a:pathLst>
              <a:path w="9224010" h="1348739">
                <a:moveTo>
                  <a:pt x="9223627" y="0"/>
                </a:moveTo>
                <a:lnTo>
                  <a:pt x="224740" y="0"/>
                </a:lnTo>
                <a:lnTo>
                  <a:pt x="179447" y="4565"/>
                </a:lnTo>
                <a:lnTo>
                  <a:pt x="137261" y="17661"/>
                </a:lnTo>
                <a:lnTo>
                  <a:pt x="99085" y="38382"/>
                </a:lnTo>
                <a:lnTo>
                  <a:pt x="65824" y="65824"/>
                </a:lnTo>
                <a:lnTo>
                  <a:pt x="38382" y="99085"/>
                </a:lnTo>
                <a:lnTo>
                  <a:pt x="17661" y="137261"/>
                </a:lnTo>
                <a:lnTo>
                  <a:pt x="4565" y="179447"/>
                </a:lnTo>
                <a:lnTo>
                  <a:pt x="0" y="224740"/>
                </a:lnTo>
                <a:lnTo>
                  <a:pt x="0" y="1348439"/>
                </a:lnTo>
                <a:lnTo>
                  <a:pt x="8998887" y="1348439"/>
                </a:lnTo>
                <a:lnTo>
                  <a:pt x="9044180" y="1343873"/>
                </a:lnTo>
                <a:lnTo>
                  <a:pt x="9086366" y="1330777"/>
                </a:lnTo>
                <a:lnTo>
                  <a:pt x="9124541" y="1310056"/>
                </a:lnTo>
                <a:lnTo>
                  <a:pt x="9157802" y="1282613"/>
                </a:lnTo>
                <a:lnTo>
                  <a:pt x="9185245" y="1249352"/>
                </a:lnTo>
                <a:lnTo>
                  <a:pt x="9205966" y="1211176"/>
                </a:lnTo>
                <a:lnTo>
                  <a:pt x="9219061" y="1168990"/>
                </a:lnTo>
                <a:lnTo>
                  <a:pt x="9223627" y="1123697"/>
                </a:lnTo>
                <a:lnTo>
                  <a:pt x="9223627" y="0"/>
                </a:lnTo>
                <a:close/>
              </a:path>
            </a:pathLst>
          </a:custGeom>
          <a:solidFill>
            <a:srgbClr val="006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1697" y="1368417"/>
            <a:ext cx="7704455" cy="1363980"/>
          </a:xfrm>
          <a:custGeom>
            <a:avLst/>
            <a:gdLst/>
            <a:ahLst/>
            <a:cxnLst/>
            <a:rect l="l" t="t" r="r" b="b"/>
            <a:pathLst>
              <a:path w="7704455" h="1363980">
                <a:moveTo>
                  <a:pt x="7703831" y="0"/>
                </a:moveTo>
                <a:lnTo>
                  <a:pt x="227256" y="0"/>
                </a:lnTo>
                <a:lnTo>
                  <a:pt x="181456" y="4617"/>
                </a:lnTo>
                <a:lnTo>
                  <a:pt x="138797" y="17858"/>
                </a:lnTo>
                <a:lnTo>
                  <a:pt x="100195" y="38811"/>
                </a:lnTo>
                <a:lnTo>
                  <a:pt x="66561" y="66561"/>
                </a:lnTo>
                <a:lnTo>
                  <a:pt x="38811" y="100195"/>
                </a:lnTo>
                <a:lnTo>
                  <a:pt x="17858" y="138797"/>
                </a:lnTo>
                <a:lnTo>
                  <a:pt x="4617" y="181456"/>
                </a:lnTo>
                <a:lnTo>
                  <a:pt x="0" y="227256"/>
                </a:lnTo>
                <a:lnTo>
                  <a:pt x="0" y="1363499"/>
                </a:lnTo>
                <a:lnTo>
                  <a:pt x="7476577" y="1363499"/>
                </a:lnTo>
                <a:lnTo>
                  <a:pt x="7522375" y="1358882"/>
                </a:lnTo>
                <a:lnTo>
                  <a:pt x="7565031" y="1345640"/>
                </a:lnTo>
                <a:lnTo>
                  <a:pt x="7603634" y="1324687"/>
                </a:lnTo>
                <a:lnTo>
                  <a:pt x="7637267" y="1296937"/>
                </a:lnTo>
                <a:lnTo>
                  <a:pt x="7665018" y="1263303"/>
                </a:lnTo>
                <a:lnTo>
                  <a:pt x="7685971" y="1224700"/>
                </a:lnTo>
                <a:lnTo>
                  <a:pt x="7699214" y="1182042"/>
                </a:lnTo>
                <a:lnTo>
                  <a:pt x="7703831" y="1136242"/>
                </a:lnTo>
                <a:lnTo>
                  <a:pt x="7703831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8704">
              <a:lnSpc>
                <a:spcPct val="100000"/>
              </a:lnSpc>
              <a:spcBef>
                <a:spcPts val="100"/>
              </a:spcBef>
            </a:pPr>
            <a:r>
              <a:rPr sz="5400" spc="-10"/>
              <a:t>Services</a:t>
            </a:r>
            <a:endParaRPr sz="5400"/>
          </a:p>
        </p:txBody>
      </p:sp>
      <p:sp>
        <p:nvSpPr>
          <p:cNvPr id="24" name="object 24"/>
          <p:cNvSpPr txBox="1"/>
          <p:nvPr/>
        </p:nvSpPr>
        <p:spPr>
          <a:xfrm>
            <a:off x="2077410" y="1572869"/>
            <a:ext cx="54794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>
                <a:solidFill>
                  <a:srgbClr val="F7F6F1"/>
                </a:solidFill>
                <a:latin typeface="Arial"/>
                <a:cs typeface="Arial"/>
              </a:rPr>
              <a:t>14</a:t>
            </a:r>
            <a:r>
              <a:rPr sz="6000" b="1" spc="130">
                <a:solidFill>
                  <a:srgbClr val="F7F6F1"/>
                </a:solidFill>
                <a:latin typeface="Arial"/>
                <a:cs typeface="Arial"/>
              </a:rPr>
              <a:t> </a:t>
            </a:r>
            <a:r>
              <a:rPr sz="5400" b="1" spc="-30">
                <a:solidFill>
                  <a:srgbClr val="F7F6F1"/>
                </a:solidFill>
                <a:latin typeface="Arial"/>
                <a:cs typeface="Arial"/>
              </a:rPr>
              <a:t>Technologies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7095" y="441959"/>
            <a:ext cx="4554220" cy="536575"/>
            <a:chOff x="387095" y="441959"/>
            <a:chExt cx="4554220" cy="53657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441959"/>
              <a:ext cx="1100328" cy="536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79" y="441959"/>
              <a:ext cx="661416" cy="5364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3351" y="441959"/>
              <a:ext cx="841248" cy="536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6856" y="441959"/>
              <a:ext cx="1042416" cy="536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1423" y="441959"/>
              <a:ext cx="1929383" cy="53644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7583912" y="441959"/>
            <a:ext cx="2131060" cy="536575"/>
            <a:chOff x="17583912" y="441959"/>
            <a:chExt cx="2131060" cy="53657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3912" y="441959"/>
              <a:ext cx="448055" cy="5364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24120" y="441959"/>
              <a:ext cx="1990344" cy="5364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816052" y="10401216"/>
            <a:ext cx="71342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u="sng" spc="-10">
                <a:solidFill>
                  <a:schemeClr val="accent1"/>
                </a:solidFill>
                <a:uFill>
                  <a:solidFill>
                    <a:srgbClr val="FF5A63"/>
                  </a:solidFill>
                </a:uFill>
                <a:latin typeface="Arial"/>
                <a:cs typeface="Arial"/>
                <a:hlinkClick r:id="rId9"/>
              </a:rPr>
              <a:t>https://european-digital-innovation-hubs.ec.europa.eu/home</a:t>
            </a:r>
            <a:endParaRPr lang="en-GB" sz="20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052050" y="1432711"/>
            <a:ext cx="22860" cy="7955915"/>
          </a:xfrm>
          <a:custGeom>
            <a:avLst/>
            <a:gdLst/>
            <a:ahLst/>
            <a:cxnLst/>
            <a:rect l="l" t="t" r="r" b="b"/>
            <a:pathLst>
              <a:path w="22859" h="7955915">
                <a:moveTo>
                  <a:pt x="0" y="7955762"/>
                </a:moveTo>
                <a:lnTo>
                  <a:pt x="22478" y="0"/>
                </a:lnTo>
              </a:path>
            </a:pathLst>
          </a:custGeom>
          <a:ln w="2540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5564" y="1671040"/>
            <a:ext cx="909319" cy="835025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10617394" y="1651467"/>
            <a:ext cx="938530" cy="862330"/>
            <a:chOff x="10617394" y="1651467"/>
            <a:chExt cx="938530" cy="862330"/>
          </a:xfrm>
        </p:grpSpPr>
        <p:sp>
          <p:nvSpPr>
            <p:cNvPr id="39" name="object 39"/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3" name="object 5">
            <a:extLst>
              <a:ext uri="{FF2B5EF4-FFF2-40B4-BE49-F238E27FC236}">
                <a16:creationId xmlns:a16="http://schemas.microsoft.com/office/drawing/2014/main" id="{A86BDA6A-7514-D22C-DF62-215770D9588B}"/>
              </a:ext>
            </a:extLst>
          </p:cNvPr>
          <p:cNvSpPr/>
          <p:nvPr/>
        </p:nvSpPr>
        <p:spPr>
          <a:xfrm>
            <a:off x="920093" y="3372733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F14DF133-4A6A-ECA5-EA32-7709A60C9AC3}"/>
              </a:ext>
            </a:extLst>
          </p:cNvPr>
          <p:cNvSpPr/>
          <p:nvPr/>
        </p:nvSpPr>
        <p:spPr>
          <a:xfrm>
            <a:off x="908050" y="5561742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78AB7CA2-E469-BC15-9BCB-C54DE705C7D8}"/>
              </a:ext>
            </a:extLst>
          </p:cNvPr>
          <p:cNvSpPr/>
          <p:nvPr/>
        </p:nvSpPr>
        <p:spPr>
          <a:xfrm>
            <a:off x="1030561" y="3359542"/>
            <a:ext cx="8720497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8A63AEC4-B067-A9E3-41E4-D70537B900F7}"/>
              </a:ext>
            </a:extLst>
          </p:cNvPr>
          <p:cNvSpPr txBox="1"/>
          <p:nvPr/>
        </p:nvSpPr>
        <p:spPr>
          <a:xfrm>
            <a:off x="1546023" y="3545332"/>
            <a:ext cx="8161603" cy="10275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GB" sz="2100">
                <a:latin typeface="Arial"/>
                <a:cs typeface="Arial"/>
              </a:rPr>
              <a:t>Emphasise technologies including artificial intelligence, cybersecurity, and high-performance computing, driving innovation and solving complex challenges.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2751117E-9484-B22E-E672-54B1D702E3D7}"/>
              </a:ext>
            </a:extLst>
          </p:cNvPr>
          <p:cNvSpPr/>
          <p:nvPr/>
        </p:nvSpPr>
        <p:spPr>
          <a:xfrm>
            <a:off x="1018518" y="5518398"/>
            <a:ext cx="8701152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10E2D294-A937-12ED-0AAE-62DDC23CF855}"/>
              </a:ext>
            </a:extLst>
          </p:cNvPr>
          <p:cNvSpPr txBox="1"/>
          <p:nvPr/>
        </p:nvSpPr>
        <p:spPr>
          <a:xfrm>
            <a:off x="1533982" y="5689385"/>
            <a:ext cx="7890652" cy="10225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0"/>
              </a:spcBef>
            </a:pPr>
            <a:r>
              <a:rPr lang="en-GB" sz="2100">
                <a:latin typeface="Arial"/>
                <a:cs typeface="Arial"/>
              </a:rPr>
              <a:t>Focuses on blockchain, distributed ledger technology (DLT), internet of things, and virtual reality, positioning Slovenia at the cutting-edge of digital transformation.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45" name="object 36">
            <a:extLst>
              <a:ext uri="{FF2B5EF4-FFF2-40B4-BE49-F238E27FC236}">
                <a16:creationId xmlns:a16="http://schemas.microsoft.com/office/drawing/2014/main" id="{700E6935-C534-26C4-E0CE-4D7AE76F785B}"/>
              </a:ext>
            </a:extLst>
          </p:cNvPr>
          <p:cNvSpPr/>
          <p:nvPr/>
        </p:nvSpPr>
        <p:spPr>
          <a:xfrm>
            <a:off x="1295321" y="5674748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1">
            <a:extLst>
              <a:ext uri="{FF2B5EF4-FFF2-40B4-BE49-F238E27FC236}">
                <a16:creationId xmlns:a16="http://schemas.microsoft.com/office/drawing/2014/main" id="{DEA8BFEA-FDA9-A509-B49E-1F2E75CE33F0}"/>
              </a:ext>
            </a:extLst>
          </p:cNvPr>
          <p:cNvSpPr/>
          <p:nvPr/>
        </p:nvSpPr>
        <p:spPr>
          <a:xfrm>
            <a:off x="1307362" y="3525724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5">
            <a:extLst>
              <a:ext uri="{FF2B5EF4-FFF2-40B4-BE49-F238E27FC236}">
                <a16:creationId xmlns:a16="http://schemas.microsoft.com/office/drawing/2014/main" id="{05E25146-6CE4-09DD-6273-E68CCB8577A9}"/>
              </a:ext>
            </a:extLst>
          </p:cNvPr>
          <p:cNvSpPr/>
          <p:nvPr/>
        </p:nvSpPr>
        <p:spPr>
          <a:xfrm>
            <a:off x="10383166" y="3372733"/>
            <a:ext cx="1553845" cy="1819420"/>
          </a:xfrm>
          <a:custGeom>
            <a:avLst/>
            <a:gdLst/>
            <a:ahLst/>
            <a:cxnLst/>
            <a:rect l="l" t="t" r="r" b="b"/>
            <a:pathLst>
              <a:path w="1553845" h="1612264">
                <a:moveTo>
                  <a:pt x="1553320" y="0"/>
                </a:moveTo>
                <a:lnTo>
                  <a:pt x="367483" y="0"/>
                </a:lnTo>
                <a:lnTo>
                  <a:pt x="321387" y="2971"/>
                </a:lnTo>
                <a:lnTo>
                  <a:pt x="277000" y="11646"/>
                </a:lnTo>
                <a:lnTo>
                  <a:pt x="234665" y="25669"/>
                </a:lnTo>
                <a:lnTo>
                  <a:pt x="194728" y="44681"/>
                </a:lnTo>
                <a:lnTo>
                  <a:pt x="157533" y="68325"/>
                </a:lnTo>
                <a:lnTo>
                  <a:pt x="123423" y="96244"/>
                </a:lnTo>
                <a:lnTo>
                  <a:pt x="92745" y="128080"/>
                </a:lnTo>
                <a:lnTo>
                  <a:pt x="65841" y="163476"/>
                </a:lnTo>
                <a:lnTo>
                  <a:pt x="43056" y="202075"/>
                </a:lnTo>
                <a:lnTo>
                  <a:pt x="24736" y="243519"/>
                </a:lnTo>
                <a:lnTo>
                  <a:pt x="11223" y="287451"/>
                </a:lnTo>
                <a:lnTo>
                  <a:pt x="2863" y="333513"/>
                </a:lnTo>
                <a:lnTo>
                  <a:pt x="0" y="381349"/>
                </a:lnTo>
                <a:lnTo>
                  <a:pt x="0" y="1611934"/>
                </a:lnTo>
                <a:lnTo>
                  <a:pt x="1171138" y="1611934"/>
                </a:lnTo>
                <a:lnTo>
                  <a:pt x="1219077" y="1608844"/>
                </a:lnTo>
                <a:lnTo>
                  <a:pt x="1265239" y="1599821"/>
                </a:lnTo>
                <a:lnTo>
                  <a:pt x="1309266" y="1585237"/>
                </a:lnTo>
                <a:lnTo>
                  <a:pt x="1350801" y="1565465"/>
                </a:lnTo>
                <a:lnTo>
                  <a:pt x="1389484" y="1540874"/>
                </a:lnTo>
                <a:lnTo>
                  <a:pt x="1424958" y="1511838"/>
                </a:lnTo>
                <a:lnTo>
                  <a:pt x="1456864" y="1478728"/>
                </a:lnTo>
                <a:lnTo>
                  <a:pt x="1484844" y="1441916"/>
                </a:lnTo>
                <a:lnTo>
                  <a:pt x="1508540" y="1401773"/>
                </a:lnTo>
                <a:lnTo>
                  <a:pt x="1527594" y="1358671"/>
                </a:lnTo>
                <a:lnTo>
                  <a:pt x="1541647" y="1312982"/>
                </a:lnTo>
                <a:lnTo>
                  <a:pt x="1550342" y="1265078"/>
                </a:lnTo>
                <a:lnTo>
                  <a:pt x="1553320" y="121533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8">
            <a:extLst>
              <a:ext uri="{FF2B5EF4-FFF2-40B4-BE49-F238E27FC236}">
                <a16:creationId xmlns:a16="http://schemas.microsoft.com/office/drawing/2014/main" id="{D5037EEE-0BA6-890C-4D43-DD8085C1E954}"/>
              </a:ext>
            </a:extLst>
          </p:cNvPr>
          <p:cNvSpPr/>
          <p:nvPr/>
        </p:nvSpPr>
        <p:spPr>
          <a:xfrm>
            <a:off x="10371123" y="5561742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>
            <a:extLst>
              <a:ext uri="{FF2B5EF4-FFF2-40B4-BE49-F238E27FC236}">
                <a16:creationId xmlns:a16="http://schemas.microsoft.com/office/drawing/2014/main" id="{AF96A094-D8EE-691D-CEA5-A1D5ADC18010}"/>
              </a:ext>
            </a:extLst>
          </p:cNvPr>
          <p:cNvSpPr/>
          <p:nvPr/>
        </p:nvSpPr>
        <p:spPr>
          <a:xfrm>
            <a:off x="10493634" y="3359542"/>
            <a:ext cx="8720497" cy="1754996"/>
          </a:xfrm>
          <a:custGeom>
            <a:avLst/>
            <a:gdLst/>
            <a:ahLst/>
            <a:cxnLst/>
            <a:rect l="l" t="t" r="r" b="b"/>
            <a:pathLst>
              <a:path w="8081009" h="1533525">
                <a:moveTo>
                  <a:pt x="8080627" y="0"/>
                </a:moveTo>
                <a:lnTo>
                  <a:pt x="255524" y="0"/>
                </a:lnTo>
                <a:lnTo>
                  <a:pt x="209593" y="4116"/>
                </a:lnTo>
                <a:lnTo>
                  <a:pt x="166363" y="15986"/>
                </a:lnTo>
                <a:lnTo>
                  <a:pt x="126555" y="34886"/>
                </a:lnTo>
                <a:lnTo>
                  <a:pt x="90892" y="60096"/>
                </a:lnTo>
                <a:lnTo>
                  <a:pt x="60095" y="90893"/>
                </a:lnTo>
                <a:lnTo>
                  <a:pt x="34886" y="126556"/>
                </a:lnTo>
                <a:lnTo>
                  <a:pt x="15986" y="166364"/>
                </a:lnTo>
                <a:lnTo>
                  <a:pt x="4116" y="209594"/>
                </a:lnTo>
                <a:lnTo>
                  <a:pt x="0" y="255525"/>
                </a:lnTo>
                <a:lnTo>
                  <a:pt x="0" y="1533132"/>
                </a:lnTo>
                <a:lnTo>
                  <a:pt x="7825103" y="1533132"/>
                </a:lnTo>
                <a:lnTo>
                  <a:pt x="7871034" y="1529015"/>
                </a:lnTo>
                <a:lnTo>
                  <a:pt x="7914263" y="1517146"/>
                </a:lnTo>
                <a:lnTo>
                  <a:pt x="7954071" y="1498245"/>
                </a:lnTo>
                <a:lnTo>
                  <a:pt x="7989734" y="1473036"/>
                </a:lnTo>
                <a:lnTo>
                  <a:pt x="8020531" y="1442238"/>
                </a:lnTo>
                <a:lnTo>
                  <a:pt x="8045741" y="1406575"/>
                </a:lnTo>
                <a:lnTo>
                  <a:pt x="8064641" y="1366768"/>
                </a:lnTo>
                <a:lnTo>
                  <a:pt x="8076510" y="1323538"/>
                </a:lnTo>
                <a:lnTo>
                  <a:pt x="8080627" y="1277607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>
            <a:extLst>
              <a:ext uri="{FF2B5EF4-FFF2-40B4-BE49-F238E27FC236}">
                <a16:creationId xmlns:a16="http://schemas.microsoft.com/office/drawing/2014/main" id="{DC5DD80D-9AA3-5B3C-7D45-06B8A54DECB4}"/>
              </a:ext>
            </a:extLst>
          </p:cNvPr>
          <p:cNvSpPr txBox="1"/>
          <p:nvPr/>
        </p:nvSpPr>
        <p:spPr>
          <a:xfrm>
            <a:off x="11009097" y="3545332"/>
            <a:ext cx="8064441" cy="67851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50"/>
              </a:spcBef>
            </a:pPr>
            <a:r>
              <a:rPr lang="en-GB" sz="2100">
                <a:latin typeface="Arial"/>
                <a:cs typeface="Arial"/>
              </a:rPr>
              <a:t>Focus on technology transfer, technological innovation, and vocational training to drive growth and skill development.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77" name="object 17">
            <a:extLst>
              <a:ext uri="{FF2B5EF4-FFF2-40B4-BE49-F238E27FC236}">
                <a16:creationId xmlns:a16="http://schemas.microsoft.com/office/drawing/2014/main" id="{A2E21737-EE3E-BB2E-2531-D56A4963C3D1}"/>
              </a:ext>
            </a:extLst>
          </p:cNvPr>
          <p:cNvSpPr/>
          <p:nvPr/>
        </p:nvSpPr>
        <p:spPr>
          <a:xfrm>
            <a:off x="10481591" y="5518398"/>
            <a:ext cx="8701152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>
            <a:extLst>
              <a:ext uri="{FF2B5EF4-FFF2-40B4-BE49-F238E27FC236}">
                <a16:creationId xmlns:a16="http://schemas.microsoft.com/office/drawing/2014/main" id="{A0A547CE-289E-7FBC-9369-1F431540C516}"/>
              </a:ext>
            </a:extLst>
          </p:cNvPr>
          <p:cNvSpPr txBox="1"/>
          <p:nvPr/>
        </p:nvSpPr>
        <p:spPr>
          <a:xfrm>
            <a:off x="10997055" y="5689385"/>
            <a:ext cx="7876667" cy="6767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0"/>
              </a:spcBef>
            </a:pPr>
            <a:r>
              <a:rPr lang="en-GB" sz="2100">
                <a:latin typeface="Arial"/>
                <a:cs typeface="Arial"/>
              </a:rPr>
              <a:t>Champion circular economy practices, promoting sustainable development across sectors.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79" name="object 36">
            <a:extLst>
              <a:ext uri="{FF2B5EF4-FFF2-40B4-BE49-F238E27FC236}">
                <a16:creationId xmlns:a16="http://schemas.microsoft.com/office/drawing/2014/main" id="{BFEF2DBA-02FC-9C94-8C98-D857CF521012}"/>
              </a:ext>
            </a:extLst>
          </p:cNvPr>
          <p:cNvSpPr/>
          <p:nvPr/>
        </p:nvSpPr>
        <p:spPr>
          <a:xfrm>
            <a:off x="10758394" y="5674748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41">
            <a:extLst>
              <a:ext uri="{FF2B5EF4-FFF2-40B4-BE49-F238E27FC236}">
                <a16:creationId xmlns:a16="http://schemas.microsoft.com/office/drawing/2014/main" id="{F88D743C-9DE2-2B5B-50EF-51C1794265E6}"/>
              </a:ext>
            </a:extLst>
          </p:cNvPr>
          <p:cNvSpPr/>
          <p:nvPr/>
        </p:nvSpPr>
        <p:spPr>
          <a:xfrm>
            <a:off x="10770435" y="3525724"/>
            <a:ext cx="45719" cy="1461285"/>
          </a:xfrm>
          <a:custGeom>
            <a:avLst/>
            <a:gdLst/>
            <a:ahLst/>
            <a:cxnLst/>
            <a:rect l="l" t="t" r="r" b="b"/>
            <a:pathLst>
              <a:path h="1174750">
                <a:moveTo>
                  <a:pt x="0" y="1174379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442D997E-A84F-6145-2347-FA4D477E5FEE}"/>
              </a:ext>
            </a:extLst>
          </p:cNvPr>
          <p:cNvSpPr/>
          <p:nvPr/>
        </p:nvSpPr>
        <p:spPr>
          <a:xfrm>
            <a:off x="840100" y="7719141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006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04F4313B-AD27-0329-18F4-C9729AC5B8F0}"/>
              </a:ext>
            </a:extLst>
          </p:cNvPr>
          <p:cNvSpPr/>
          <p:nvPr/>
        </p:nvSpPr>
        <p:spPr>
          <a:xfrm>
            <a:off x="950568" y="7675797"/>
            <a:ext cx="8701152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2135222E-EDA8-EAF2-070F-8DB946EF7363}"/>
              </a:ext>
            </a:extLst>
          </p:cNvPr>
          <p:cNvSpPr txBox="1"/>
          <p:nvPr/>
        </p:nvSpPr>
        <p:spPr>
          <a:xfrm>
            <a:off x="1466032" y="7846784"/>
            <a:ext cx="7890652" cy="6767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0"/>
              </a:spcBef>
            </a:pPr>
            <a:r>
              <a:rPr lang="en-GB" sz="2100">
                <a:latin typeface="Arial"/>
                <a:cs typeface="Arial"/>
              </a:rPr>
              <a:t>Deploy advanced technologies strategically across various sectors, ensuring wide-reaching impact and innovation.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8" name="object 36">
            <a:extLst>
              <a:ext uri="{FF2B5EF4-FFF2-40B4-BE49-F238E27FC236}">
                <a16:creationId xmlns:a16="http://schemas.microsoft.com/office/drawing/2014/main" id="{4D72EFB1-C656-3343-EABD-29CAFC6249F0}"/>
              </a:ext>
            </a:extLst>
          </p:cNvPr>
          <p:cNvSpPr/>
          <p:nvPr/>
        </p:nvSpPr>
        <p:spPr>
          <a:xfrm>
            <a:off x="1227371" y="7832147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4E972339-1F57-9C7C-1E7C-21C4490CA8EC}"/>
              </a:ext>
            </a:extLst>
          </p:cNvPr>
          <p:cNvSpPr/>
          <p:nvPr/>
        </p:nvSpPr>
        <p:spPr>
          <a:xfrm>
            <a:off x="10321538" y="7640061"/>
            <a:ext cx="1553845" cy="1745685"/>
          </a:xfrm>
          <a:custGeom>
            <a:avLst/>
            <a:gdLst/>
            <a:ahLst/>
            <a:cxnLst/>
            <a:rect l="l" t="t" r="r" b="b"/>
            <a:pathLst>
              <a:path w="1553845" h="2237104">
                <a:moveTo>
                  <a:pt x="1553320" y="0"/>
                </a:moveTo>
                <a:lnTo>
                  <a:pt x="367483" y="0"/>
                </a:lnTo>
                <a:lnTo>
                  <a:pt x="327442" y="3104"/>
                </a:lnTo>
                <a:lnTo>
                  <a:pt x="288650" y="12204"/>
                </a:lnTo>
                <a:lnTo>
                  <a:pt x="251330" y="26974"/>
                </a:lnTo>
                <a:lnTo>
                  <a:pt x="215708" y="47094"/>
                </a:lnTo>
                <a:lnTo>
                  <a:pt x="182008" y="72240"/>
                </a:lnTo>
                <a:lnTo>
                  <a:pt x="150453" y="102089"/>
                </a:lnTo>
                <a:lnTo>
                  <a:pt x="121268" y="136318"/>
                </a:lnTo>
                <a:lnTo>
                  <a:pt x="94676" y="174605"/>
                </a:lnTo>
                <a:lnTo>
                  <a:pt x="70903" y="216627"/>
                </a:lnTo>
                <a:lnTo>
                  <a:pt x="50172" y="262061"/>
                </a:lnTo>
                <a:lnTo>
                  <a:pt x="32708" y="310585"/>
                </a:lnTo>
                <a:lnTo>
                  <a:pt x="18734" y="361874"/>
                </a:lnTo>
                <a:lnTo>
                  <a:pt x="8476" y="415608"/>
                </a:lnTo>
                <a:lnTo>
                  <a:pt x="2156" y="471462"/>
                </a:lnTo>
                <a:lnTo>
                  <a:pt x="0" y="529115"/>
                </a:lnTo>
                <a:lnTo>
                  <a:pt x="0" y="2236529"/>
                </a:lnTo>
                <a:lnTo>
                  <a:pt x="1171138" y="2236529"/>
                </a:lnTo>
                <a:lnTo>
                  <a:pt x="1210213" y="2233688"/>
                </a:lnTo>
                <a:lnTo>
                  <a:pt x="1248159" y="2225349"/>
                </a:lnTo>
                <a:lnTo>
                  <a:pt x="1284785" y="2211789"/>
                </a:lnTo>
                <a:lnTo>
                  <a:pt x="1319898" y="2193284"/>
                </a:lnTo>
                <a:lnTo>
                  <a:pt x="1353306" y="2170112"/>
                </a:lnTo>
                <a:lnTo>
                  <a:pt x="1384817" y="2142548"/>
                </a:lnTo>
                <a:lnTo>
                  <a:pt x="1414239" y="2110869"/>
                </a:lnTo>
                <a:lnTo>
                  <a:pt x="1441379" y="2075353"/>
                </a:lnTo>
                <a:lnTo>
                  <a:pt x="1466046" y="2036275"/>
                </a:lnTo>
                <a:lnTo>
                  <a:pt x="1488048" y="1993912"/>
                </a:lnTo>
                <a:lnTo>
                  <a:pt x="1507191" y="1948542"/>
                </a:lnTo>
                <a:lnTo>
                  <a:pt x="1523285" y="1900440"/>
                </a:lnTo>
                <a:lnTo>
                  <a:pt x="1536137" y="1849883"/>
                </a:lnTo>
                <a:lnTo>
                  <a:pt x="1545555" y="1797148"/>
                </a:lnTo>
                <a:lnTo>
                  <a:pt x="1551347" y="1742511"/>
                </a:lnTo>
                <a:lnTo>
                  <a:pt x="1553320" y="1686250"/>
                </a:lnTo>
                <a:lnTo>
                  <a:pt x="1553320" y="0"/>
                </a:lnTo>
                <a:close/>
              </a:path>
            </a:pathLst>
          </a:custGeom>
          <a:solidFill>
            <a:srgbClr val="FF5A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55BD48C9-FBE8-728E-9345-20EFFE42690E}"/>
              </a:ext>
            </a:extLst>
          </p:cNvPr>
          <p:cNvSpPr/>
          <p:nvPr/>
        </p:nvSpPr>
        <p:spPr>
          <a:xfrm>
            <a:off x="10432006" y="7596717"/>
            <a:ext cx="8701152" cy="1712829"/>
          </a:xfrm>
          <a:custGeom>
            <a:avLst/>
            <a:gdLst/>
            <a:ahLst/>
            <a:cxnLst/>
            <a:rect l="l" t="t" r="r" b="b"/>
            <a:pathLst>
              <a:path w="8081009" h="2240915">
                <a:moveTo>
                  <a:pt x="8080627" y="0"/>
                </a:moveTo>
                <a:lnTo>
                  <a:pt x="373490" y="0"/>
                </a:lnTo>
                <a:lnTo>
                  <a:pt x="326640" y="2910"/>
                </a:lnTo>
                <a:lnTo>
                  <a:pt x="281527" y="11406"/>
                </a:lnTo>
                <a:lnTo>
                  <a:pt x="238500" y="25140"/>
                </a:lnTo>
                <a:lnTo>
                  <a:pt x="197910" y="43760"/>
                </a:lnTo>
                <a:lnTo>
                  <a:pt x="160107" y="66917"/>
                </a:lnTo>
                <a:lnTo>
                  <a:pt x="125440" y="94260"/>
                </a:lnTo>
                <a:lnTo>
                  <a:pt x="94260" y="125441"/>
                </a:lnTo>
                <a:lnTo>
                  <a:pt x="66916" y="160108"/>
                </a:lnTo>
                <a:lnTo>
                  <a:pt x="43760" y="197911"/>
                </a:lnTo>
                <a:lnTo>
                  <a:pt x="25140" y="238501"/>
                </a:lnTo>
                <a:lnTo>
                  <a:pt x="11406" y="281528"/>
                </a:lnTo>
                <a:lnTo>
                  <a:pt x="2910" y="326641"/>
                </a:lnTo>
                <a:lnTo>
                  <a:pt x="0" y="373491"/>
                </a:lnTo>
                <a:lnTo>
                  <a:pt x="0" y="2240888"/>
                </a:lnTo>
                <a:lnTo>
                  <a:pt x="7707137" y="2240888"/>
                </a:lnTo>
                <a:lnTo>
                  <a:pt x="7753987" y="2237978"/>
                </a:lnTo>
                <a:lnTo>
                  <a:pt x="7799100" y="2229481"/>
                </a:lnTo>
                <a:lnTo>
                  <a:pt x="7842127" y="2215748"/>
                </a:lnTo>
                <a:lnTo>
                  <a:pt x="7882717" y="2197127"/>
                </a:lnTo>
                <a:lnTo>
                  <a:pt x="7920520" y="2173970"/>
                </a:lnTo>
                <a:lnTo>
                  <a:pt x="7955187" y="2146627"/>
                </a:lnTo>
                <a:lnTo>
                  <a:pt x="7986367" y="2115447"/>
                </a:lnTo>
                <a:lnTo>
                  <a:pt x="8013710" y="2080780"/>
                </a:lnTo>
                <a:lnTo>
                  <a:pt x="8036867" y="2042976"/>
                </a:lnTo>
                <a:lnTo>
                  <a:pt x="8055487" y="2002386"/>
                </a:lnTo>
                <a:lnTo>
                  <a:pt x="8069221" y="1959359"/>
                </a:lnTo>
                <a:lnTo>
                  <a:pt x="8077717" y="1914246"/>
                </a:lnTo>
                <a:lnTo>
                  <a:pt x="8080627" y="1867396"/>
                </a:lnTo>
                <a:lnTo>
                  <a:pt x="8080627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4C688C7A-BE05-4A7E-F770-51B6906E9BE1}"/>
              </a:ext>
            </a:extLst>
          </p:cNvPr>
          <p:cNvSpPr txBox="1"/>
          <p:nvPr/>
        </p:nvSpPr>
        <p:spPr>
          <a:xfrm>
            <a:off x="10947470" y="7767704"/>
            <a:ext cx="7876667" cy="6767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80"/>
              </a:spcBef>
            </a:pPr>
            <a:r>
              <a:rPr lang="en-GB" sz="2100">
                <a:latin typeface="Arial"/>
                <a:cs typeface="Arial"/>
              </a:rPr>
              <a:t>Provide dedicated support for public sector innovation, enhancing efficiency and fostering modernisation.</a:t>
            </a:r>
            <a:endParaRPr lang="en-US" sz="2100">
              <a:latin typeface="Arial"/>
              <a:cs typeface="Arial"/>
            </a:endParaRPr>
          </a:p>
        </p:txBody>
      </p:sp>
      <p:sp>
        <p:nvSpPr>
          <p:cNvPr id="18" name="object 36">
            <a:extLst>
              <a:ext uri="{FF2B5EF4-FFF2-40B4-BE49-F238E27FC236}">
                <a16:creationId xmlns:a16="http://schemas.microsoft.com/office/drawing/2014/main" id="{3BA429B7-651B-24F1-8BEB-570DC1F34FBB}"/>
              </a:ext>
            </a:extLst>
          </p:cNvPr>
          <p:cNvSpPr/>
          <p:nvPr/>
        </p:nvSpPr>
        <p:spPr>
          <a:xfrm>
            <a:off x="10708809" y="7753067"/>
            <a:ext cx="93728" cy="1433021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632"/>
                </a:moveTo>
                <a:lnTo>
                  <a:pt x="1" y="0"/>
                </a:lnTo>
              </a:path>
            </a:pathLst>
          </a:custGeom>
          <a:ln w="31750">
            <a:solidFill>
              <a:srgbClr val="FF5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A2C121-584D-A05F-006B-B2EF57C40A4A}"/>
              </a:ext>
            </a:extLst>
          </p:cNvPr>
          <p:cNvSpPr/>
          <p:nvPr/>
        </p:nvSpPr>
        <p:spPr>
          <a:xfrm>
            <a:off x="3959472" y="154090"/>
            <a:ext cx="15306469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8DE63860-0209-71CA-38C5-B0D16A2868E2}"/>
              </a:ext>
            </a:extLst>
          </p:cNvPr>
          <p:cNvSpPr/>
          <p:nvPr/>
        </p:nvSpPr>
        <p:spPr>
          <a:xfrm>
            <a:off x="5642" y="206327"/>
            <a:ext cx="4103447" cy="2067095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1" name="Round Diagonal Corner of Rectangle 28">
            <a:extLst>
              <a:ext uri="{FF2B5EF4-FFF2-40B4-BE49-F238E27FC236}">
                <a16:creationId xmlns:a16="http://schemas.microsoft.com/office/drawing/2014/main" id="{9F7582B1-A171-AE00-2344-E9D352F1D53E}"/>
              </a:ext>
            </a:extLst>
          </p:cNvPr>
          <p:cNvSpPr/>
          <p:nvPr/>
        </p:nvSpPr>
        <p:spPr>
          <a:xfrm>
            <a:off x="1088420" y="6564707"/>
            <a:ext cx="5270174" cy="154935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30" name="Round Diagonal Corner of Rectangle 28">
            <a:extLst>
              <a:ext uri="{FF2B5EF4-FFF2-40B4-BE49-F238E27FC236}">
                <a16:creationId xmlns:a16="http://schemas.microsoft.com/office/drawing/2014/main" id="{B63ECC6E-E650-3486-C37F-3D46786B1D27}"/>
              </a:ext>
            </a:extLst>
          </p:cNvPr>
          <p:cNvSpPr/>
          <p:nvPr/>
        </p:nvSpPr>
        <p:spPr>
          <a:xfrm>
            <a:off x="1060145" y="4739633"/>
            <a:ext cx="5298450" cy="152740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39959EB-2894-2F5C-3580-4C2424685579}"/>
              </a:ext>
            </a:extLst>
          </p:cNvPr>
          <p:cNvSpPr/>
          <p:nvPr/>
        </p:nvSpPr>
        <p:spPr>
          <a:xfrm>
            <a:off x="1088421" y="2762253"/>
            <a:ext cx="5270173" cy="17079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32A8CC3F-C005-DFEC-AC6F-056C6028A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6541" y="4845383"/>
            <a:ext cx="1055193" cy="1089728"/>
          </a:xfrm>
          <a:prstGeom prst="rect">
            <a:avLst/>
          </a:prstGeom>
        </p:spPr>
      </p:pic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7267016" y="2762250"/>
            <a:ext cx="5602853" cy="7028215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50" name="object 12">
            <a:extLst>
              <a:ext uri="{FF2B5EF4-FFF2-40B4-BE49-F238E27FC236}">
                <a16:creationId xmlns:a16="http://schemas.microsoft.com/office/drawing/2014/main" id="{F5DE6321-A61B-8A55-B2C4-9127D3ED4749}"/>
              </a:ext>
            </a:extLst>
          </p:cNvPr>
          <p:cNvSpPr txBox="1"/>
          <p:nvPr/>
        </p:nvSpPr>
        <p:spPr>
          <a:xfrm>
            <a:off x="2138300" y="5294666"/>
            <a:ext cx="4382241" cy="972377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Networking and access to innovation ecosystems and training and skills development.</a:t>
            </a:r>
          </a:p>
        </p:txBody>
      </p:sp>
      <p:grpSp>
        <p:nvGrpSpPr>
          <p:cNvPr id="71" name="object 38">
            <a:extLst>
              <a:ext uri="{FF2B5EF4-FFF2-40B4-BE49-F238E27FC236}">
                <a16:creationId xmlns:a16="http://schemas.microsoft.com/office/drawing/2014/main" id="{7DDDC0B0-A961-B496-3BC8-8F2DDD0357F3}"/>
              </a:ext>
            </a:extLst>
          </p:cNvPr>
          <p:cNvGrpSpPr/>
          <p:nvPr/>
        </p:nvGrpSpPr>
        <p:grpSpPr>
          <a:xfrm>
            <a:off x="1004168" y="5046847"/>
            <a:ext cx="737471" cy="677596"/>
            <a:chOff x="10617394" y="1651467"/>
            <a:chExt cx="938530" cy="862330"/>
          </a:xfrm>
        </p:grpSpPr>
        <p:sp>
          <p:nvSpPr>
            <p:cNvPr id="72" name="object 39">
              <a:extLst>
                <a:ext uri="{FF2B5EF4-FFF2-40B4-BE49-F238E27FC236}">
                  <a16:creationId xmlns:a16="http://schemas.microsoft.com/office/drawing/2014/main" id="{AE598B8A-5CA8-70A6-2452-1FB1D66F96DF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73" name="object 40">
              <a:extLst>
                <a:ext uri="{FF2B5EF4-FFF2-40B4-BE49-F238E27FC236}">
                  <a16:creationId xmlns:a16="http://schemas.microsoft.com/office/drawing/2014/main" id="{E6FE0153-4A51-7068-61CF-085491748D7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2138300" y="4793584"/>
            <a:ext cx="3208555" cy="505259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200">
                <a:solidFill>
                  <a:srgbClr val="8A4F50"/>
                </a:solidFill>
                <a:latin typeface="Arial"/>
                <a:cs typeface="Arial"/>
              </a:rPr>
              <a:t>Services</a:t>
            </a:r>
          </a:p>
        </p:txBody>
      </p:sp>
      <p:sp>
        <p:nvSpPr>
          <p:cNvPr id="3" name="object 30">
            <a:extLst>
              <a:ext uri="{FF2B5EF4-FFF2-40B4-BE49-F238E27FC236}">
                <a16:creationId xmlns:a16="http://schemas.microsoft.com/office/drawing/2014/main" id="{0092FD9F-0339-07C2-E81B-39D0ED31925A}"/>
              </a:ext>
            </a:extLst>
          </p:cNvPr>
          <p:cNvSpPr/>
          <p:nvPr/>
        </p:nvSpPr>
        <p:spPr>
          <a:xfrm>
            <a:off x="872470" y="2949944"/>
            <a:ext cx="1343079" cy="1337829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6CDC5CB8-8E5A-4449-E7E6-780D1AAA2968}"/>
              </a:ext>
            </a:extLst>
          </p:cNvPr>
          <p:cNvSpPr txBox="1"/>
          <p:nvPr/>
        </p:nvSpPr>
        <p:spPr>
          <a:xfrm>
            <a:off x="787633" y="3304846"/>
            <a:ext cx="15231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998" b="1" spc="-5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3998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F54D9-5F0D-08B7-0DC5-03A6A7588180}"/>
              </a:ext>
            </a:extLst>
          </p:cNvPr>
          <p:cNvSpPr txBox="1"/>
          <p:nvPr/>
        </p:nvSpPr>
        <p:spPr>
          <a:xfrm>
            <a:off x="8630691" y="3243992"/>
            <a:ext cx="3877432" cy="70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998" kern="10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endParaRPr lang="en-GR" sz="3998" kern="10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81275-3A66-5874-BE7B-58386ECC10FE}"/>
              </a:ext>
            </a:extLst>
          </p:cNvPr>
          <p:cNvSpPr txBox="1"/>
          <p:nvPr/>
        </p:nvSpPr>
        <p:spPr>
          <a:xfrm>
            <a:off x="7556427" y="4473529"/>
            <a:ext cx="4991246" cy="429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2" marR="5077" algn="just">
              <a:lnSpc>
                <a:spcPct val="110000"/>
              </a:lnSpc>
              <a:spcBef>
                <a:spcPts val="50"/>
              </a:spcBef>
              <a:spcAft>
                <a:spcPts val="1199"/>
              </a:spcAft>
            </a:pP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Slovenia’s </a:t>
            </a:r>
            <a:r>
              <a:rPr lang="en-GB" sz="1999" b="1">
                <a:solidFill>
                  <a:srgbClr val="FF5A63"/>
                </a:solidFill>
                <a:latin typeface="Arial"/>
                <a:cs typeface="Arial"/>
              </a:rPr>
              <a:t>immovable cultural heritage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, recorded in a </a:t>
            </a:r>
            <a:r>
              <a:rPr lang="en-GB" sz="1999" b="1">
                <a:solidFill>
                  <a:srgbClr val="FF5A63"/>
                </a:solidFill>
                <a:latin typeface="Arial"/>
                <a:cs typeface="Arial"/>
              </a:rPr>
              <a:t>register of over 30,000 entries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, presented untapped potential for tourism. However, before the project, Slovenia </a:t>
            </a:r>
            <a:r>
              <a:rPr lang="en-GB" sz="1999" b="1">
                <a:solidFill>
                  <a:srgbClr val="FF5A63"/>
                </a:solidFill>
                <a:latin typeface="Arial"/>
                <a:cs typeface="Arial"/>
              </a:rPr>
              <a:t>lagged behind in digitalising 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cultural heritage, ranking 16th in Europe. </a:t>
            </a:r>
          </a:p>
          <a:p>
            <a:pPr marL="12692" marR="5077" algn="just">
              <a:lnSpc>
                <a:spcPct val="110000"/>
              </a:lnSpc>
              <a:spcBef>
                <a:spcPts val="50"/>
              </a:spcBef>
              <a:spcAft>
                <a:spcPts val="1199"/>
              </a:spcAft>
            </a:pP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Additionally, </a:t>
            </a:r>
            <a:r>
              <a:rPr lang="en-GB" sz="1999" b="1">
                <a:solidFill>
                  <a:srgbClr val="FF5A63"/>
                </a:solidFill>
                <a:latin typeface="Arial"/>
                <a:cs typeface="Arial"/>
              </a:rPr>
              <a:t>tourism and cultural heritage sectors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 were disconnected, and advanced digital interpretation technologies were scarcely used in leading tourist destinations due </a:t>
            </a:r>
            <a:r>
              <a:rPr lang="en-GB" sz="1999" b="1">
                <a:solidFill>
                  <a:srgbClr val="FF5A63"/>
                </a:solidFill>
                <a:latin typeface="Arial"/>
                <a:cs typeface="Arial"/>
              </a:rPr>
              <a:t>to lack of knowledge, skills and funding.</a:t>
            </a:r>
            <a:endParaRPr lang="en-GB" sz="1799" b="1">
              <a:solidFill>
                <a:srgbClr val="FF5A63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64010CBF-4D7F-36FD-B2B4-0A41261C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042" y="2938215"/>
            <a:ext cx="1345445" cy="1345445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1E1063C-F1F3-2943-1DBC-3B5507358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08604" y="3104545"/>
            <a:ext cx="1001261" cy="10119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131DA3-2136-F310-66E4-4869114B9EFD}"/>
              </a:ext>
            </a:extLst>
          </p:cNvPr>
          <p:cNvSpPr txBox="1"/>
          <p:nvPr/>
        </p:nvSpPr>
        <p:spPr>
          <a:xfrm>
            <a:off x="2117093" y="6572250"/>
            <a:ext cx="3128449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kern="10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Technologies</a:t>
            </a:r>
            <a:endParaRPr lang="en-GR" sz="2800" kern="10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449CFE-9B19-B9C4-70F3-FE7880074B81}"/>
              </a:ext>
            </a:extLst>
          </p:cNvPr>
          <p:cNvSpPr txBox="1"/>
          <p:nvPr/>
        </p:nvSpPr>
        <p:spPr>
          <a:xfrm>
            <a:off x="2117702" y="7055758"/>
            <a:ext cx="3841602" cy="105637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kern="100">
                <a:latin typeface="Arial" panose="020B0604020202020204" pitchFamily="34" charset="0"/>
                <a:cs typeface="Arial" panose="020B0604020202020204" pitchFamily="34" charset="0"/>
              </a:rPr>
              <a:t>Virtual reality</a:t>
            </a:r>
          </a:p>
          <a:p>
            <a:pPr algn="just">
              <a:lnSpc>
                <a:spcPct val="107000"/>
              </a:lnSpc>
            </a:pPr>
            <a:r>
              <a:rPr lang="en-US" sz="20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 twins</a:t>
            </a:r>
          </a:p>
          <a:p>
            <a:pPr algn="just">
              <a:lnSpc>
                <a:spcPct val="107000"/>
              </a:lnSpc>
            </a:pPr>
            <a:r>
              <a:rPr lang="en-US" sz="2000" kern="1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 network</a:t>
            </a:r>
            <a:endParaRPr lang="en-GR" sz="2800" kern="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BE205E-FB16-EFF8-FEAA-EA2397B53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50" y="6825636"/>
            <a:ext cx="1055194" cy="1089728"/>
          </a:xfrm>
          <a:prstGeom prst="rect">
            <a:avLst/>
          </a:prstGeom>
        </p:spPr>
      </p:pic>
      <p:sp>
        <p:nvSpPr>
          <p:cNvPr id="27" name="Round Diagonal Corner of Rectangle 22">
            <a:extLst>
              <a:ext uri="{FF2B5EF4-FFF2-40B4-BE49-F238E27FC236}">
                <a16:creationId xmlns:a16="http://schemas.microsoft.com/office/drawing/2014/main" id="{AD6055AC-893A-6CB1-6854-3C5F41DECD5E}"/>
              </a:ext>
            </a:extLst>
          </p:cNvPr>
          <p:cNvSpPr/>
          <p:nvPr/>
        </p:nvSpPr>
        <p:spPr>
          <a:xfrm>
            <a:off x="1080205" y="8393949"/>
            <a:ext cx="5278389" cy="139651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3D97F62-58BB-EFBF-BF86-5675E7EB54FB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r="41667"/>
          <a:stretch/>
        </p:blipFill>
        <p:spPr>
          <a:xfrm>
            <a:off x="826541" y="8566977"/>
            <a:ext cx="1055194" cy="998043"/>
          </a:xfrm>
          <a:prstGeom prst="rect">
            <a:avLst/>
          </a:prstGeom>
        </p:spPr>
      </p:pic>
      <p:sp>
        <p:nvSpPr>
          <p:cNvPr id="32" name="object 37">
            <a:extLst>
              <a:ext uri="{FF2B5EF4-FFF2-40B4-BE49-F238E27FC236}">
                <a16:creationId xmlns:a16="http://schemas.microsoft.com/office/drawing/2014/main" id="{A51C399B-3477-07E2-8F85-715E8DFDB3F9}"/>
              </a:ext>
            </a:extLst>
          </p:cNvPr>
          <p:cNvSpPr/>
          <p:nvPr/>
        </p:nvSpPr>
        <p:spPr>
          <a:xfrm>
            <a:off x="1000169" y="8763787"/>
            <a:ext cx="715281" cy="656841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B31D2EC6-94F1-EE20-A75D-B483D729BA83}"/>
              </a:ext>
            </a:extLst>
          </p:cNvPr>
          <p:cNvSpPr txBox="1"/>
          <p:nvPr/>
        </p:nvSpPr>
        <p:spPr>
          <a:xfrm>
            <a:off x="2117703" y="8952266"/>
            <a:ext cx="4240891" cy="745648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Cultural </a:t>
            </a:r>
            <a:r>
              <a:rPr lang="en-GB" sz="20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 creative economy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Travel and tourism</a:t>
            </a: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E986FF1B-870A-9EB7-B633-F422FED103A0}"/>
              </a:ext>
            </a:extLst>
          </p:cNvPr>
          <p:cNvSpPr txBox="1"/>
          <p:nvPr/>
        </p:nvSpPr>
        <p:spPr>
          <a:xfrm>
            <a:off x="2138298" y="8418866"/>
            <a:ext cx="3053517" cy="505259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200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35" name="Round Diagonal Corner of Rectangle 25">
            <a:extLst>
              <a:ext uri="{FF2B5EF4-FFF2-40B4-BE49-F238E27FC236}">
                <a16:creationId xmlns:a16="http://schemas.microsoft.com/office/drawing/2014/main" id="{0425D64C-BC9B-06E4-C2A0-05C2B9DA74F6}"/>
              </a:ext>
            </a:extLst>
          </p:cNvPr>
          <p:cNvSpPr/>
          <p:nvPr/>
        </p:nvSpPr>
        <p:spPr>
          <a:xfrm>
            <a:off x="13495786" y="2762253"/>
            <a:ext cx="5770155" cy="7028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7FE14DCD-D04C-6282-C388-BBFC0C389438}"/>
              </a:ext>
            </a:extLst>
          </p:cNvPr>
          <p:cNvSpPr txBox="1"/>
          <p:nvPr/>
        </p:nvSpPr>
        <p:spPr>
          <a:xfrm>
            <a:off x="14841229" y="3243992"/>
            <a:ext cx="3496644" cy="707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998" kern="10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</a:t>
            </a:r>
            <a:endParaRPr lang="en-GR" sz="3998" kern="10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8">
            <a:hlinkClick r:id="rId6"/>
            <a:extLst>
              <a:ext uri="{FF2B5EF4-FFF2-40B4-BE49-F238E27FC236}">
                <a16:creationId xmlns:a16="http://schemas.microsoft.com/office/drawing/2014/main" id="{E1631321-4684-A370-C3B1-DA9C4C332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6812" y="2938215"/>
            <a:ext cx="1345445" cy="1345445"/>
          </a:xfrm>
          <a:prstGeom prst="rect">
            <a:avLst/>
          </a:prstGeom>
        </p:spPr>
      </p:pic>
      <p:pic>
        <p:nvPicPr>
          <p:cNvPr id="41" name="Gráfico 40" descr="Bombilla y engranaje">
            <a:extLst>
              <a:ext uri="{FF2B5EF4-FFF2-40B4-BE49-F238E27FC236}">
                <a16:creationId xmlns:a16="http://schemas.microsoft.com/office/drawing/2014/main" id="{912DFA1C-B276-A82B-1CC4-B97CFF96F7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544927" y="3148242"/>
            <a:ext cx="913887" cy="913887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7278DEB-0F1A-5719-E5C1-D69537752591}"/>
              </a:ext>
            </a:extLst>
          </p:cNvPr>
          <p:cNvSpPr txBox="1"/>
          <p:nvPr/>
        </p:nvSpPr>
        <p:spPr>
          <a:xfrm>
            <a:off x="13732469" y="4470203"/>
            <a:ext cx="5303871" cy="529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5A63"/>
              </a:buClr>
            </a:pPr>
            <a:r>
              <a:rPr lang="en-GB" sz="1999"/>
              <a:t>In 2019, the Ministry set out to make Slovenia a leader in </a:t>
            </a:r>
            <a:r>
              <a:rPr lang="en-GB" sz="1999" b="1">
                <a:solidFill>
                  <a:srgbClr val="FF5A63"/>
                </a:solidFill>
              </a:rPr>
              <a:t>digitally enriched tourism experiences by merging cultural heritage with tourism development. </a:t>
            </a:r>
            <a:r>
              <a:rPr lang="en-GB" sz="1999"/>
              <a:t>The project focused on developing new tourism products inspired by cultural heritage, leveraging digital and hybrid interpretation methods. It also aimed to </a:t>
            </a:r>
            <a:r>
              <a:rPr lang="en-GB" sz="1999" b="1">
                <a:solidFill>
                  <a:srgbClr val="FF5A63"/>
                </a:solidFill>
              </a:rPr>
              <a:t>strengthen the competencies of tourism employees</a:t>
            </a:r>
            <a:r>
              <a:rPr lang="en-GB" sz="1999"/>
              <a:t>, raise the quality of tourist offerings, and foster local community pride through immersive, locally-rooted experiences.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5A63"/>
              </a:buClr>
            </a:pPr>
            <a:r>
              <a:rPr lang="en-GB" sz="1999"/>
              <a:t>This initiative has elevated Slovenia into the </a:t>
            </a:r>
            <a:r>
              <a:rPr lang="en-GB" sz="1999" b="1">
                <a:solidFill>
                  <a:srgbClr val="FF5A63"/>
                </a:solidFill>
              </a:rPr>
              <a:t>top 5 European countries for digital innovation in cultural heritage.</a:t>
            </a:r>
            <a:endParaRPr lang="en-GB" sz="1999" b="1">
              <a:solidFill>
                <a:srgbClr val="FF5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481A3E7C-006F-5BF8-94D7-65E90A0086CB}"/>
              </a:ext>
            </a:extLst>
          </p:cNvPr>
          <p:cNvSpPr txBox="1">
            <a:spLocks/>
          </p:cNvSpPr>
          <p:nvPr/>
        </p:nvSpPr>
        <p:spPr>
          <a:xfrm>
            <a:off x="225070" y="442523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>
                <a:solidFill>
                  <a:srgbClr val="FFFEFB"/>
                </a:solidFill>
              </a:rPr>
              <a:t>Good practices</a:t>
            </a:r>
          </a:p>
        </p:txBody>
      </p:sp>
      <p:sp>
        <p:nvSpPr>
          <p:cNvPr id="4" name="CuadroTexto 9">
            <a:extLst>
              <a:ext uri="{FF2B5EF4-FFF2-40B4-BE49-F238E27FC236}">
                <a16:creationId xmlns:a16="http://schemas.microsoft.com/office/drawing/2014/main" id="{3D73EB1B-2A0B-C689-500E-3966FD2D19AD}"/>
              </a:ext>
            </a:extLst>
          </p:cNvPr>
          <p:cNvSpPr txBox="1"/>
          <p:nvPr/>
        </p:nvSpPr>
        <p:spPr>
          <a:xfrm>
            <a:off x="4219583" y="535270"/>
            <a:ext cx="147862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5A63"/>
                </a:solidFill>
                <a:highlight>
                  <a:srgbClr val="FFFFFF"/>
                </a:highlight>
                <a:latin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Reviving the past: digital innovation in cultural heritage projects</a:t>
            </a:r>
            <a:endParaRPr lang="en-US" sz="4000" b="1">
              <a:solidFill>
                <a:srgbClr val="FF5A63"/>
              </a:solidFill>
              <a:latin typeface="Arial"/>
              <a:cs typeface="Arial"/>
            </a:endParaRPr>
          </a:p>
        </p:txBody>
      </p:sp>
      <p:pic>
        <p:nvPicPr>
          <p:cNvPr id="14" name="Gráfico 13" descr="Robot">
            <a:extLst>
              <a:ext uri="{FF2B5EF4-FFF2-40B4-BE49-F238E27FC236}">
                <a16:creationId xmlns:a16="http://schemas.microsoft.com/office/drawing/2014/main" id="{A0254103-F9A6-57DA-DD10-4C23683E6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5703" y="6869571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AC927-D360-89B7-0685-9087574F50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5241" y="2767510"/>
            <a:ext cx="1603532" cy="16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Diagonal Corner of Rectangle 8">
            <a:extLst>
              <a:ext uri="{FF2B5EF4-FFF2-40B4-BE49-F238E27FC236}">
                <a16:creationId xmlns:a16="http://schemas.microsoft.com/office/drawing/2014/main" id="{10F77875-AEBE-B697-88CA-E8B5A79179BA}"/>
              </a:ext>
            </a:extLst>
          </p:cNvPr>
          <p:cNvSpPr/>
          <p:nvPr/>
        </p:nvSpPr>
        <p:spPr>
          <a:xfrm flipH="1">
            <a:off x="7918450" y="2711176"/>
            <a:ext cx="6324600" cy="7391400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62" name="Round Diagonal Corner of Rectangle 25">
            <a:extLst>
              <a:ext uri="{FF2B5EF4-FFF2-40B4-BE49-F238E27FC236}">
                <a16:creationId xmlns:a16="http://schemas.microsoft.com/office/drawing/2014/main" id="{06C1F5A1-CAEE-E9BF-C8DC-DACC22671707}"/>
              </a:ext>
            </a:extLst>
          </p:cNvPr>
          <p:cNvSpPr/>
          <p:nvPr/>
        </p:nvSpPr>
        <p:spPr>
          <a:xfrm>
            <a:off x="688863" y="2720607"/>
            <a:ext cx="6598774" cy="738197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F1D515B1-304D-F2B3-3F99-59EC14319302}"/>
              </a:ext>
            </a:extLst>
          </p:cNvPr>
          <p:cNvSpPr txBox="1"/>
          <p:nvPr/>
        </p:nvSpPr>
        <p:spPr>
          <a:xfrm>
            <a:off x="1714228" y="3077152"/>
            <a:ext cx="5749462" cy="68992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4400">
                <a:solidFill>
                  <a:srgbClr val="FF5A63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24F9164C-22D7-B798-5467-0371BFD7FCEF}"/>
              </a:ext>
            </a:extLst>
          </p:cNvPr>
          <p:cNvSpPr txBox="1"/>
          <p:nvPr/>
        </p:nvSpPr>
        <p:spPr>
          <a:xfrm>
            <a:off x="9312740" y="3077152"/>
            <a:ext cx="4570452" cy="68992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4400">
                <a:solidFill>
                  <a:srgbClr val="FFFEFB"/>
                </a:solidFill>
                <a:latin typeface="Arial"/>
                <a:cs typeface="Arial"/>
              </a:rPr>
              <a:t>Lessons Learned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10FF6EA-757B-31E7-D80B-200C42ED5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28" y="2866330"/>
            <a:ext cx="1249128" cy="1230450"/>
          </a:xfrm>
          <a:prstGeom prst="rect">
            <a:avLst/>
          </a:prstGeom>
        </p:spPr>
      </p:pic>
      <p:pic>
        <p:nvPicPr>
          <p:cNvPr id="4" name="Picture 118">
            <a:extLst>
              <a:ext uri="{FF2B5EF4-FFF2-40B4-BE49-F238E27FC236}">
                <a16:creationId xmlns:a16="http://schemas.microsoft.com/office/drawing/2014/main" id="{E0C19225-5A1E-46CC-21FE-C8D89819B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1299" y="2914826"/>
            <a:ext cx="1121527" cy="1133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A38B4CF2-6CC2-2928-39F4-43F5E83996F6}"/>
              </a:ext>
            </a:extLst>
          </p:cNvPr>
          <p:cNvSpPr txBox="1"/>
          <p:nvPr/>
        </p:nvSpPr>
        <p:spPr>
          <a:xfrm>
            <a:off x="887019" y="4476798"/>
            <a:ext cx="6239310" cy="4039562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399" b="1" spc="-1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Digitised Cultural Heritage Units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999">
                <a:latin typeface="Arial"/>
                <a:cs typeface="Arial"/>
              </a:rPr>
              <a:t>Preserved valuable cultural assets, making them accessible and timeless.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399" b="1" spc="-1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Unique 5-Star Tourist Products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/>
              <a:t>Developed immersive, locally-rooted experiences that have enhanced the tourism offering.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399" b="1" spc="-1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 International Recognition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000"/>
              <a:t>Elevated Slovenia’s profile as a leader in digital innovation in cultural heritage, highlighted by accolades and international showcases.</a:t>
            </a:r>
            <a:endParaRPr lang="en-GB" sz="1999">
              <a:latin typeface="Arial"/>
              <a:cs typeface="Arial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C4B7E6B0-4466-1C89-E625-B5FE53834778}"/>
              </a:ext>
            </a:extLst>
          </p:cNvPr>
          <p:cNvSpPr/>
          <p:nvPr/>
        </p:nvSpPr>
        <p:spPr>
          <a:xfrm>
            <a:off x="7742397" y="2866330"/>
            <a:ext cx="1425605" cy="1230450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4CB1F47-7D97-3768-1558-35F33152C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7999" y="3005759"/>
            <a:ext cx="936203" cy="946163"/>
          </a:xfrm>
          <a:prstGeom prst="rect">
            <a:avLst/>
          </a:prstGeom>
        </p:spPr>
      </p:pic>
      <p:pic>
        <p:nvPicPr>
          <p:cNvPr id="8" name="Picture 7" descr="A blue cube on a black background&#10;&#10;Description automatically generated">
            <a:extLst>
              <a:ext uri="{FF2B5EF4-FFF2-40B4-BE49-F238E27FC236}">
                <a16:creationId xmlns:a16="http://schemas.microsoft.com/office/drawing/2014/main" id="{3651117A-B272-230F-54CA-781EC843D2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49" y="9476280"/>
            <a:ext cx="852857" cy="802688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E277BC8-A6D0-3130-6FC5-B3A935A4A41E}"/>
              </a:ext>
            </a:extLst>
          </p:cNvPr>
          <p:cNvSpPr/>
          <p:nvPr/>
        </p:nvSpPr>
        <p:spPr>
          <a:xfrm>
            <a:off x="3959472" y="253958"/>
            <a:ext cx="15306469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34ED42-3491-124C-8CE4-223001B9C406}"/>
              </a:ext>
            </a:extLst>
          </p:cNvPr>
          <p:cNvSpPr txBox="1"/>
          <p:nvPr/>
        </p:nvSpPr>
        <p:spPr>
          <a:xfrm>
            <a:off x="14776449" y="9544050"/>
            <a:ext cx="3647991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99" i="1"/>
              <a:t>Innovative Digital Approaches to Cultural Heritage in Slovenia</a:t>
            </a: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B9823A3F-7264-A4A1-5717-06D0071AA03C}"/>
              </a:ext>
            </a:extLst>
          </p:cNvPr>
          <p:cNvSpPr/>
          <p:nvPr/>
        </p:nvSpPr>
        <p:spPr>
          <a:xfrm>
            <a:off x="5642" y="206327"/>
            <a:ext cx="4103447" cy="2067095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5A63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00E4CB61-F934-787A-7523-A065F1FBDC4E}"/>
              </a:ext>
            </a:extLst>
          </p:cNvPr>
          <p:cNvSpPr txBox="1">
            <a:spLocks/>
          </p:cNvSpPr>
          <p:nvPr/>
        </p:nvSpPr>
        <p:spPr>
          <a:xfrm>
            <a:off x="225070" y="442523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>
                <a:solidFill>
                  <a:srgbClr val="FFFEFB"/>
                </a:solidFill>
              </a:rPr>
              <a:t>Good Practices</a:t>
            </a:r>
          </a:p>
        </p:txBody>
      </p:sp>
      <p:sp>
        <p:nvSpPr>
          <p:cNvPr id="16" name="Round Diagonal Corner of Rectangle 25">
            <a:extLst>
              <a:ext uri="{FF2B5EF4-FFF2-40B4-BE49-F238E27FC236}">
                <a16:creationId xmlns:a16="http://schemas.microsoft.com/office/drawing/2014/main" id="{F3FE9ACD-BDBD-CDB3-AD86-B462876B6B63}"/>
              </a:ext>
            </a:extLst>
          </p:cNvPr>
          <p:cNvSpPr/>
          <p:nvPr/>
        </p:nvSpPr>
        <p:spPr>
          <a:xfrm>
            <a:off x="688863" y="8770800"/>
            <a:ext cx="6598774" cy="133177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6763A94-F614-2C36-2920-FE92604C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928" y="4246504"/>
            <a:ext cx="5940633" cy="53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s-ES" sz="1999">
                <a:solidFill>
                  <a:srgbClr val="F8F5F1"/>
                </a:solidFill>
                <a:latin typeface="Arial" panose="020B0604020202020204" pitchFamily="34" charset="0"/>
              </a:rPr>
              <a:t>Embrace digital with purpose: digitalisation should enhance cultural heritage, not just exist for its own sake.</a:t>
            </a:r>
          </a:p>
          <a:p>
            <a:pPr marL="285750" indent="-285750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s-ES" sz="1999">
                <a:solidFill>
                  <a:srgbClr val="F8F5F1"/>
                </a:solidFill>
                <a:latin typeface="Arial" panose="020B0604020202020204" pitchFamily="34" charset="0"/>
              </a:rPr>
              <a:t>Value storytelling: stories connect tourists to heritage, making experiences more meaningful.</a:t>
            </a:r>
          </a:p>
          <a:p>
            <a:pPr marL="285750" indent="-285750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s-ES" sz="1999">
                <a:solidFill>
                  <a:srgbClr val="F8F5F1"/>
                </a:solidFill>
                <a:latin typeface="Arial" panose="020B0604020202020204" pitchFamily="34" charset="0"/>
              </a:rPr>
              <a:t>Focus on user experience: digital tools should be intuitive, engaging, and accessible.</a:t>
            </a:r>
          </a:p>
          <a:p>
            <a:pPr marL="285750" indent="-285750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s-ES" sz="1999">
                <a:solidFill>
                  <a:srgbClr val="F8F5F1"/>
                </a:solidFill>
                <a:latin typeface="Arial" panose="020B0604020202020204" pitchFamily="34" charset="0"/>
              </a:rPr>
              <a:t>Collaborate broadly: success comes from partnerships across communities, tourism, and heritage sectors.</a:t>
            </a:r>
          </a:p>
          <a:p>
            <a:pPr marL="285750" indent="-285750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s-ES" sz="1999">
                <a:solidFill>
                  <a:srgbClr val="F8F5F1"/>
                </a:solidFill>
                <a:latin typeface="Arial" panose="020B0604020202020204" pitchFamily="34" charset="0"/>
              </a:rPr>
              <a:t>Keep innovating: continuously explore new technologies to keep experiences fresh and relevant.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E1C57-4BEE-C4CD-A154-67328643E75E}"/>
              </a:ext>
            </a:extLst>
          </p:cNvPr>
          <p:cNvSpPr txBox="1"/>
          <p:nvPr/>
        </p:nvSpPr>
        <p:spPr>
          <a:xfrm>
            <a:off x="725535" y="8963545"/>
            <a:ext cx="65619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2"/>
                </a:solidFill>
                <a:latin typeface="arial" panose="020B0604020202020204" pitchFamily="34" charset="0"/>
              </a:rPr>
              <a:t>Slovenia’s innovative approach to digitising cultural heritage has not only preserved its history but also redefined its tourism landscape</a:t>
            </a:r>
            <a:r>
              <a:rPr lang="en-US" sz="2000" b="1">
                <a:solidFill>
                  <a:schemeClr val="bg2"/>
                </a:solidFill>
                <a:latin typeface="arial" panose="020B0604020202020204" pitchFamily="34" charset="0"/>
              </a:rPr>
              <a:t>!</a:t>
            </a:r>
            <a:endParaRPr lang="en-GB" sz="2000" b="1">
              <a:solidFill>
                <a:schemeClr val="bg2"/>
              </a:solidFill>
            </a:endParaRP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9C04944F-D776-E2E1-C72A-3598E080E540}"/>
              </a:ext>
            </a:extLst>
          </p:cNvPr>
          <p:cNvSpPr txBox="1"/>
          <p:nvPr/>
        </p:nvSpPr>
        <p:spPr>
          <a:xfrm>
            <a:off x="4219583" y="523511"/>
            <a:ext cx="147862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5A63"/>
                </a:solidFill>
                <a:highlight>
                  <a:srgbClr val="FFFFFF"/>
                </a:highlight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Reviving the Past: Digital Innovation in Cultural Heritage Projects</a:t>
            </a:r>
            <a:endParaRPr lang="en-US" sz="4000" b="1">
              <a:solidFill>
                <a:srgbClr val="FF5A63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C25063-ED44-601E-79DC-5F76B426AC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18"/>
          <a:stretch/>
        </p:blipFill>
        <p:spPr>
          <a:xfrm>
            <a:off x="14776450" y="2720607"/>
            <a:ext cx="3647991" cy="6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6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E48D434-196C-0554-ABF6-6D111C4BD13E}"/>
              </a:ext>
            </a:extLst>
          </p:cNvPr>
          <p:cNvSpPr/>
          <p:nvPr/>
        </p:nvSpPr>
        <p:spPr>
          <a:xfrm>
            <a:off x="4109089" y="253958"/>
            <a:ext cx="15156852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sz="1799"/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1566C5BF-9627-D9E6-E997-905E7309622D}"/>
              </a:ext>
            </a:extLst>
          </p:cNvPr>
          <p:cNvSpPr/>
          <p:nvPr/>
        </p:nvSpPr>
        <p:spPr>
          <a:xfrm>
            <a:off x="5642" y="253959"/>
            <a:ext cx="4103447" cy="211191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FBF3EEC-00B1-CA83-4886-CC53B57AF0C4}"/>
              </a:ext>
            </a:extLst>
          </p:cNvPr>
          <p:cNvSpPr/>
          <p:nvPr/>
        </p:nvSpPr>
        <p:spPr>
          <a:xfrm>
            <a:off x="11694398" y="6016389"/>
            <a:ext cx="7571542" cy="94479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18293C7C-033B-9A00-88A0-7D0A6D1251C5}"/>
              </a:ext>
            </a:extLst>
          </p:cNvPr>
          <p:cNvSpPr/>
          <p:nvPr/>
        </p:nvSpPr>
        <p:spPr>
          <a:xfrm>
            <a:off x="11694399" y="2990850"/>
            <a:ext cx="7571542" cy="944798"/>
          </a:xfrm>
          <a:prstGeom prst="roundRect">
            <a:avLst/>
          </a:prstGeom>
          <a:solidFill>
            <a:srgbClr val="00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" name="Round Diagonal Corner of Rectangle 22">
            <a:extLst>
              <a:ext uri="{FF2B5EF4-FFF2-40B4-BE49-F238E27FC236}">
                <a16:creationId xmlns:a16="http://schemas.microsoft.com/office/drawing/2014/main" id="{4ADF89D8-0430-B498-F5FE-96D6A6D22EB1}"/>
              </a:ext>
            </a:extLst>
          </p:cNvPr>
          <p:cNvSpPr/>
          <p:nvPr/>
        </p:nvSpPr>
        <p:spPr>
          <a:xfrm>
            <a:off x="6066116" y="7869835"/>
            <a:ext cx="5052735" cy="18353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21" name="Round Diagonal Corner of Rectangle 28">
            <a:extLst>
              <a:ext uri="{FF2B5EF4-FFF2-40B4-BE49-F238E27FC236}">
                <a16:creationId xmlns:a16="http://schemas.microsoft.com/office/drawing/2014/main" id="{A8E6501D-4164-88D3-9412-997D62E582C1}"/>
              </a:ext>
            </a:extLst>
          </p:cNvPr>
          <p:cNvSpPr/>
          <p:nvPr/>
        </p:nvSpPr>
        <p:spPr>
          <a:xfrm>
            <a:off x="1141653" y="2993249"/>
            <a:ext cx="4295744" cy="209392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13" name="object 30">
            <a:extLst>
              <a:ext uri="{FF2B5EF4-FFF2-40B4-BE49-F238E27FC236}">
                <a16:creationId xmlns:a16="http://schemas.microsoft.com/office/drawing/2014/main" id="{60970399-4C94-A849-2967-C3EBB882083A}"/>
              </a:ext>
            </a:extLst>
          </p:cNvPr>
          <p:cNvSpPr/>
          <p:nvPr/>
        </p:nvSpPr>
        <p:spPr>
          <a:xfrm>
            <a:off x="824001" y="3221720"/>
            <a:ext cx="1343079" cy="1526312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80DF1C-C080-D637-3C70-14CA729F740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41667"/>
          <a:stretch/>
        </p:blipFill>
        <p:spPr>
          <a:xfrm>
            <a:off x="5708650" y="8280988"/>
            <a:ext cx="1057806" cy="1057806"/>
          </a:xfrm>
          <a:prstGeom prst="rect">
            <a:avLst/>
          </a:prstGeom>
        </p:spPr>
      </p:pic>
      <p:sp>
        <p:nvSpPr>
          <p:cNvPr id="15" name="object 20">
            <a:extLst>
              <a:ext uri="{FF2B5EF4-FFF2-40B4-BE49-F238E27FC236}">
                <a16:creationId xmlns:a16="http://schemas.microsoft.com/office/drawing/2014/main" id="{AA21B63E-ED3E-5852-412B-76941F97D89A}"/>
              </a:ext>
            </a:extLst>
          </p:cNvPr>
          <p:cNvSpPr txBox="1"/>
          <p:nvPr/>
        </p:nvSpPr>
        <p:spPr>
          <a:xfrm>
            <a:off x="747843" y="3572732"/>
            <a:ext cx="15231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998" b="1" spc="-50">
                <a:solidFill>
                  <a:srgbClr val="FFFEFB"/>
                </a:solidFill>
                <a:latin typeface="Arial"/>
                <a:cs typeface="Arial"/>
              </a:rPr>
              <a:t>EDIH</a:t>
            </a:r>
            <a:endParaRPr sz="3998">
              <a:solidFill>
                <a:srgbClr val="FFFEFB"/>
              </a:solidFill>
              <a:latin typeface="Arial"/>
              <a:cs typeface="Arial"/>
            </a:endParaRPr>
          </a:p>
        </p:txBody>
      </p:sp>
      <p:sp>
        <p:nvSpPr>
          <p:cNvPr id="120" name="Round Diagonal Corner of Rectangle 22">
            <a:extLst>
              <a:ext uri="{FF2B5EF4-FFF2-40B4-BE49-F238E27FC236}">
                <a16:creationId xmlns:a16="http://schemas.microsoft.com/office/drawing/2014/main" id="{00C7E32F-6CE9-698C-B415-8DECE1E6425A}"/>
              </a:ext>
            </a:extLst>
          </p:cNvPr>
          <p:cNvSpPr/>
          <p:nvPr/>
        </p:nvSpPr>
        <p:spPr>
          <a:xfrm>
            <a:off x="6085337" y="3091378"/>
            <a:ext cx="5052735" cy="163729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93" name="Round Diagonal Corner of Rectangle 8">
            <a:extLst>
              <a:ext uri="{FF2B5EF4-FFF2-40B4-BE49-F238E27FC236}">
                <a16:creationId xmlns:a16="http://schemas.microsoft.com/office/drawing/2014/main" id="{0F4F9754-ACD6-6474-E5A8-D3588CFA4739}"/>
              </a:ext>
            </a:extLst>
          </p:cNvPr>
          <p:cNvSpPr/>
          <p:nvPr/>
        </p:nvSpPr>
        <p:spPr>
          <a:xfrm flipH="1">
            <a:off x="1206326" y="5573824"/>
            <a:ext cx="4115211" cy="4146124"/>
          </a:xfrm>
          <a:prstGeom prst="round2DiagRect">
            <a:avLst/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E4C4069B-1193-0B01-E9A3-A71A26B2B57C}"/>
              </a:ext>
            </a:extLst>
          </p:cNvPr>
          <p:cNvSpPr txBox="1"/>
          <p:nvPr/>
        </p:nvSpPr>
        <p:spPr>
          <a:xfrm>
            <a:off x="1795655" y="5780461"/>
            <a:ext cx="3481249" cy="2765623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12692" marR="5077">
              <a:lnSpc>
                <a:spcPct val="107100"/>
              </a:lnSpc>
              <a:spcBef>
                <a:spcPts val="90"/>
              </a:spcBef>
              <a:spcAft>
                <a:spcPts val="1200"/>
              </a:spcAft>
            </a:pPr>
            <a:r>
              <a:rPr lang="en-US" sz="2798" b="1">
                <a:solidFill>
                  <a:srgbClr val="FFFEFB"/>
                </a:solidFill>
                <a:latin typeface="Arial"/>
                <a:cs typeface="Arial"/>
              </a:rPr>
              <a:t>CUSTOMER</a:t>
            </a: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Zelena</a:t>
            </a: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točka</a:t>
            </a: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trans </a:t>
            </a:r>
            <a:r>
              <a:rPr lang="en-GB" sz="240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z.o.o</a:t>
            </a: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err="1">
                <a:solidFill>
                  <a:schemeClr val="bg2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2400">
              <a:solidFill>
                <a:schemeClr val="bg2"/>
              </a:solidFill>
              <a:latin typeface="Arial"/>
              <a:cs typeface="Arial"/>
            </a:endParaRPr>
          </a:p>
          <a:p>
            <a:pPr marL="271300" marR="5077" indent="-258608">
              <a:lnSpc>
                <a:spcPct val="107100"/>
              </a:lnSpc>
              <a:spcBef>
                <a:spcPts val="9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Micro-sized enterprise with 1-9 employees.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9A496795-BBD8-8AD8-0132-68B9389A2973}"/>
              </a:ext>
            </a:extLst>
          </p:cNvPr>
          <p:cNvSpPr txBox="1"/>
          <p:nvPr/>
        </p:nvSpPr>
        <p:spPr>
          <a:xfrm>
            <a:off x="11883030" y="4124818"/>
            <a:ext cx="7079417" cy="1449006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12692" marR="5077" algn="just">
              <a:lnSpc>
                <a:spcPct val="120000"/>
              </a:lnSpc>
              <a:spcBef>
                <a:spcPts val="50"/>
              </a:spcBef>
              <a:spcAft>
                <a:spcPts val="600"/>
              </a:spcAft>
              <a:buClr>
                <a:srgbClr val="0064FF"/>
              </a:buClr>
            </a:pPr>
            <a:r>
              <a:rPr lang="en-GB" sz="1999" b="1">
                <a:solidFill>
                  <a:schemeClr val="accent2"/>
                </a:solidFill>
                <a:latin typeface="Arial"/>
                <a:cs typeface="Arial"/>
              </a:rPr>
              <a:t>Ensuring transparency, traceability, and trust 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in a complex short food supply chain involving over 70 local farmers and producers, while overcoming technological barriers and resistance to change.</a:t>
            </a:r>
          </a:p>
        </p:txBody>
      </p:sp>
      <p:sp>
        <p:nvSpPr>
          <p:cNvPr id="73" name="object 16">
            <a:extLst>
              <a:ext uri="{FF2B5EF4-FFF2-40B4-BE49-F238E27FC236}">
                <a16:creationId xmlns:a16="http://schemas.microsoft.com/office/drawing/2014/main" id="{25E50347-ACB6-D80C-EC28-B743A1F3657F}"/>
              </a:ext>
            </a:extLst>
          </p:cNvPr>
          <p:cNvSpPr txBox="1"/>
          <p:nvPr/>
        </p:nvSpPr>
        <p:spPr>
          <a:xfrm>
            <a:off x="7147277" y="3950556"/>
            <a:ext cx="4175470" cy="375612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12692" marR="5077">
              <a:lnSpc>
                <a:spcPct val="108200"/>
              </a:lnSpc>
              <a:spcBef>
                <a:spcPts val="50"/>
              </a:spcBef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Test before invest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F685D6-A53B-C54D-1CB3-E3D203DE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22" y="5476352"/>
            <a:ext cx="1379832" cy="1383141"/>
          </a:xfrm>
          <a:prstGeom prst="rect">
            <a:avLst/>
          </a:prstGeom>
        </p:spPr>
      </p:pic>
      <p:sp>
        <p:nvSpPr>
          <p:cNvPr id="99" name="Round Diagonal Corner of Rectangle 22">
            <a:extLst>
              <a:ext uri="{FF2B5EF4-FFF2-40B4-BE49-F238E27FC236}">
                <a16:creationId xmlns:a16="http://schemas.microsoft.com/office/drawing/2014/main" id="{8F534E9A-C1EB-6C0D-90FF-577BA1AA9700}"/>
              </a:ext>
            </a:extLst>
          </p:cNvPr>
          <p:cNvSpPr/>
          <p:nvPr/>
        </p:nvSpPr>
        <p:spPr>
          <a:xfrm>
            <a:off x="6066116" y="5400624"/>
            <a:ext cx="5052735" cy="1835350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013B2B6-CECC-475A-ED47-B5EA63E1B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86" y="5802016"/>
            <a:ext cx="1058937" cy="1058937"/>
          </a:xfrm>
          <a:prstGeom prst="rect">
            <a:avLst/>
          </a:prstGeom>
        </p:spPr>
      </p:pic>
      <p:sp>
        <p:nvSpPr>
          <p:cNvPr id="102" name="object 12">
            <a:extLst>
              <a:ext uri="{FF2B5EF4-FFF2-40B4-BE49-F238E27FC236}">
                <a16:creationId xmlns:a16="http://schemas.microsoft.com/office/drawing/2014/main" id="{5F4069FD-7167-D7FA-3730-39EDA5E20BEB}"/>
              </a:ext>
            </a:extLst>
          </p:cNvPr>
          <p:cNvSpPr txBox="1"/>
          <p:nvPr/>
        </p:nvSpPr>
        <p:spPr>
          <a:xfrm>
            <a:off x="7125052" y="6372678"/>
            <a:ext cx="3691728" cy="706535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Blockchain and distributed ledger technology (DLT)</a:t>
            </a:r>
          </a:p>
        </p:txBody>
      </p:sp>
      <p:sp>
        <p:nvSpPr>
          <p:cNvPr id="104" name="object 24">
            <a:extLst>
              <a:ext uri="{FF2B5EF4-FFF2-40B4-BE49-F238E27FC236}">
                <a16:creationId xmlns:a16="http://schemas.microsoft.com/office/drawing/2014/main" id="{617527E1-D1A2-F7DB-EA0A-EBD7C3DF0E0E}"/>
              </a:ext>
            </a:extLst>
          </p:cNvPr>
          <p:cNvSpPr txBox="1"/>
          <p:nvPr/>
        </p:nvSpPr>
        <p:spPr>
          <a:xfrm>
            <a:off x="7148034" y="5672966"/>
            <a:ext cx="3053046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rgbClr val="FFD000"/>
                </a:solidFill>
                <a:latin typeface="Arial"/>
                <a:cs typeface="Arial"/>
              </a:rPr>
              <a:t>Technologies</a:t>
            </a:r>
          </a:p>
        </p:txBody>
      </p:sp>
      <p:sp>
        <p:nvSpPr>
          <p:cNvPr id="108" name="object 24">
            <a:extLst>
              <a:ext uri="{FF2B5EF4-FFF2-40B4-BE49-F238E27FC236}">
                <a16:creationId xmlns:a16="http://schemas.microsoft.com/office/drawing/2014/main" id="{16D04336-BA18-BC76-042E-42B7B943F006}"/>
              </a:ext>
            </a:extLst>
          </p:cNvPr>
          <p:cNvSpPr txBox="1"/>
          <p:nvPr/>
        </p:nvSpPr>
        <p:spPr>
          <a:xfrm>
            <a:off x="12898957" y="3125026"/>
            <a:ext cx="344155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rgbClr val="FFFEFB"/>
                </a:solidFill>
                <a:latin typeface="Arial"/>
                <a:cs typeface="Arial"/>
              </a:rPr>
              <a:t>Challenges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075AD032-115D-F99C-D268-61BB9D103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715970" y="3051629"/>
            <a:ext cx="814574" cy="823240"/>
          </a:xfrm>
          <a:prstGeom prst="rect">
            <a:avLst/>
          </a:prstGeom>
        </p:spPr>
      </p:pic>
      <p:pic>
        <p:nvPicPr>
          <p:cNvPr id="122" name="Picture 121">
            <a:hlinkClick r:id="rId8"/>
            <a:extLst>
              <a:ext uri="{FF2B5EF4-FFF2-40B4-BE49-F238E27FC236}">
                <a16:creationId xmlns:a16="http://schemas.microsoft.com/office/drawing/2014/main" id="{AD16A3E3-79D5-E0B4-8AB6-84704006A61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5761485" y="3570334"/>
            <a:ext cx="1057806" cy="1057806"/>
          </a:xfrm>
          <a:prstGeom prst="rect">
            <a:avLst/>
          </a:prstGeom>
        </p:spPr>
      </p:pic>
      <p:grpSp>
        <p:nvGrpSpPr>
          <p:cNvPr id="123" name="object 38">
            <a:extLst>
              <a:ext uri="{FF2B5EF4-FFF2-40B4-BE49-F238E27FC236}">
                <a16:creationId xmlns:a16="http://schemas.microsoft.com/office/drawing/2014/main" id="{38B3C644-FF25-DD56-03D9-46DA8DF746E9}"/>
              </a:ext>
            </a:extLst>
          </p:cNvPr>
          <p:cNvGrpSpPr/>
          <p:nvPr/>
        </p:nvGrpSpPr>
        <p:grpSpPr>
          <a:xfrm>
            <a:off x="5903378" y="3773544"/>
            <a:ext cx="768581" cy="710664"/>
            <a:chOff x="10617394" y="1651467"/>
            <a:chExt cx="938530" cy="862330"/>
          </a:xfrm>
        </p:grpSpPr>
        <p:sp>
          <p:nvSpPr>
            <p:cNvPr id="124" name="object 39">
              <a:extLst>
                <a:ext uri="{FF2B5EF4-FFF2-40B4-BE49-F238E27FC236}">
                  <a16:creationId xmlns:a16="http://schemas.microsoft.com/office/drawing/2014/main" id="{A51C0F91-F1FB-A4EB-7BA0-D5074A19C239}"/>
                </a:ext>
              </a:extLst>
            </p:cNvPr>
            <p:cNvSpPr/>
            <p:nvPr/>
          </p:nvSpPr>
          <p:spPr>
            <a:xfrm>
              <a:off x="10617394" y="1651467"/>
              <a:ext cx="938530" cy="862330"/>
            </a:xfrm>
            <a:custGeom>
              <a:avLst/>
              <a:gdLst/>
              <a:ahLst/>
              <a:cxnLst/>
              <a:rect l="l" t="t" r="r" b="b"/>
              <a:pathLst>
                <a:path w="938529" h="862330">
                  <a:moveTo>
                    <a:pt x="652551" y="806891"/>
                  </a:moveTo>
                  <a:lnTo>
                    <a:pt x="285940" y="806891"/>
                  </a:lnTo>
                  <a:lnTo>
                    <a:pt x="275237" y="809052"/>
                  </a:lnTo>
                  <a:lnTo>
                    <a:pt x="266499" y="814945"/>
                  </a:lnTo>
                  <a:lnTo>
                    <a:pt x="260609" y="823687"/>
                  </a:lnTo>
                  <a:lnTo>
                    <a:pt x="258450" y="834395"/>
                  </a:lnTo>
                  <a:lnTo>
                    <a:pt x="260609" y="845102"/>
                  </a:lnTo>
                  <a:lnTo>
                    <a:pt x="266499" y="853844"/>
                  </a:lnTo>
                  <a:lnTo>
                    <a:pt x="275237" y="859737"/>
                  </a:lnTo>
                  <a:lnTo>
                    <a:pt x="285940" y="861898"/>
                  </a:lnTo>
                  <a:lnTo>
                    <a:pt x="652551" y="861898"/>
                  </a:lnTo>
                  <a:lnTo>
                    <a:pt x="663254" y="859737"/>
                  </a:lnTo>
                  <a:lnTo>
                    <a:pt x="671992" y="853844"/>
                  </a:lnTo>
                  <a:lnTo>
                    <a:pt x="677882" y="845102"/>
                  </a:lnTo>
                  <a:lnTo>
                    <a:pt x="680041" y="834395"/>
                  </a:lnTo>
                  <a:lnTo>
                    <a:pt x="677882" y="823687"/>
                  </a:lnTo>
                  <a:lnTo>
                    <a:pt x="671992" y="814945"/>
                  </a:lnTo>
                  <a:lnTo>
                    <a:pt x="663254" y="809052"/>
                  </a:lnTo>
                  <a:lnTo>
                    <a:pt x="652551" y="806891"/>
                  </a:lnTo>
                  <a:close/>
                </a:path>
                <a:path w="938529" h="862330">
                  <a:moveTo>
                    <a:pt x="399075" y="715190"/>
                  </a:moveTo>
                  <a:lnTo>
                    <a:pt x="342384" y="715190"/>
                  </a:lnTo>
                  <a:lnTo>
                    <a:pt x="319469" y="806891"/>
                  </a:lnTo>
                  <a:lnTo>
                    <a:pt x="376160" y="806891"/>
                  </a:lnTo>
                  <a:lnTo>
                    <a:pt x="399075" y="715190"/>
                  </a:lnTo>
                  <a:close/>
                </a:path>
                <a:path w="938529" h="862330">
                  <a:moveTo>
                    <a:pt x="596126" y="715190"/>
                  </a:moveTo>
                  <a:lnTo>
                    <a:pt x="539435" y="715190"/>
                  </a:lnTo>
                  <a:lnTo>
                    <a:pt x="562350" y="806891"/>
                  </a:lnTo>
                  <a:lnTo>
                    <a:pt x="619023" y="806891"/>
                  </a:lnTo>
                  <a:lnTo>
                    <a:pt x="596126" y="715190"/>
                  </a:lnTo>
                  <a:close/>
                </a:path>
                <a:path w="938529" h="862330">
                  <a:moveTo>
                    <a:pt x="856019" y="0"/>
                  </a:moveTo>
                  <a:lnTo>
                    <a:pt x="82473" y="0"/>
                  </a:lnTo>
                  <a:lnTo>
                    <a:pt x="50404" y="6495"/>
                  </a:lnTo>
                  <a:lnTo>
                    <a:pt x="24185" y="24197"/>
                  </a:lnTo>
                  <a:lnTo>
                    <a:pt x="6492" y="50433"/>
                  </a:lnTo>
                  <a:lnTo>
                    <a:pt x="0" y="82527"/>
                  </a:lnTo>
                  <a:lnTo>
                    <a:pt x="0" y="632661"/>
                  </a:lnTo>
                  <a:lnTo>
                    <a:pt x="6492" y="664756"/>
                  </a:lnTo>
                  <a:lnTo>
                    <a:pt x="24185" y="690992"/>
                  </a:lnTo>
                  <a:lnTo>
                    <a:pt x="50404" y="708695"/>
                  </a:lnTo>
                  <a:lnTo>
                    <a:pt x="82473" y="715190"/>
                  </a:lnTo>
                  <a:lnTo>
                    <a:pt x="856019" y="715190"/>
                  </a:lnTo>
                  <a:lnTo>
                    <a:pt x="888099" y="708695"/>
                  </a:lnTo>
                  <a:lnTo>
                    <a:pt x="914323" y="690992"/>
                  </a:lnTo>
                  <a:lnTo>
                    <a:pt x="932018" y="664756"/>
                  </a:lnTo>
                  <a:lnTo>
                    <a:pt x="932943" y="660184"/>
                  </a:lnTo>
                  <a:lnTo>
                    <a:pt x="82473" y="660184"/>
                  </a:lnTo>
                  <a:lnTo>
                    <a:pt x="71786" y="658017"/>
                  </a:lnTo>
                  <a:lnTo>
                    <a:pt x="63046" y="652114"/>
                  </a:lnTo>
                  <a:lnTo>
                    <a:pt x="57147" y="643364"/>
                  </a:lnTo>
                  <a:lnTo>
                    <a:pt x="54982" y="632661"/>
                  </a:lnTo>
                  <a:lnTo>
                    <a:pt x="54982" y="568482"/>
                  </a:lnTo>
                  <a:lnTo>
                    <a:pt x="938510" y="568482"/>
                  </a:lnTo>
                  <a:lnTo>
                    <a:pt x="938510" y="513476"/>
                  </a:lnTo>
                  <a:lnTo>
                    <a:pt x="54982" y="513476"/>
                  </a:lnTo>
                  <a:lnTo>
                    <a:pt x="54982" y="82527"/>
                  </a:lnTo>
                  <a:lnTo>
                    <a:pt x="57147" y="71824"/>
                  </a:lnTo>
                  <a:lnTo>
                    <a:pt x="63046" y="63075"/>
                  </a:lnTo>
                  <a:lnTo>
                    <a:pt x="71786" y="57171"/>
                  </a:lnTo>
                  <a:lnTo>
                    <a:pt x="82473" y="55004"/>
                  </a:lnTo>
                  <a:lnTo>
                    <a:pt x="932943" y="55004"/>
                  </a:lnTo>
                  <a:lnTo>
                    <a:pt x="932018" y="50433"/>
                  </a:lnTo>
                  <a:lnTo>
                    <a:pt x="914323" y="24197"/>
                  </a:lnTo>
                  <a:lnTo>
                    <a:pt x="888099" y="6495"/>
                  </a:lnTo>
                  <a:lnTo>
                    <a:pt x="856019" y="0"/>
                  </a:lnTo>
                  <a:close/>
                </a:path>
                <a:path w="938529" h="862330">
                  <a:moveTo>
                    <a:pt x="938510" y="568482"/>
                  </a:moveTo>
                  <a:lnTo>
                    <a:pt x="883509" y="568482"/>
                  </a:lnTo>
                  <a:lnTo>
                    <a:pt x="883509" y="632661"/>
                  </a:lnTo>
                  <a:lnTo>
                    <a:pt x="881347" y="643364"/>
                  </a:lnTo>
                  <a:lnTo>
                    <a:pt x="875452" y="652114"/>
                  </a:lnTo>
                  <a:lnTo>
                    <a:pt x="866714" y="658017"/>
                  </a:lnTo>
                  <a:lnTo>
                    <a:pt x="856019" y="660184"/>
                  </a:lnTo>
                  <a:lnTo>
                    <a:pt x="932943" y="660184"/>
                  </a:lnTo>
                  <a:lnTo>
                    <a:pt x="938510" y="632661"/>
                  </a:lnTo>
                  <a:lnTo>
                    <a:pt x="938510" y="568482"/>
                  </a:lnTo>
                  <a:close/>
                </a:path>
                <a:path w="938529" h="862330">
                  <a:moveTo>
                    <a:pt x="932943" y="55004"/>
                  </a:moveTo>
                  <a:lnTo>
                    <a:pt x="856019" y="55004"/>
                  </a:lnTo>
                  <a:lnTo>
                    <a:pt x="866714" y="57171"/>
                  </a:lnTo>
                  <a:lnTo>
                    <a:pt x="875452" y="63075"/>
                  </a:lnTo>
                  <a:lnTo>
                    <a:pt x="881347" y="71824"/>
                  </a:lnTo>
                  <a:lnTo>
                    <a:pt x="883509" y="82527"/>
                  </a:lnTo>
                  <a:lnTo>
                    <a:pt x="883509" y="513476"/>
                  </a:lnTo>
                  <a:lnTo>
                    <a:pt x="938510" y="513476"/>
                  </a:lnTo>
                  <a:lnTo>
                    <a:pt x="938510" y="82527"/>
                  </a:lnTo>
                  <a:lnTo>
                    <a:pt x="932943" y="550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pic>
          <p:nvPicPr>
            <p:cNvPr id="125" name="object 40">
              <a:extLst>
                <a:ext uri="{FF2B5EF4-FFF2-40B4-BE49-F238E27FC236}">
                  <a16:creationId xmlns:a16="http://schemas.microsoft.com/office/drawing/2014/main" id="{E12B4E43-B85E-276C-A504-22A7404AD12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4898" y="1817072"/>
              <a:ext cx="285516" cy="285649"/>
            </a:xfrm>
            <a:prstGeom prst="rect">
              <a:avLst/>
            </a:prstGeom>
          </p:spPr>
        </p:pic>
      </p:grpSp>
      <p:sp>
        <p:nvSpPr>
          <p:cNvPr id="127" name="object 24">
            <a:extLst>
              <a:ext uri="{FF2B5EF4-FFF2-40B4-BE49-F238E27FC236}">
                <a16:creationId xmlns:a16="http://schemas.microsoft.com/office/drawing/2014/main" id="{A017DC5A-BD64-E651-B91F-99887285ED5A}"/>
              </a:ext>
            </a:extLst>
          </p:cNvPr>
          <p:cNvSpPr txBox="1"/>
          <p:nvPr/>
        </p:nvSpPr>
        <p:spPr>
          <a:xfrm>
            <a:off x="7147277" y="3118776"/>
            <a:ext cx="3183642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rgbClr val="8A4F50"/>
                </a:solidFill>
                <a:latin typeface="Arial"/>
                <a:cs typeface="Arial"/>
              </a:rPr>
              <a:t>Service type</a:t>
            </a:r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223AC19-21BA-BA94-7684-69DEBCF62772}"/>
              </a:ext>
            </a:extLst>
          </p:cNvPr>
          <p:cNvSpPr/>
          <p:nvPr/>
        </p:nvSpPr>
        <p:spPr>
          <a:xfrm>
            <a:off x="5942266" y="8481472"/>
            <a:ext cx="715281" cy="656841"/>
          </a:xfrm>
          <a:custGeom>
            <a:avLst/>
            <a:gdLst/>
            <a:ahLst/>
            <a:cxnLst/>
            <a:rect l="l" t="t" r="r" b="b"/>
            <a:pathLst>
              <a:path w="909319" h="835025">
                <a:moveTo>
                  <a:pt x="631941" y="781406"/>
                </a:moveTo>
                <a:lnTo>
                  <a:pt x="276909" y="781406"/>
                </a:lnTo>
                <a:lnTo>
                  <a:pt x="266544" y="783499"/>
                </a:lnTo>
                <a:lnTo>
                  <a:pt x="258082" y="789206"/>
                </a:lnTo>
                <a:lnTo>
                  <a:pt x="252378" y="797672"/>
                </a:lnTo>
                <a:lnTo>
                  <a:pt x="250286" y="808041"/>
                </a:lnTo>
                <a:lnTo>
                  <a:pt x="252378" y="818411"/>
                </a:lnTo>
                <a:lnTo>
                  <a:pt x="258082" y="826876"/>
                </a:lnTo>
                <a:lnTo>
                  <a:pt x="266544" y="832583"/>
                </a:lnTo>
                <a:lnTo>
                  <a:pt x="276909" y="834675"/>
                </a:lnTo>
                <a:lnTo>
                  <a:pt x="631941" y="834675"/>
                </a:lnTo>
                <a:lnTo>
                  <a:pt x="642305" y="832583"/>
                </a:lnTo>
                <a:lnTo>
                  <a:pt x="650767" y="826876"/>
                </a:lnTo>
                <a:lnTo>
                  <a:pt x="656471" y="818411"/>
                </a:lnTo>
                <a:lnTo>
                  <a:pt x="658563" y="808041"/>
                </a:lnTo>
                <a:lnTo>
                  <a:pt x="656471" y="797672"/>
                </a:lnTo>
                <a:lnTo>
                  <a:pt x="650767" y="789206"/>
                </a:lnTo>
                <a:lnTo>
                  <a:pt x="642305" y="783499"/>
                </a:lnTo>
                <a:lnTo>
                  <a:pt x="631941" y="781406"/>
                </a:lnTo>
                <a:close/>
              </a:path>
              <a:path w="909319" h="835025">
                <a:moveTo>
                  <a:pt x="386471" y="692602"/>
                </a:moveTo>
                <a:lnTo>
                  <a:pt x="331570" y="692602"/>
                </a:lnTo>
                <a:lnTo>
                  <a:pt x="309379" y="781406"/>
                </a:lnTo>
                <a:lnTo>
                  <a:pt x="364279" y="781406"/>
                </a:lnTo>
                <a:lnTo>
                  <a:pt x="386471" y="692602"/>
                </a:lnTo>
                <a:close/>
              </a:path>
              <a:path w="909319" h="835025">
                <a:moveTo>
                  <a:pt x="577298" y="692602"/>
                </a:moveTo>
                <a:lnTo>
                  <a:pt x="522397" y="692602"/>
                </a:lnTo>
                <a:lnTo>
                  <a:pt x="544589" y="781406"/>
                </a:lnTo>
                <a:lnTo>
                  <a:pt x="599471" y="781406"/>
                </a:lnTo>
                <a:lnTo>
                  <a:pt x="577298" y="692602"/>
                </a:lnTo>
                <a:close/>
              </a:path>
              <a:path w="909319" h="835025">
                <a:moveTo>
                  <a:pt x="828981" y="0"/>
                </a:moveTo>
                <a:lnTo>
                  <a:pt x="79868" y="0"/>
                </a:lnTo>
                <a:lnTo>
                  <a:pt x="48811" y="6290"/>
                </a:lnTo>
                <a:lnTo>
                  <a:pt x="23421" y="23433"/>
                </a:lnTo>
                <a:lnTo>
                  <a:pt x="6287" y="48840"/>
                </a:lnTo>
                <a:lnTo>
                  <a:pt x="0" y="79921"/>
                </a:lnTo>
                <a:lnTo>
                  <a:pt x="0" y="612681"/>
                </a:lnTo>
                <a:lnTo>
                  <a:pt x="6287" y="643761"/>
                </a:lnTo>
                <a:lnTo>
                  <a:pt x="23421" y="669168"/>
                </a:lnTo>
                <a:lnTo>
                  <a:pt x="48811" y="686312"/>
                </a:lnTo>
                <a:lnTo>
                  <a:pt x="79868" y="692602"/>
                </a:lnTo>
                <a:lnTo>
                  <a:pt x="828981" y="692602"/>
                </a:lnTo>
                <a:lnTo>
                  <a:pt x="860048" y="686312"/>
                </a:lnTo>
                <a:lnTo>
                  <a:pt x="885444" y="669168"/>
                </a:lnTo>
                <a:lnTo>
                  <a:pt x="902581" y="643761"/>
                </a:lnTo>
                <a:lnTo>
                  <a:pt x="903477" y="639333"/>
                </a:lnTo>
                <a:lnTo>
                  <a:pt x="79868" y="639333"/>
                </a:lnTo>
                <a:lnTo>
                  <a:pt x="69518" y="637235"/>
                </a:lnTo>
                <a:lnTo>
                  <a:pt x="61054" y="631518"/>
                </a:lnTo>
                <a:lnTo>
                  <a:pt x="55342" y="623045"/>
                </a:lnTo>
                <a:lnTo>
                  <a:pt x="53245" y="612681"/>
                </a:lnTo>
                <a:lnTo>
                  <a:pt x="53245" y="550528"/>
                </a:lnTo>
                <a:lnTo>
                  <a:pt x="908868" y="550528"/>
                </a:lnTo>
                <a:lnTo>
                  <a:pt x="908868" y="497259"/>
                </a:lnTo>
                <a:lnTo>
                  <a:pt x="53245" y="497259"/>
                </a:lnTo>
                <a:lnTo>
                  <a:pt x="53245" y="79921"/>
                </a:lnTo>
                <a:lnTo>
                  <a:pt x="55342" y="69556"/>
                </a:lnTo>
                <a:lnTo>
                  <a:pt x="61054" y="61083"/>
                </a:lnTo>
                <a:lnTo>
                  <a:pt x="69518" y="55366"/>
                </a:lnTo>
                <a:lnTo>
                  <a:pt x="79868" y="53268"/>
                </a:lnTo>
                <a:lnTo>
                  <a:pt x="903477" y="53268"/>
                </a:lnTo>
                <a:lnTo>
                  <a:pt x="902581" y="48840"/>
                </a:lnTo>
                <a:lnTo>
                  <a:pt x="885444" y="23433"/>
                </a:lnTo>
                <a:lnTo>
                  <a:pt x="860048" y="6290"/>
                </a:lnTo>
                <a:lnTo>
                  <a:pt x="828981" y="0"/>
                </a:lnTo>
                <a:close/>
              </a:path>
              <a:path w="909319" h="835025">
                <a:moveTo>
                  <a:pt x="908868" y="550528"/>
                </a:moveTo>
                <a:lnTo>
                  <a:pt x="855604" y="550528"/>
                </a:lnTo>
                <a:lnTo>
                  <a:pt x="855604" y="612681"/>
                </a:lnTo>
                <a:lnTo>
                  <a:pt x="853510" y="623045"/>
                </a:lnTo>
                <a:lnTo>
                  <a:pt x="847802" y="631518"/>
                </a:lnTo>
                <a:lnTo>
                  <a:pt x="839339" y="637235"/>
                </a:lnTo>
                <a:lnTo>
                  <a:pt x="828981" y="639333"/>
                </a:lnTo>
                <a:lnTo>
                  <a:pt x="903477" y="639333"/>
                </a:lnTo>
                <a:lnTo>
                  <a:pt x="908868" y="612681"/>
                </a:lnTo>
                <a:lnTo>
                  <a:pt x="908868" y="550528"/>
                </a:lnTo>
                <a:close/>
              </a:path>
              <a:path w="909319" h="835025">
                <a:moveTo>
                  <a:pt x="338361" y="337766"/>
                </a:moveTo>
                <a:lnTo>
                  <a:pt x="237858" y="337766"/>
                </a:lnTo>
                <a:lnTo>
                  <a:pt x="303550" y="378820"/>
                </a:lnTo>
                <a:lnTo>
                  <a:pt x="303550" y="497259"/>
                </a:lnTo>
                <a:lnTo>
                  <a:pt x="356796" y="497259"/>
                </a:lnTo>
                <a:lnTo>
                  <a:pt x="356796" y="364069"/>
                </a:lnTo>
                <a:lnTo>
                  <a:pt x="355936" y="357342"/>
                </a:lnTo>
                <a:lnTo>
                  <a:pt x="353459" y="351145"/>
                </a:lnTo>
                <a:lnTo>
                  <a:pt x="349520" y="345758"/>
                </a:lnTo>
                <a:lnTo>
                  <a:pt x="344275" y="341463"/>
                </a:lnTo>
                <a:lnTo>
                  <a:pt x="338361" y="337766"/>
                </a:lnTo>
                <a:close/>
              </a:path>
              <a:path w="909319" h="835025">
                <a:moveTo>
                  <a:pt x="454425" y="142073"/>
                </a:moveTo>
                <a:lnTo>
                  <a:pt x="423366" y="148363"/>
                </a:lnTo>
                <a:lnTo>
                  <a:pt x="397969" y="165507"/>
                </a:lnTo>
                <a:lnTo>
                  <a:pt x="380828" y="190914"/>
                </a:lnTo>
                <a:lnTo>
                  <a:pt x="374538" y="221996"/>
                </a:lnTo>
                <a:lnTo>
                  <a:pt x="378501" y="246868"/>
                </a:lnTo>
                <a:lnTo>
                  <a:pt x="389546" y="268554"/>
                </a:lnTo>
                <a:lnTo>
                  <a:pt x="406402" y="285792"/>
                </a:lnTo>
                <a:lnTo>
                  <a:pt x="427802" y="297318"/>
                </a:lnTo>
                <a:lnTo>
                  <a:pt x="427802" y="497259"/>
                </a:lnTo>
                <a:lnTo>
                  <a:pt x="481047" y="497259"/>
                </a:lnTo>
                <a:lnTo>
                  <a:pt x="481047" y="297318"/>
                </a:lnTo>
                <a:lnTo>
                  <a:pt x="502447" y="285792"/>
                </a:lnTo>
                <a:lnTo>
                  <a:pt x="519304" y="268554"/>
                </a:lnTo>
                <a:lnTo>
                  <a:pt x="529451" y="248629"/>
                </a:lnTo>
                <a:lnTo>
                  <a:pt x="454425" y="248629"/>
                </a:lnTo>
                <a:lnTo>
                  <a:pt x="444075" y="246531"/>
                </a:lnTo>
                <a:lnTo>
                  <a:pt x="435612" y="240816"/>
                </a:lnTo>
                <a:lnTo>
                  <a:pt x="429899" y="232349"/>
                </a:lnTo>
                <a:lnTo>
                  <a:pt x="427802" y="221996"/>
                </a:lnTo>
                <a:lnTo>
                  <a:pt x="429899" y="211630"/>
                </a:lnTo>
                <a:lnTo>
                  <a:pt x="435612" y="203157"/>
                </a:lnTo>
                <a:lnTo>
                  <a:pt x="444075" y="197440"/>
                </a:lnTo>
                <a:lnTo>
                  <a:pt x="454425" y="195342"/>
                </a:lnTo>
                <a:lnTo>
                  <a:pt x="528919" y="195342"/>
                </a:lnTo>
                <a:lnTo>
                  <a:pt x="528024" y="190914"/>
                </a:lnTo>
                <a:lnTo>
                  <a:pt x="510888" y="165507"/>
                </a:lnTo>
                <a:lnTo>
                  <a:pt x="485492" y="148363"/>
                </a:lnTo>
                <a:lnTo>
                  <a:pt x="454425" y="142073"/>
                </a:lnTo>
                <a:close/>
              </a:path>
              <a:path w="909319" h="835025">
                <a:moveTo>
                  <a:pt x="720707" y="195342"/>
                </a:moveTo>
                <a:lnTo>
                  <a:pt x="689641" y="201632"/>
                </a:lnTo>
                <a:lnTo>
                  <a:pt x="664244" y="218776"/>
                </a:lnTo>
                <a:lnTo>
                  <a:pt x="647108" y="244183"/>
                </a:lnTo>
                <a:lnTo>
                  <a:pt x="640821" y="275263"/>
                </a:lnTo>
                <a:lnTo>
                  <a:pt x="640821" y="281223"/>
                </a:lnTo>
                <a:lnTo>
                  <a:pt x="641501" y="287017"/>
                </a:lnTo>
                <a:lnTo>
                  <a:pt x="642733" y="292591"/>
                </a:lnTo>
                <a:lnTo>
                  <a:pt x="564575" y="341463"/>
                </a:lnTo>
                <a:lnTo>
                  <a:pt x="559337" y="345758"/>
                </a:lnTo>
                <a:lnTo>
                  <a:pt x="555398" y="351145"/>
                </a:lnTo>
                <a:lnTo>
                  <a:pt x="552917" y="357342"/>
                </a:lnTo>
                <a:lnTo>
                  <a:pt x="552054" y="364069"/>
                </a:lnTo>
                <a:lnTo>
                  <a:pt x="552054" y="497259"/>
                </a:lnTo>
                <a:lnTo>
                  <a:pt x="605318" y="497259"/>
                </a:lnTo>
                <a:lnTo>
                  <a:pt x="605318" y="378820"/>
                </a:lnTo>
                <a:lnTo>
                  <a:pt x="670992" y="337747"/>
                </a:lnTo>
                <a:lnTo>
                  <a:pt x="768273" y="337747"/>
                </a:lnTo>
                <a:lnTo>
                  <a:pt x="777154" y="331750"/>
                </a:lnTo>
                <a:lnTo>
                  <a:pt x="794288" y="306343"/>
                </a:lnTo>
                <a:lnTo>
                  <a:pt x="795188" y="301898"/>
                </a:lnTo>
                <a:lnTo>
                  <a:pt x="720707" y="301898"/>
                </a:lnTo>
                <a:lnTo>
                  <a:pt x="710347" y="299803"/>
                </a:lnTo>
                <a:lnTo>
                  <a:pt x="701878" y="294091"/>
                </a:lnTo>
                <a:lnTo>
                  <a:pt x="696164" y="285625"/>
                </a:lnTo>
                <a:lnTo>
                  <a:pt x="694067" y="275263"/>
                </a:lnTo>
                <a:lnTo>
                  <a:pt x="696164" y="264909"/>
                </a:lnTo>
                <a:lnTo>
                  <a:pt x="701878" y="256442"/>
                </a:lnTo>
                <a:lnTo>
                  <a:pt x="710347" y="250726"/>
                </a:lnTo>
                <a:lnTo>
                  <a:pt x="720707" y="248629"/>
                </a:lnTo>
                <a:lnTo>
                  <a:pt x="795188" y="248629"/>
                </a:lnTo>
                <a:lnTo>
                  <a:pt x="794288" y="244183"/>
                </a:lnTo>
                <a:lnTo>
                  <a:pt x="777154" y="218776"/>
                </a:lnTo>
                <a:lnTo>
                  <a:pt x="751764" y="201632"/>
                </a:lnTo>
                <a:lnTo>
                  <a:pt x="720707" y="195342"/>
                </a:lnTo>
                <a:close/>
              </a:path>
              <a:path w="909319" h="835025">
                <a:moveTo>
                  <a:pt x="903477" y="53268"/>
                </a:moveTo>
                <a:lnTo>
                  <a:pt x="828981" y="53268"/>
                </a:lnTo>
                <a:lnTo>
                  <a:pt x="839339" y="55366"/>
                </a:lnTo>
                <a:lnTo>
                  <a:pt x="847802" y="61083"/>
                </a:lnTo>
                <a:lnTo>
                  <a:pt x="853510" y="69556"/>
                </a:lnTo>
                <a:lnTo>
                  <a:pt x="855604" y="79921"/>
                </a:lnTo>
                <a:lnTo>
                  <a:pt x="855604" y="497259"/>
                </a:lnTo>
                <a:lnTo>
                  <a:pt x="908868" y="497259"/>
                </a:lnTo>
                <a:lnTo>
                  <a:pt x="908868" y="79921"/>
                </a:lnTo>
                <a:lnTo>
                  <a:pt x="903477" y="53268"/>
                </a:lnTo>
                <a:close/>
              </a:path>
              <a:path w="909319" h="835025">
                <a:moveTo>
                  <a:pt x="188161" y="195342"/>
                </a:moveTo>
                <a:lnTo>
                  <a:pt x="157094" y="201632"/>
                </a:lnTo>
                <a:lnTo>
                  <a:pt x="131698" y="218776"/>
                </a:lnTo>
                <a:lnTo>
                  <a:pt x="114561" y="244183"/>
                </a:lnTo>
                <a:lnTo>
                  <a:pt x="108274" y="275263"/>
                </a:lnTo>
                <a:lnTo>
                  <a:pt x="114561" y="306343"/>
                </a:lnTo>
                <a:lnTo>
                  <a:pt x="131698" y="331750"/>
                </a:lnTo>
                <a:lnTo>
                  <a:pt x="157094" y="348894"/>
                </a:lnTo>
                <a:lnTo>
                  <a:pt x="188161" y="355184"/>
                </a:lnTo>
                <a:lnTo>
                  <a:pt x="201928" y="353994"/>
                </a:lnTo>
                <a:lnTo>
                  <a:pt x="214938" y="350556"/>
                </a:lnTo>
                <a:lnTo>
                  <a:pt x="226989" y="345073"/>
                </a:lnTo>
                <a:lnTo>
                  <a:pt x="237858" y="337766"/>
                </a:lnTo>
                <a:lnTo>
                  <a:pt x="338361" y="337766"/>
                </a:lnTo>
                <a:lnTo>
                  <a:pt x="280977" y="301898"/>
                </a:lnTo>
                <a:lnTo>
                  <a:pt x="188161" y="301898"/>
                </a:lnTo>
                <a:lnTo>
                  <a:pt x="177803" y="299803"/>
                </a:lnTo>
                <a:lnTo>
                  <a:pt x="169340" y="294091"/>
                </a:lnTo>
                <a:lnTo>
                  <a:pt x="163632" y="285625"/>
                </a:lnTo>
                <a:lnTo>
                  <a:pt x="161538" y="275263"/>
                </a:lnTo>
                <a:lnTo>
                  <a:pt x="163632" y="264909"/>
                </a:lnTo>
                <a:lnTo>
                  <a:pt x="169340" y="256442"/>
                </a:lnTo>
                <a:lnTo>
                  <a:pt x="177803" y="250726"/>
                </a:lnTo>
                <a:lnTo>
                  <a:pt x="188161" y="248629"/>
                </a:lnTo>
                <a:lnTo>
                  <a:pt x="262659" y="248629"/>
                </a:lnTo>
                <a:lnTo>
                  <a:pt x="261760" y="244183"/>
                </a:lnTo>
                <a:lnTo>
                  <a:pt x="244624" y="218776"/>
                </a:lnTo>
                <a:lnTo>
                  <a:pt x="219228" y="201632"/>
                </a:lnTo>
                <a:lnTo>
                  <a:pt x="188161" y="195342"/>
                </a:lnTo>
                <a:close/>
              </a:path>
              <a:path w="909319" h="835025">
                <a:moveTo>
                  <a:pt x="768273" y="337747"/>
                </a:moveTo>
                <a:lnTo>
                  <a:pt x="670992" y="337747"/>
                </a:lnTo>
                <a:lnTo>
                  <a:pt x="681898" y="345082"/>
                </a:lnTo>
                <a:lnTo>
                  <a:pt x="693935" y="350559"/>
                </a:lnTo>
                <a:lnTo>
                  <a:pt x="706936" y="353994"/>
                </a:lnTo>
                <a:lnTo>
                  <a:pt x="720707" y="355184"/>
                </a:lnTo>
                <a:lnTo>
                  <a:pt x="751764" y="348894"/>
                </a:lnTo>
                <a:lnTo>
                  <a:pt x="768273" y="337747"/>
                </a:lnTo>
                <a:close/>
              </a:path>
              <a:path w="909319" h="835025">
                <a:moveTo>
                  <a:pt x="262659" y="248629"/>
                </a:moveTo>
                <a:lnTo>
                  <a:pt x="188161" y="248629"/>
                </a:lnTo>
                <a:lnTo>
                  <a:pt x="198510" y="250726"/>
                </a:lnTo>
                <a:lnTo>
                  <a:pt x="206974" y="256442"/>
                </a:lnTo>
                <a:lnTo>
                  <a:pt x="212687" y="264909"/>
                </a:lnTo>
                <a:lnTo>
                  <a:pt x="214783" y="275263"/>
                </a:lnTo>
                <a:lnTo>
                  <a:pt x="212687" y="285625"/>
                </a:lnTo>
                <a:lnTo>
                  <a:pt x="206974" y="294091"/>
                </a:lnTo>
                <a:lnTo>
                  <a:pt x="198510" y="299803"/>
                </a:lnTo>
                <a:lnTo>
                  <a:pt x="188161" y="301898"/>
                </a:lnTo>
                <a:lnTo>
                  <a:pt x="280977" y="301898"/>
                </a:lnTo>
                <a:lnTo>
                  <a:pt x="266117" y="292609"/>
                </a:lnTo>
                <a:lnTo>
                  <a:pt x="267367" y="287017"/>
                </a:lnTo>
                <a:lnTo>
                  <a:pt x="268047" y="281223"/>
                </a:lnTo>
                <a:lnTo>
                  <a:pt x="268047" y="275263"/>
                </a:lnTo>
                <a:lnTo>
                  <a:pt x="262659" y="248629"/>
                </a:lnTo>
                <a:close/>
              </a:path>
              <a:path w="909319" h="835025">
                <a:moveTo>
                  <a:pt x="795188" y="248629"/>
                </a:moveTo>
                <a:lnTo>
                  <a:pt x="720707" y="248629"/>
                </a:lnTo>
                <a:lnTo>
                  <a:pt x="731057" y="250726"/>
                </a:lnTo>
                <a:lnTo>
                  <a:pt x="739521" y="256442"/>
                </a:lnTo>
                <a:lnTo>
                  <a:pt x="745234" y="264909"/>
                </a:lnTo>
                <a:lnTo>
                  <a:pt x="747330" y="275263"/>
                </a:lnTo>
                <a:lnTo>
                  <a:pt x="745234" y="285625"/>
                </a:lnTo>
                <a:lnTo>
                  <a:pt x="739521" y="294091"/>
                </a:lnTo>
                <a:lnTo>
                  <a:pt x="731057" y="299803"/>
                </a:lnTo>
                <a:lnTo>
                  <a:pt x="720707" y="301898"/>
                </a:lnTo>
                <a:lnTo>
                  <a:pt x="795188" y="301898"/>
                </a:lnTo>
                <a:lnTo>
                  <a:pt x="800575" y="275263"/>
                </a:lnTo>
                <a:lnTo>
                  <a:pt x="795188" y="248629"/>
                </a:lnTo>
                <a:close/>
              </a:path>
              <a:path w="909319" h="835025">
                <a:moveTo>
                  <a:pt x="528919" y="195342"/>
                </a:moveTo>
                <a:lnTo>
                  <a:pt x="454425" y="195342"/>
                </a:lnTo>
                <a:lnTo>
                  <a:pt x="464782" y="197440"/>
                </a:lnTo>
                <a:lnTo>
                  <a:pt x="473245" y="203157"/>
                </a:lnTo>
                <a:lnTo>
                  <a:pt x="478953" y="211630"/>
                </a:lnTo>
                <a:lnTo>
                  <a:pt x="481047" y="221996"/>
                </a:lnTo>
                <a:lnTo>
                  <a:pt x="478953" y="232349"/>
                </a:lnTo>
                <a:lnTo>
                  <a:pt x="473245" y="240816"/>
                </a:lnTo>
                <a:lnTo>
                  <a:pt x="464782" y="246531"/>
                </a:lnTo>
                <a:lnTo>
                  <a:pt x="454425" y="248629"/>
                </a:lnTo>
                <a:lnTo>
                  <a:pt x="529451" y="248629"/>
                </a:lnTo>
                <a:lnTo>
                  <a:pt x="530348" y="246868"/>
                </a:lnTo>
                <a:lnTo>
                  <a:pt x="534311" y="221996"/>
                </a:lnTo>
                <a:lnTo>
                  <a:pt x="528919" y="195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DEC8F06-6DFE-5C83-8E4E-5DB1C191FE5B}"/>
              </a:ext>
            </a:extLst>
          </p:cNvPr>
          <p:cNvSpPr txBox="1"/>
          <p:nvPr/>
        </p:nvSpPr>
        <p:spPr>
          <a:xfrm>
            <a:off x="7123922" y="8809892"/>
            <a:ext cx="3994929" cy="706535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Agricultural biotechnology and food biotechnology</a:t>
            </a: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417B19EB-A564-9CD3-D710-800ED3F83B22}"/>
              </a:ext>
            </a:extLst>
          </p:cNvPr>
          <p:cNvSpPr txBox="1"/>
          <p:nvPr/>
        </p:nvSpPr>
        <p:spPr>
          <a:xfrm>
            <a:off x="7147276" y="8142177"/>
            <a:ext cx="3053804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rgbClr val="FF5A63"/>
                </a:solidFill>
                <a:latin typeface="Arial"/>
                <a:cs typeface="Arial"/>
              </a:rPr>
              <a:t>Sectors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A88EC73-39F0-ACF3-5F4C-BCB9DC079525}"/>
              </a:ext>
            </a:extLst>
          </p:cNvPr>
          <p:cNvSpPr txBox="1"/>
          <p:nvPr/>
        </p:nvSpPr>
        <p:spPr>
          <a:xfrm>
            <a:off x="12123256" y="7083575"/>
            <a:ext cx="6839190" cy="2775371"/>
          </a:xfrm>
          <a:prstGeom prst="rect">
            <a:avLst/>
          </a:prstGeom>
        </p:spPr>
        <p:txBody>
          <a:bodyPr vert="horz" wrap="square" lIns="0" tIns="6346" rIns="0" bIns="0" rtlCol="0">
            <a:spAutoFit/>
          </a:bodyPr>
          <a:lstStyle/>
          <a:p>
            <a:pPr marL="263367" marR="5077" indent="-250675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GB" sz="1999" b="1">
                <a:solidFill>
                  <a:schemeClr val="accent2"/>
                </a:solidFill>
                <a:latin typeface="Arial"/>
                <a:cs typeface="Arial"/>
              </a:rPr>
              <a:t>Blockchain implementation: 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created a decentralised, immutable record of product journeys, enhancing transparency and trust;</a:t>
            </a:r>
            <a:endParaRPr lang="en-GB" sz="1999" b="1">
              <a:solidFill>
                <a:schemeClr val="accent2"/>
              </a:solidFill>
              <a:latin typeface="Arial"/>
              <a:cs typeface="Arial"/>
            </a:endParaRPr>
          </a:p>
          <a:p>
            <a:pPr marL="263367" marR="5077" indent="-250675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GB" sz="1999" b="1">
                <a:solidFill>
                  <a:schemeClr val="accent2"/>
                </a:solidFill>
                <a:latin typeface="Arial"/>
                <a:cs typeface="Arial"/>
              </a:rPr>
              <a:t>Collaboration with DIH Agrifood and Blockchain Lab: 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strengthened technological integration and innovation;</a:t>
            </a:r>
            <a:endParaRPr lang="en-GB" sz="1999" b="1">
              <a:solidFill>
                <a:schemeClr val="accent2"/>
              </a:solidFill>
              <a:latin typeface="Arial"/>
              <a:cs typeface="Arial"/>
            </a:endParaRPr>
          </a:p>
          <a:p>
            <a:pPr marL="263367" marR="5077" indent="-250675" algn="just">
              <a:spcBef>
                <a:spcPts val="600"/>
              </a:spcBef>
              <a:spcAft>
                <a:spcPts val="600"/>
              </a:spcAft>
              <a:buClr>
                <a:srgbClr val="0064FF"/>
              </a:buClr>
              <a:buFont typeface="Arial" panose="020B0604020202020204" pitchFamily="34" charset="0"/>
              <a:buChar char="•"/>
            </a:pPr>
            <a:r>
              <a:rPr lang="en-GB" sz="1999" b="1">
                <a:solidFill>
                  <a:schemeClr val="accent2"/>
                </a:solidFill>
                <a:latin typeface="Arial"/>
                <a:cs typeface="Arial"/>
              </a:rPr>
              <a:t>Support for local farmers: </a:t>
            </a:r>
            <a:r>
              <a:rPr lang="en-GB" sz="1999">
                <a:solidFill>
                  <a:schemeClr val="tx1"/>
                </a:solidFill>
                <a:latin typeface="Arial"/>
                <a:cs typeface="Arial"/>
              </a:rPr>
              <a:t>empowered sustainable, community-driven food practices by bridging the gap between producers and consumers.</a:t>
            </a:r>
            <a:endParaRPr lang="en-GB" sz="1999">
              <a:latin typeface="Arial"/>
              <a:cs typeface="Arial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C77C351-750C-8C91-D7A2-1B84A1CC897F}"/>
              </a:ext>
            </a:extLst>
          </p:cNvPr>
          <p:cNvSpPr txBox="1"/>
          <p:nvPr/>
        </p:nvSpPr>
        <p:spPr>
          <a:xfrm>
            <a:off x="12920260" y="6167922"/>
            <a:ext cx="3441555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rgbClr val="FFFEFB"/>
                </a:solidFill>
                <a:latin typeface="Arial"/>
                <a:cs typeface="Arial"/>
              </a:rPr>
              <a:t>Solutions</a:t>
            </a:r>
          </a:p>
        </p:txBody>
      </p:sp>
      <p:pic>
        <p:nvPicPr>
          <p:cNvPr id="34" name="Gráfico 33" descr="Bombilla y engranaje">
            <a:extLst>
              <a:ext uri="{FF2B5EF4-FFF2-40B4-BE49-F238E27FC236}">
                <a16:creationId xmlns:a16="http://schemas.microsoft.com/office/drawing/2014/main" id="{7F572B6F-C5A9-D652-F9D2-A1D437395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14639" y="6031845"/>
            <a:ext cx="913887" cy="913887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648EC0C8-230F-9C52-5E84-6AB75CDE4C0B}"/>
              </a:ext>
            </a:extLst>
          </p:cNvPr>
          <p:cNvSpPr txBox="1">
            <a:spLocks/>
          </p:cNvSpPr>
          <p:nvPr/>
        </p:nvSpPr>
        <p:spPr>
          <a:xfrm>
            <a:off x="303923" y="495071"/>
            <a:ext cx="3805164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>
                <a:solidFill>
                  <a:srgbClr val="FFFEFB"/>
                </a:solidFill>
              </a:rPr>
              <a:t>Success stories</a:t>
            </a:r>
          </a:p>
        </p:txBody>
      </p:sp>
      <p:pic>
        <p:nvPicPr>
          <p:cNvPr id="3" name="Gráfico 2" descr="Robot">
            <a:extLst>
              <a:ext uri="{FF2B5EF4-FFF2-40B4-BE49-F238E27FC236}">
                <a16:creationId xmlns:a16="http://schemas.microsoft.com/office/drawing/2014/main" id="{4E90F985-423A-A12D-64F1-902F6327FA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30467" y="5853473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457217-17EA-6CB9-DF80-76527831AD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13337" y="3183110"/>
            <a:ext cx="1603532" cy="1603532"/>
          </a:xfrm>
          <a:prstGeom prst="rect">
            <a:avLst/>
          </a:prstGeom>
        </p:spPr>
      </p:pic>
      <p:sp>
        <p:nvSpPr>
          <p:cNvPr id="16" name="CuadroTexto 8">
            <a:extLst>
              <a:ext uri="{FF2B5EF4-FFF2-40B4-BE49-F238E27FC236}">
                <a16:creationId xmlns:a16="http://schemas.microsoft.com/office/drawing/2014/main" id="{C50380D8-5A06-2B79-067F-EA098DB7F773}"/>
              </a:ext>
            </a:extLst>
          </p:cNvPr>
          <p:cNvSpPr txBox="1"/>
          <p:nvPr/>
        </p:nvSpPr>
        <p:spPr>
          <a:xfrm>
            <a:off x="4328517" y="693108"/>
            <a:ext cx="14993605" cy="180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5400" b="1" u="sng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Green Point's Digital Leap in Sustainable Farming</a:t>
            </a:r>
            <a:endParaRPr lang="es-ES" sz="2000" b="1" u="sng" kern="1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243459-2D4D-9B92-51AB-4B51AB33AF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30075" y="7797712"/>
            <a:ext cx="2509168" cy="25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 Diagonal Corner of Rectangle 25">
            <a:extLst>
              <a:ext uri="{FF2B5EF4-FFF2-40B4-BE49-F238E27FC236}">
                <a16:creationId xmlns:a16="http://schemas.microsoft.com/office/drawing/2014/main" id="{49409763-1038-2A36-7377-B92F5A6C197F}"/>
              </a:ext>
            </a:extLst>
          </p:cNvPr>
          <p:cNvSpPr/>
          <p:nvPr/>
        </p:nvSpPr>
        <p:spPr>
          <a:xfrm>
            <a:off x="7400125" y="2875925"/>
            <a:ext cx="6376687" cy="416694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16F8501A-9C01-9F34-2CF8-69D7BD8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608" y="3034736"/>
            <a:ext cx="1077455" cy="1077455"/>
          </a:xfrm>
          <a:prstGeom prst="rect">
            <a:avLst/>
          </a:prstGeom>
        </p:spPr>
      </p:pic>
      <p:sp>
        <p:nvSpPr>
          <p:cNvPr id="16" name="object 24">
            <a:extLst>
              <a:ext uri="{FF2B5EF4-FFF2-40B4-BE49-F238E27FC236}">
                <a16:creationId xmlns:a16="http://schemas.microsoft.com/office/drawing/2014/main" id="{921206F8-94A7-348D-3713-11B6C9E7A66E}"/>
              </a:ext>
            </a:extLst>
          </p:cNvPr>
          <p:cNvSpPr txBox="1"/>
          <p:nvPr/>
        </p:nvSpPr>
        <p:spPr>
          <a:xfrm>
            <a:off x="8582410" y="3172986"/>
            <a:ext cx="4883760" cy="628024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rgbClr val="0064FF"/>
                </a:solidFill>
                <a:latin typeface="Arial"/>
                <a:cs typeface="Arial"/>
              </a:rPr>
              <a:t>Results and benefits</a:t>
            </a:r>
          </a:p>
        </p:txBody>
      </p:sp>
      <p:sp>
        <p:nvSpPr>
          <p:cNvPr id="86" name="Round Diagonal Corner of Rectangle 8">
            <a:extLst>
              <a:ext uri="{FF2B5EF4-FFF2-40B4-BE49-F238E27FC236}">
                <a16:creationId xmlns:a16="http://schemas.microsoft.com/office/drawing/2014/main" id="{E68D9832-220F-CD10-C4BB-D9597D9E7538}"/>
              </a:ext>
            </a:extLst>
          </p:cNvPr>
          <p:cNvSpPr/>
          <p:nvPr/>
        </p:nvSpPr>
        <p:spPr>
          <a:xfrm flipH="1">
            <a:off x="671618" y="2781757"/>
            <a:ext cx="5945450" cy="7334591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87" name="object 24">
            <a:extLst>
              <a:ext uri="{FF2B5EF4-FFF2-40B4-BE49-F238E27FC236}">
                <a16:creationId xmlns:a16="http://schemas.microsoft.com/office/drawing/2014/main" id="{D1552B47-3D3F-407B-B9F3-DFB55F036155}"/>
              </a:ext>
            </a:extLst>
          </p:cNvPr>
          <p:cNvSpPr txBox="1"/>
          <p:nvPr/>
        </p:nvSpPr>
        <p:spPr>
          <a:xfrm>
            <a:off x="1714636" y="2838450"/>
            <a:ext cx="4199706" cy="1858440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chemeClr val="bg2"/>
                </a:solidFill>
                <a:latin typeface="Arial"/>
                <a:cs typeface="Arial"/>
              </a:rPr>
              <a:t>Thanks to EDIH DIGI-SI the SME achieved:</a:t>
            </a:r>
            <a:r>
              <a:rPr lang="en-US" sz="3998">
                <a:solidFill>
                  <a:srgbClr val="0064FF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17" name="Picture 118">
            <a:extLst>
              <a:ext uri="{FF2B5EF4-FFF2-40B4-BE49-F238E27FC236}">
                <a16:creationId xmlns:a16="http://schemas.microsoft.com/office/drawing/2014/main" id="{F914222C-D65F-101A-42C1-91CEC42A0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43445" y="3128790"/>
            <a:ext cx="895223" cy="90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2">
            <a:extLst>
              <a:ext uri="{FF2B5EF4-FFF2-40B4-BE49-F238E27FC236}">
                <a16:creationId xmlns:a16="http://schemas.microsoft.com/office/drawing/2014/main" id="{564A0588-0146-6490-0335-713F04B8BD0C}"/>
              </a:ext>
            </a:extLst>
          </p:cNvPr>
          <p:cNvSpPr txBox="1"/>
          <p:nvPr/>
        </p:nvSpPr>
        <p:spPr>
          <a:xfrm>
            <a:off x="870707" y="4852205"/>
            <a:ext cx="5579447" cy="5218988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and trust: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999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 enabled precise tracking from farm to table, ensuring authenticity and fostering consumer trust;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traceability: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999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facilitated accurate identification of farm origins for each product, which was previously unattainable;</a:t>
            </a: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FFFE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connection with local producers: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GB" sz="1999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strengthened relationships between consumers and local farms, supporting sustainable agriculture.</a:t>
            </a: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E7667C24-77BA-5964-DD9E-46B9808DD891}"/>
              </a:ext>
            </a:extLst>
          </p:cNvPr>
          <p:cNvSpPr/>
          <p:nvPr/>
        </p:nvSpPr>
        <p:spPr>
          <a:xfrm>
            <a:off x="354864" y="2937898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101FE1D-B129-0D74-99F1-E200753F0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499" y="3025778"/>
            <a:ext cx="894848" cy="904367"/>
          </a:xfrm>
          <a:prstGeom prst="rect">
            <a:avLst/>
          </a:prstGeom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F8D875A7-ED2E-F15C-C84B-7ECFA627B7DD}"/>
              </a:ext>
            </a:extLst>
          </p:cNvPr>
          <p:cNvSpPr txBox="1"/>
          <p:nvPr/>
        </p:nvSpPr>
        <p:spPr>
          <a:xfrm>
            <a:off x="8131518" y="8962673"/>
            <a:ext cx="6061047" cy="1922701"/>
          </a:xfrm>
          <a:prstGeom prst="rect">
            <a:avLst/>
          </a:prstGeom>
        </p:spPr>
        <p:txBody>
          <a:bodyPr vert="horz" wrap="square" lIns="0" tIns="8250" rIns="0" bIns="0" rtlCol="0">
            <a:spAutoFit/>
          </a:bodyPr>
          <a:lstStyle/>
          <a:p>
            <a:pPr marL="436300" indent="-342694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identification and integration of specialised partners (AI solution provider, marketing experts, 3D printing specialist) with industry-specific expertise.</a:t>
            </a:r>
          </a:p>
          <a:p>
            <a:pPr marL="436300" indent="-342694" algn="just">
              <a:spcAft>
                <a:spcPts val="600"/>
              </a:spcAft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199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of the synergy between digital and traditional marketing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CEEF4D69-5824-1547-F9A1-018B2BE4F12E}"/>
              </a:ext>
            </a:extLst>
          </p:cNvPr>
          <p:cNvSpPr/>
          <p:nvPr/>
        </p:nvSpPr>
        <p:spPr>
          <a:xfrm>
            <a:off x="4109089" y="253958"/>
            <a:ext cx="15156852" cy="2096327"/>
          </a:xfrm>
          <a:custGeom>
            <a:avLst/>
            <a:gdLst/>
            <a:ahLst/>
            <a:cxnLst/>
            <a:rect l="l" t="t" r="r" b="b"/>
            <a:pathLst>
              <a:path w="18480405" h="1031875">
                <a:moveTo>
                  <a:pt x="18480050" y="0"/>
                </a:moveTo>
                <a:lnTo>
                  <a:pt x="171926" y="0"/>
                </a:lnTo>
                <a:lnTo>
                  <a:pt x="126221" y="6141"/>
                </a:lnTo>
                <a:lnTo>
                  <a:pt x="85151" y="23473"/>
                </a:lnTo>
                <a:lnTo>
                  <a:pt x="50356" y="50356"/>
                </a:lnTo>
                <a:lnTo>
                  <a:pt x="23473" y="85152"/>
                </a:lnTo>
                <a:lnTo>
                  <a:pt x="6141" y="126223"/>
                </a:lnTo>
                <a:lnTo>
                  <a:pt x="0" y="171928"/>
                </a:lnTo>
                <a:lnTo>
                  <a:pt x="0" y="1031493"/>
                </a:lnTo>
                <a:lnTo>
                  <a:pt x="18308118" y="1031493"/>
                </a:lnTo>
                <a:lnTo>
                  <a:pt x="18353825" y="1025352"/>
                </a:lnTo>
                <a:lnTo>
                  <a:pt x="18394896" y="1008020"/>
                </a:lnTo>
                <a:lnTo>
                  <a:pt x="18429693" y="981136"/>
                </a:lnTo>
                <a:lnTo>
                  <a:pt x="18456577" y="946340"/>
                </a:lnTo>
                <a:lnTo>
                  <a:pt x="18473909" y="905269"/>
                </a:lnTo>
                <a:lnTo>
                  <a:pt x="18480050" y="859563"/>
                </a:lnTo>
                <a:lnTo>
                  <a:pt x="18480050" y="0"/>
                </a:lnTo>
                <a:close/>
              </a:path>
            </a:pathLst>
          </a:custGeom>
          <a:solidFill>
            <a:srgbClr val="FFFEFB"/>
          </a:solidFill>
        </p:spPr>
        <p:txBody>
          <a:bodyPr wrap="square" lIns="0" tIns="0" rIns="0" bIns="0" rtlCol="0"/>
          <a:lstStyle/>
          <a:p>
            <a:endParaRPr lang="es-ES" sz="1799"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7DFDC43A-939E-A1A5-09E5-374284CDC3E0}"/>
              </a:ext>
            </a:extLst>
          </p:cNvPr>
          <p:cNvSpPr/>
          <p:nvPr/>
        </p:nvSpPr>
        <p:spPr>
          <a:xfrm>
            <a:off x="5642" y="253959"/>
            <a:ext cx="4103447" cy="2111911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0064FF"/>
          </a:solidFill>
          <a:ln w="31750">
            <a:solidFill>
              <a:srgbClr val="0064FF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16748C65-3BC3-7033-BFE5-CD30D70F5966}"/>
              </a:ext>
            </a:extLst>
          </p:cNvPr>
          <p:cNvSpPr txBox="1">
            <a:spLocks/>
          </p:cNvSpPr>
          <p:nvPr/>
        </p:nvSpPr>
        <p:spPr>
          <a:xfrm>
            <a:off x="225070" y="442523"/>
            <a:ext cx="3884019" cy="1673877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>
            <a:lvl1pPr>
              <a:defRPr sz="5000" b="1" i="0">
                <a:solidFill>
                  <a:srgbClr val="F7F6F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2" algn="ctr">
              <a:spcBef>
                <a:spcPts val="100"/>
              </a:spcBef>
            </a:pPr>
            <a:r>
              <a:rPr lang="en-US" sz="5397">
                <a:solidFill>
                  <a:srgbClr val="FFFEFB"/>
                </a:solidFill>
              </a:rPr>
              <a:t>Success stories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0F2B6677-2539-124B-FD67-45669486040E}"/>
              </a:ext>
            </a:extLst>
          </p:cNvPr>
          <p:cNvSpPr txBox="1"/>
          <p:nvPr/>
        </p:nvSpPr>
        <p:spPr>
          <a:xfrm>
            <a:off x="4328517" y="693108"/>
            <a:ext cx="14993605" cy="180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5400" b="1" u="sng" kern="1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Green Point's Digital Leap in Sustainable Farming</a:t>
            </a:r>
            <a:endParaRPr lang="es-ES" sz="2000" b="1" u="sng" kern="10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CD47EDA-FBB4-8AB3-3F08-C1FC651B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202" y="4168706"/>
            <a:ext cx="5829637" cy="274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s-ES" sz="2000" b="1">
                <a:solidFill>
                  <a:schemeClr val="accent2"/>
                </a:solidFill>
                <a:latin typeface="Arial" panose="020B0604020202020204" pitchFamily="34" charset="0"/>
              </a:rPr>
              <a:t>Blockchain integration</a:t>
            </a:r>
            <a:endParaRPr lang="en-GB" altLang="es-ES" sz="20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261938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s-ES" sz="1999">
                <a:latin typeface="Arial" panose="020B0604020202020204" pitchFamily="34" charset="0"/>
              </a:rPr>
              <a:t>Efficient data management, accurate traceability, and increased trust in local food provide significant benefits to stakeholders.</a:t>
            </a:r>
          </a:p>
          <a:p>
            <a:pPr marL="285750" indent="-285750" algn="just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s-ES" sz="2000" b="1">
                <a:solidFill>
                  <a:schemeClr val="accent2"/>
                </a:solidFill>
                <a:latin typeface="Arial" panose="020B0604020202020204" pitchFamily="34" charset="0"/>
              </a:rPr>
              <a:t>Access to living labs</a:t>
            </a:r>
          </a:p>
          <a:p>
            <a:pPr marL="261938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s-ES" sz="1999">
                <a:latin typeface="Arial" panose="020B0604020202020204" pitchFamily="34" charset="0"/>
              </a:rPr>
              <a:t>The collaborative testing environment accelerated innovation and scalability.</a:t>
            </a:r>
          </a:p>
        </p:txBody>
      </p:sp>
      <p:sp>
        <p:nvSpPr>
          <p:cNvPr id="27" name="Round Diagonal Corner of Rectangle 8">
            <a:extLst>
              <a:ext uri="{FF2B5EF4-FFF2-40B4-BE49-F238E27FC236}">
                <a16:creationId xmlns:a16="http://schemas.microsoft.com/office/drawing/2014/main" id="{6ED3A3CA-2ED1-66E7-74AD-118EFA08F153}"/>
              </a:ext>
            </a:extLst>
          </p:cNvPr>
          <p:cNvSpPr/>
          <p:nvPr/>
        </p:nvSpPr>
        <p:spPr>
          <a:xfrm flipH="1">
            <a:off x="7370804" y="7803759"/>
            <a:ext cx="11895137" cy="2312589"/>
          </a:xfrm>
          <a:prstGeom prst="round2DiagRect">
            <a:avLst>
              <a:gd name="adj1" fmla="val 14612"/>
              <a:gd name="adj2" fmla="val 0"/>
            </a:avLst>
          </a:prstGeom>
          <a:solidFill>
            <a:srgbClr val="0064FF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sz="1799"/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1B7353D5-EB01-BB8D-0B09-89CD3A6CEAFF}"/>
              </a:ext>
            </a:extLst>
          </p:cNvPr>
          <p:cNvSpPr/>
          <p:nvPr/>
        </p:nvSpPr>
        <p:spPr>
          <a:xfrm>
            <a:off x="7232650" y="7701924"/>
            <a:ext cx="1088119" cy="1080126"/>
          </a:xfrm>
          <a:custGeom>
            <a:avLst/>
            <a:gdLst/>
            <a:ahLst/>
            <a:cxnLst/>
            <a:rect l="l" t="t" r="r" b="b"/>
            <a:pathLst>
              <a:path w="1524000" h="1338579">
                <a:moveTo>
                  <a:pt x="1524000" y="223038"/>
                </a:moveTo>
                <a:lnTo>
                  <a:pt x="1524000" y="1115166"/>
                </a:lnTo>
                <a:lnTo>
                  <a:pt x="1519468" y="1160115"/>
                </a:lnTo>
                <a:lnTo>
                  <a:pt x="1506472" y="1201982"/>
                </a:lnTo>
                <a:lnTo>
                  <a:pt x="1485908" y="1239868"/>
                </a:lnTo>
                <a:lnTo>
                  <a:pt x="1458673" y="1272877"/>
                </a:lnTo>
                <a:lnTo>
                  <a:pt x="1425664" y="1300112"/>
                </a:lnTo>
                <a:lnTo>
                  <a:pt x="1387778" y="1320676"/>
                </a:lnTo>
                <a:lnTo>
                  <a:pt x="1345911" y="1333672"/>
                </a:lnTo>
                <a:lnTo>
                  <a:pt x="1300961" y="1338204"/>
                </a:lnTo>
                <a:lnTo>
                  <a:pt x="0" y="1338204"/>
                </a:lnTo>
                <a:lnTo>
                  <a:pt x="0" y="0"/>
                </a:lnTo>
                <a:lnTo>
                  <a:pt x="1300961" y="0"/>
                </a:lnTo>
                <a:lnTo>
                  <a:pt x="1345911" y="4531"/>
                </a:lnTo>
                <a:lnTo>
                  <a:pt x="1387778" y="17527"/>
                </a:lnTo>
                <a:lnTo>
                  <a:pt x="1425664" y="38091"/>
                </a:lnTo>
                <a:lnTo>
                  <a:pt x="1458673" y="65326"/>
                </a:lnTo>
                <a:lnTo>
                  <a:pt x="1485908" y="98335"/>
                </a:lnTo>
                <a:lnTo>
                  <a:pt x="1506472" y="136221"/>
                </a:lnTo>
                <a:lnTo>
                  <a:pt x="1519468" y="178088"/>
                </a:lnTo>
                <a:lnTo>
                  <a:pt x="1524000" y="223038"/>
                </a:lnTo>
                <a:close/>
              </a:path>
            </a:pathLst>
          </a:custGeom>
          <a:solidFill>
            <a:srgbClr val="FFFEFB"/>
          </a:solidFill>
          <a:ln w="31750">
            <a:noFill/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4B1E2206-18A4-C3DC-5804-2FD6ECAA9E17}"/>
              </a:ext>
            </a:extLst>
          </p:cNvPr>
          <p:cNvSpPr txBox="1"/>
          <p:nvPr/>
        </p:nvSpPr>
        <p:spPr>
          <a:xfrm>
            <a:off x="8582410" y="7785552"/>
            <a:ext cx="7236222" cy="628050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2">
              <a:spcBef>
                <a:spcPts val="100"/>
              </a:spcBef>
            </a:pPr>
            <a:r>
              <a:rPr lang="en-US" sz="3998">
                <a:solidFill>
                  <a:srgbClr val="FFFEFB"/>
                </a:solidFill>
                <a:latin typeface="Arial"/>
                <a:cs typeface="Arial"/>
              </a:rPr>
              <a:t>Lessons learnt</a:t>
            </a:r>
          </a:p>
        </p:txBody>
      </p:sp>
      <p:pic>
        <p:nvPicPr>
          <p:cNvPr id="31" name="Graphic 47">
            <a:extLst>
              <a:ext uri="{FF2B5EF4-FFF2-40B4-BE49-F238E27FC236}">
                <a16:creationId xmlns:a16="http://schemas.microsoft.com/office/drawing/2014/main" id="{BC851BA0-49DC-400D-B59C-3C65CACE9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3276" y="7768906"/>
            <a:ext cx="936203" cy="946163"/>
          </a:xfrm>
          <a:prstGeom prst="rect">
            <a:avLst/>
          </a:prstGeom>
        </p:spPr>
      </p:pic>
      <p:sp>
        <p:nvSpPr>
          <p:cNvPr id="64" name="object 12">
            <a:extLst>
              <a:ext uri="{FF2B5EF4-FFF2-40B4-BE49-F238E27FC236}">
                <a16:creationId xmlns:a16="http://schemas.microsoft.com/office/drawing/2014/main" id="{594C5FCA-6637-5F63-6203-D3FEC6EE65D8}"/>
              </a:ext>
            </a:extLst>
          </p:cNvPr>
          <p:cNvSpPr txBox="1"/>
          <p:nvPr/>
        </p:nvSpPr>
        <p:spPr>
          <a:xfrm>
            <a:off x="8582410" y="8451668"/>
            <a:ext cx="10302532" cy="160563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s-ES" sz="2000" b="1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en-GB" sz="2000" b="1" err="1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ffective</a:t>
            </a:r>
            <a:r>
              <a:rPr lang="en-GB" sz="2000" b="1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technology integration: </a:t>
            </a:r>
            <a:r>
              <a:rPr lang="en-GB" sz="2000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streamlined processes enhanced transparency.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2000" b="1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Challenges: </a:t>
            </a:r>
            <a:r>
              <a:rPr lang="en-GB" sz="2000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initial hurdles emerged in onboarding farms.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Clr>
                <a:srgbClr val="FFFEFB"/>
              </a:buClr>
              <a:buFont typeface="Wingdings" panose="05000000000000000000" pitchFamily="2" charset="2"/>
              <a:buChar char="ü"/>
            </a:pPr>
            <a:r>
              <a:rPr lang="en-GB" sz="2000" b="1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Key improvements</a:t>
            </a:r>
            <a:r>
              <a:rPr lang="en-GB" sz="2000">
                <a:solidFill>
                  <a:srgbClr val="FFFEFB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integration processes must be simplified to bolster stakeholder education on blockchain benefits.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80D27A6-B4D2-A56F-EC27-736DA71F1B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2565" y="2781758"/>
            <a:ext cx="4356956" cy="4379767"/>
          </a:xfrm>
          <a:prstGeom prst="rect">
            <a:avLst/>
          </a:prstGeom>
        </p:spPr>
      </p:pic>
      <p:sp>
        <p:nvSpPr>
          <p:cNvPr id="66" name="CuadroTexto 13">
            <a:extLst>
              <a:ext uri="{FF2B5EF4-FFF2-40B4-BE49-F238E27FC236}">
                <a16:creationId xmlns:a16="http://schemas.microsoft.com/office/drawing/2014/main" id="{679A5D34-6F20-5C7E-C9C6-822E92D2E967}"/>
              </a:ext>
            </a:extLst>
          </p:cNvPr>
          <p:cNvSpPr txBox="1"/>
          <p:nvPr/>
        </p:nvSpPr>
        <p:spPr>
          <a:xfrm>
            <a:off x="13776813" y="7192714"/>
            <a:ext cx="5188460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99" i="1"/>
              <a:t>Leading the Way in Agri-Food Innovation with Blockchain Technology</a:t>
            </a:r>
          </a:p>
        </p:txBody>
      </p:sp>
    </p:spTree>
    <p:extLst>
      <p:ext uri="{BB962C8B-B14F-4D97-AF65-F5344CB8AC3E}">
        <p14:creationId xmlns:p14="http://schemas.microsoft.com/office/powerpoint/2010/main" val="128332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966</Words>
  <Application>Microsoft Office PowerPoint</Application>
  <PresentationFormat>Custom</PresentationFormat>
  <Paragraphs>114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Arial</vt:lpstr>
      <vt:lpstr>Arial Black</vt:lpstr>
      <vt:lpstr>Calibri</vt:lpstr>
      <vt:lpstr>EC Square Sans Cond Pro</vt:lpstr>
      <vt:lpstr>Wingdings</vt:lpstr>
      <vt:lpstr>Office Theme</vt:lpstr>
      <vt:lpstr>PowerPoint Presentation</vt:lpstr>
      <vt:lpstr>Slovenia</vt:lpstr>
      <vt:lpstr>Network overview: 3 members – 2 EDIHs</vt:lpstr>
      <vt:lpstr>Network overview: 3 members – 1 SoE</vt:lpstr>
      <vt:lpstr>Services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GKOURMA Adriana</cp:lastModifiedBy>
  <cp:revision>1</cp:revision>
  <dcterms:created xsi:type="dcterms:W3CDTF">2024-01-26T07:25:23Z</dcterms:created>
  <dcterms:modified xsi:type="dcterms:W3CDTF">2025-04-07T09:36:44Z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2024-01-25T00:00:00Z</vt:filetime>
  </property>
  <property fmtid="{D5CDD505-2E9C-101B-9397-08002B2CF9AE}" pid="3" name="LastSaved">
    <vt:filetime>2024-01-26T00:00:00Z</vt:filetime>
  </property>
  <property fmtid="{D5CDD505-2E9C-101B-9397-08002B2CF9AE}" pid="4" name="Producer">
    <vt:lpwstr>macOS Version 13.5.2 (Build 22G91) Quartz PDFContext</vt:lpwstr>
  </property>
</Properties>
</file>